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 id="2147483650" r:id="rId3"/>
    <p:sldMasterId id="2147483651" r:id="rId4"/>
  </p:sldMasterIdLst>
  <p:notesMasterIdLst>
    <p:notesMasterId r:id="rId8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Lst>
  <p:sldSz cx="24384000" cy="13716000"/>
  <p:notesSz cx="6858000" cy="9144000"/>
  <p:defaultTextStyle>
    <a:defPPr>
      <a:defRPr lang="it-IT"/>
    </a:defPPr>
    <a:lvl1pPr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1pPr>
    <a:lvl2pPr marL="457200" indent="-2286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2pPr>
    <a:lvl3pPr marL="914400" indent="-4572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3pPr>
    <a:lvl4pPr marL="1371600" indent="-6858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4pPr>
    <a:lvl5pPr marL="1828800" indent="-9144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26"/>
  </p:normalViewPr>
  <p:slideViewPr>
    <p:cSldViewPr>
      <p:cViewPr varScale="1">
        <p:scale>
          <a:sx n="45" d="100"/>
          <a:sy n="45" d="100"/>
        </p:scale>
        <p:origin x="232" y="87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047E5F06-95C0-41F6-8173-56E504F16C11}"/>
              </a:ext>
            </a:extLst>
          </p:cNvPr>
          <p:cNvSpPr>
            <a:spLocks/>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5682E18D-68D4-374D-AA4E-463E05E54BA6}"/>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a:sym typeface="Helvetica Neue" panose="02000503000000020004" pitchFamily="2" charset="0"/>
              </a:rPr>
              <a:t>Click to edit Master text styles</a:t>
            </a:r>
          </a:p>
          <a:p>
            <a:pPr lvl="1"/>
            <a:r>
              <a:rPr lang="it-IT" altLang="it-IT" noProof="0">
                <a:sym typeface="Helvetica Neue" panose="02000503000000020004" pitchFamily="2" charset="0"/>
              </a:rPr>
              <a:t>Second level</a:t>
            </a:r>
          </a:p>
          <a:p>
            <a:pPr lvl="2"/>
            <a:r>
              <a:rPr lang="it-IT" altLang="it-IT" noProof="0">
                <a:sym typeface="Helvetica Neue" panose="02000503000000020004" pitchFamily="2" charset="0"/>
              </a:rPr>
              <a:t>Third level</a:t>
            </a:r>
          </a:p>
          <a:p>
            <a:pPr lvl="3"/>
            <a:r>
              <a:rPr lang="it-IT" altLang="it-IT" noProof="0">
                <a:sym typeface="Helvetica Neue" panose="02000503000000020004" pitchFamily="2" charset="0"/>
              </a:rPr>
              <a:t>Fourth level</a:t>
            </a:r>
          </a:p>
          <a:p>
            <a:pPr lvl="4"/>
            <a:r>
              <a:rPr lang="it-IT" altLang="it-IT" noProof="0">
                <a:sym typeface="Helvetica Neue" panose="02000503000000020004" pitchFamily="2"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2B8B4AD1-1028-4DA0-B98A-D865786B7E36}"/>
              </a:ext>
            </a:extLst>
          </p:cNvPr>
          <p:cNvSpPr>
            <a:spLocks noTextEdit="1"/>
          </p:cNvSpPr>
          <p:nvPr>
            <p:ph type="sldImg"/>
          </p:nvPr>
        </p:nvSpPr>
        <p:spPr>
          <a:xfrm>
            <a:off x="381000" y="685800"/>
            <a:ext cx="6096000" cy="3429000"/>
          </a:xfrm>
        </p:spPr>
      </p:sp>
      <p:sp>
        <p:nvSpPr>
          <p:cNvPr id="9218" name="Rectangle 2">
            <a:extLst>
              <a:ext uri="{FF2B5EF4-FFF2-40B4-BE49-F238E27FC236}">
                <a16:creationId xmlns:a16="http://schemas.microsoft.com/office/drawing/2014/main" id="{9AF7625A-22AF-42E3-974B-DC50A472B1E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it-IT" altLang="it-IT">
                <a:latin typeface="Helvetica Neue" charset="0"/>
                <a:ea typeface="Helvetica Neue" charset="0"/>
                <a:cs typeface="Helvetica Neue" charset="0"/>
              </a:rPr>
              <a:t>You may be surprise to know that more than 80% of the images of cell in a biological journal or book have been acquired using a fluorescent microscope.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DF63367D-1471-4ED5-91B8-592A5AA0F1A0}"/>
              </a:ext>
            </a:extLst>
          </p:cNvPr>
          <p:cNvSpPr>
            <a:spLocks noTextEdit="1"/>
          </p:cNvSpPr>
          <p:nvPr>
            <p:ph type="sldImg"/>
          </p:nvPr>
        </p:nvSpPr>
        <p:spPr>
          <a:xfrm>
            <a:off x="381000" y="685800"/>
            <a:ext cx="6096000" cy="3429000"/>
          </a:xfrm>
        </p:spPr>
      </p:sp>
      <p:sp>
        <p:nvSpPr>
          <p:cNvPr id="58370" name="Rectangle 2">
            <a:extLst>
              <a:ext uri="{FF2B5EF4-FFF2-40B4-BE49-F238E27FC236}">
                <a16:creationId xmlns:a16="http://schemas.microsoft.com/office/drawing/2014/main" id="{B7819443-348D-4746-8348-98FC2D0D9A95}"/>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a:buSzPct val="75000"/>
              <a:buFontTx/>
              <a:buChar char="-"/>
            </a:pPr>
            <a:r>
              <a:rPr lang="it-IT" altLang="it-IT">
                <a:latin typeface="Helvetica Neue" charset="0"/>
                <a:ea typeface="Helvetica Neue" charset="0"/>
                <a:cs typeface="Helvetica Neue" charset="0"/>
              </a:rPr>
              <a:t>The suppression of fluorescence depends on the number of stimulating photons to which the fluorophore is exposed while residing in the excite-state.- </a:t>
            </a:r>
          </a:p>
          <a:p>
            <a:pPr marL="268288" indent="-268288" eaLnBrk="1">
              <a:buSzPct val="75000"/>
              <a:buFontTx/>
              <a:buChar char="-"/>
            </a:pPr>
            <a:r>
              <a:rPr lang="it-IT" altLang="it-IT">
                <a:latin typeface="Helvetica Neue" charset="0"/>
                <a:ea typeface="Helvetica Neue" charset="0"/>
                <a:cs typeface="Helvetica Neue" charset="0"/>
              </a:rPr>
              <a:t>For this reason the most natural way to efficiently quench a fluorophore is to synchronise the excitation events with the stimulating photons which can be achieved with a train of synchronised excitation and stimulating pulses, in which the stimulating pulse follows instantaneously the excitation pulse. </a:t>
            </a:r>
          </a:p>
          <a:p>
            <a:pPr marL="268288" indent="-268288" eaLnBrk="1">
              <a:buSzPct val="75000"/>
              <a:buFontTx/>
              <a:buChar char="-"/>
            </a:pPr>
            <a:r>
              <a:rPr lang="it-IT" altLang="it-IT">
                <a:latin typeface="Helvetica Neue" charset="0"/>
                <a:ea typeface="Helvetica Neue" charset="0"/>
                <a:cs typeface="Helvetica Neue" charset="0"/>
              </a:rPr>
              <a:t>For organic fluorophore with a lifetime of few nanoseconds, hundreds picosecond stimulating pulse (i) ensures that all the stimulating photons acts while the fluorophore is in the excited state, allows (ii) to the fluorophore to relax from the vibrational states.</a:t>
            </a:r>
          </a:p>
          <a:p>
            <a:pPr marL="268288" indent="-268288" eaLnBrk="1">
              <a:buSzPct val="75000"/>
              <a:buFontTx/>
              <a:buChar char="-"/>
            </a:pPr>
            <a:r>
              <a:rPr lang="it-IT" altLang="it-IT">
                <a:latin typeface="Helvetica Neue" charset="0"/>
                <a:ea typeface="Helvetica Neue" charset="0"/>
                <a:cs typeface="Helvetica Neue" charset="0"/>
              </a:rPr>
              <a:t>However, since stimulated emission cross-section is in the order of 𝜎SE = 10-16cm2, also with few hundreds picosecond pulses the peak intensity to effectively quench a fluorohore is in the order of GW/cm2.</a:t>
            </a:r>
          </a:p>
          <a:p>
            <a:pPr marL="268288" indent="-268288" eaLnBrk="1">
              <a:buSzPct val="75000"/>
              <a:buFontTx/>
              <a:buChar char="-"/>
            </a:pPr>
            <a:r>
              <a:rPr lang="it-IT" altLang="it-IT">
                <a:latin typeface="Helvetica Neue" charset="0"/>
                <a:ea typeface="Helvetica Neue" charset="0"/>
                <a:cs typeface="Helvetica Neue" charset="0"/>
              </a:rPr>
              <a:t>Clearly, this value is well above the intensity values used to excite the fluorophores (below the intensity use in two-photon-excitation) thus prone to induce photo-bleaching and photo-toxicity in living sample. </a:t>
            </a:r>
          </a:p>
          <a:p>
            <a:pPr marL="268288" indent="-268288" eaLnBrk="1">
              <a:buSzPct val="75000"/>
              <a:buFontTx/>
              <a:buChar char="-"/>
            </a:pPr>
            <a:r>
              <a:rPr lang="it-IT" altLang="it-IT">
                <a:latin typeface="Helvetica Neue" charset="0"/>
                <a:ea typeface="Helvetica Neue" charset="0"/>
                <a:cs typeface="Helvetica Neue" charset="0"/>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0D53824E-1CE4-4783-9418-B1DB104384AA}"/>
              </a:ext>
            </a:extLst>
          </p:cNvPr>
          <p:cNvSpPr>
            <a:spLocks noTextEdit="1"/>
          </p:cNvSpPr>
          <p:nvPr>
            <p:ph type="sldImg"/>
          </p:nvPr>
        </p:nvSpPr>
        <p:spPr>
          <a:xfrm>
            <a:off x="381000" y="685800"/>
            <a:ext cx="6096000" cy="3429000"/>
          </a:xfrm>
        </p:spPr>
      </p:sp>
      <p:sp>
        <p:nvSpPr>
          <p:cNvPr id="61442" name="Rectangle 2">
            <a:extLst>
              <a:ext uri="{FF2B5EF4-FFF2-40B4-BE49-F238E27FC236}">
                <a16:creationId xmlns:a16="http://schemas.microsoft.com/office/drawing/2014/main" id="{11586E9F-8D34-4B5C-8A97-7B73E35AC788}"/>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584200" eaLnBrk="1">
              <a:lnSpc>
                <a:spcPct val="100000"/>
              </a:lnSpc>
            </a:pPr>
            <a:r>
              <a:rPr lang="it-IT" altLang="it-IT">
                <a:latin typeface="Lucida Grande" charset="0"/>
                <a:ea typeface="Lucida Grande" charset="0"/>
                <a:cs typeface="Lucida Grande" charset="0"/>
                <a:sym typeface="Lucida Grande" charset="0"/>
              </a:rPr>
              <a:t>To understand why time-gating reduces the STED beam intensity requested to obtain a certain sub-diffraction resolution it is necessary to investigate the fluorescent dynamic in a STED experiments.</a:t>
            </a:r>
          </a:p>
          <a:p>
            <a:pPr defTabSz="584200" eaLnBrk="1">
              <a:lnSpc>
                <a:spcPct val="100000"/>
              </a:lnSpc>
            </a:pPr>
            <a:endParaRPr lang="it-IT" altLang="it-IT">
              <a:latin typeface="Lucida Grande" charset="0"/>
              <a:ea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a:extLst>
              <a:ext uri="{FF2B5EF4-FFF2-40B4-BE49-F238E27FC236}">
                <a16:creationId xmlns:a16="http://schemas.microsoft.com/office/drawing/2014/main" id="{31A1CC11-3B9A-4950-87E9-D9EF0CA7CC1A}"/>
              </a:ext>
            </a:extLst>
          </p:cNvPr>
          <p:cNvSpPr>
            <a:spLocks noTextEdit="1"/>
          </p:cNvSpPr>
          <p:nvPr>
            <p:ph type="sldImg"/>
          </p:nvPr>
        </p:nvSpPr>
        <p:spPr>
          <a:xfrm>
            <a:off x="381000" y="685800"/>
            <a:ext cx="6096000" cy="3429000"/>
          </a:xfrm>
        </p:spPr>
      </p:sp>
      <p:sp>
        <p:nvSpPr>
          <p:cNvPr id="71682" name="Rectangle 2">
            <a:extLst>
              <a:ext uri="{FF2B5EF4-FFF2-40B4-BE49-F238E27FC236}">
                <a16:creationId xmlns:a16="http://schemas.microsoft.com/office/drawing/2014/main" id="{699597C9-3F06-4698-99E2-AF5827277769}"/>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a:buSzPct val="75000"/>
              <a:buFontTx/>
              <a:buChar char="-"/>
            </a:pPr>
            <a:r>
              <a:rPr lang="it-IT" altLang="it-IT">
                <a:latin typeface="Helvetica Neue" charset="0"/>
                <a:ea typeface="Helvetica Neue" charset="0"/>
                <a:cs typeface="Helvetica Neue" charset="0"/>
              </a:rPr>
              <a:t>The suppression of fluorescence depends on the number of stimulating photons to which the fluorophore is exposed while residing in the excite-state.- </a:t>
            </a:r>
          </a:p>
          <a:p>
            <a:pPr marL="268288" indent="-268288" eaLnBrk="1">
              <a:buSzPct val="75000"/>
              <a:buFontTx/>
              <a:buChar char="-"/>
            </a:pPr>
            <a:r>
              <a:rPr lang="it-IT" altLang="it-IT">
                <a:latin typeface="Helvetica Neue" charset="0"/>
                <a:ea typeface="Helvetica Neue" charset="0"/>
                <a:cs typeface="Helvetica Neue" charset="0"/>
              </a:rPr>
              <a:t>For this reason the most natural way to efficiently quench a fluorophore is to synchronise the excitation events with the stimulating photons which can be achieved with a train of synchronised excitation and stimulating pulses, in which the stimulating pulse follows instantaneously the excitation pulse. </a:t>
            </a:r>
          </a:p>
          <a:p>
            <a:pPr marL="268288" indent="-268288" eaLnBrk="1">
              <a:buSzPct val="75000"/>
              <a:buFontTx/>
              <a:buChar char="-"/>
            </a:pPr>
            <a:r>
              <a:rPr lang="it-IT" altLang="it-IT">
                <a:latin typeface="Helvetica Neue" charset="0"/>
                <a:ea typeface="Helvetica Neue" charset="0"/>
                <a:cs typeface="Helvetica Neue" charset="0"/>
              </a:rPr>
              <a:t>For organic fluorophore with a lifetime of few nanoseconds, hundreds picosecond stimulating pulse (i) ensures that all the stimulating photons acts while the fluorophore is in the excited state, allows (ii) to the fluorophore to relax from the vibrational states.</a:t>
            </a:r>
          </a:p>
          <a:p>
            <a:pPr marL="268288" indent="-268288" eaLnBrk="1">
              <a:buSzPct val="75000"/>
              <a:buFontTx/>
              <a:buChar char="-"/>
            </a:pPr>
            <a:r>
              <a:rPr lang="it-IT" altLang="it-IT">
                <a:latin typeface="Helvetica Neue" charset="0"/>
                <a:ea typeface="Helvetica Neue" charset="0"/>
                <a:cs typeface="Helvetica Neue" charset="0"/>
              </a:rPr>
              <a:t>However, since stimulated emission cross-section is in the order of 𝜎SE = 10-16cm2, also with few hundreds picosecond pulses the peak intensity to effectively quench a fluorohore is in the order of GW/cm2.</a:t>
            </a:r>
          </a:p>
          <a:p>
            <a:pPr marL="268288" indent="-268288" eaLnBrk="1">
              <a:buSzPct val="75000"/>
              <a:buFontTx/>
              <a:buChar char="-"/>
            </a:pPr>
            <a:r>
              <a:rPr lang="it-IT" altLang="it-IT">
                <a:latin typeface="Helvetica Neue" charset="0"/>
                <a:ea typeface="Helvetica Neue" charset="0"/>
                <a:cs typeface="Helvetica Neue" charset="0"/>
              </a:rPr>
              <a:t>Clearly, this value is well above the intensity values used to excite the fluorophores (below the intensity use in two-photon-excitation) thus prone to induce photo-bleaching and photo-toxicity in living sample. </a:t>
            </a:r>
          </a:p>
          <a:p>
            <a:pPr marL="268288" indent="-268288" eaLnBrk="1">
              <a:buSzPct val="75000"/>
              <a:buFontTx/>
              <a:buChar char="-"/>
            </a:pPr>
            <a:r>
              <a:rPr lang="it-IT" altLang="it-IT">
                <a:latin typeface="Helvetica Neue" charset="0"/>
                <a:ea typeface="Helvetica Neue" charset="0"/>
                <a:cs typeface="Helvetica Neue" charset="0"/>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23896B58-B844-4301-80E5-57E493483AA1}"/>
              </a:ext>
            </a:extLst>
          </p:cNvPr>
          <p:cNvSpPr>
            <a:spLocks noTextEdit="1"/>
          </p:cNvSpPr>
          <p:nvPr>
            <p:ph type="sldImg"/>
          </p:nvPr>
        </p:nvSpPr>
        <p:spPr>
          <a:xfrm>
            <a:off x="381000" y="685800"/>
            <a:ext cx="6096000" cy="3429000"/>
          </a:xfrm>
        </p:spPr>
      </p:sp>
      <p:sp>
        <p:nvSpPr>
          <p:cNvPr id="73730" name="Rectangle 2">
            <a:extLst>
              <a:ext uri="{FF2B5EF4-FFF2-40B4-BE49-F238E27FC236}">
                <a16:creationId xmlns:a16="http://schemas.microsoft.com/office/drawing/2014/main" id="{A8598E68-E37B-481C-AEFB-1341190D060B}"/>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a:buSzPct val="75000"/>
              <a:buFontTx/>
              <a:buChar char="-"/>
            </a:pPr>
            <a:r>
              <a:rPr lang="it-IT" altLang="it-IT">
                <a:latin typeface="Helvetica Neue" charset="0"/>
                <a:ea typeface="Helvetica Neue" charset="0"/>
                <a:cs typeface="Helvetica Neue" charset="0"/>
              </a:rPr>
              <a:t>Since photobleaching and phytotoxicity mainly depends on the peak intensity, a reduction of the peak intensity is really important to wide the applications of STED microscopy.</a:t>
            </a:r>
          </a:p>
          <a:p>
            <a:pPr marL="268288" indent="-268288" eaLnBrk="1">
              <a:buSzPct val="75000"/>
              <a:buFontTx/>
              <a:buChar char="-"/>
            </a:pPr>
            <a:r>
              <a:rPr lang="it-IT" altLang="it-IT">
                <a:latin typeface="Helvetica Neue" charset="0"/>
                <a:ea typeface="Helvetica Neue" charset="0"/>
                <a:cs typeface="Helvetica Neue" charset="0"/>
              </a:rPr>
              <a:t>Clearly, spreading the stimulating photons on large pulses reduces the peak intensity but also the ability to quench a fluorophore;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F2B1363A-FE86-461C-B736-38489A6F6CC0}"/>
              </a:ext>
            </a:extLst>
          </p:cNvPr>
          <p:cNvSpPr>
            <a:spLocks noTextEdit="1"/>
          </p:cNvSpPr>
          <p:nvPr>
            <p:ph type="sldImg"/>
          </p:nvPr>
        </p:nvSpPr>
        <p:spPr>
          <a:xfrm>
            <a:off x="381000" y="685800"/>
            <a:ext cx="6096000" cy="3429000"/>
          </a:xfrm>
        </p:spPr>
      </p:sp>
      <p:sp>
        <p:nvSpPr>
          <p:cNvPr id="75778" name="Rectangle 2">
            <a:extLst>
              <a:ext uri="{FF2B5EF4-FFF2-40B4-BE49-F238E27FC236}">
                <a16:creationId xmlns:a16="http://schemas.microsoft.com/office/drawing/2014/main" id="{8667F298-D2F5-49AE-A43C-35FAEB28ED27}"/>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a:buSzPct val="75000"/>
              <a:buFontTx/>
              <a:buChar char="-"/>
            </a:pPr>
            <a:r>
              <a:rPr lang="it-IT" altLang="it-IT">
                <a:latin typeface="Helvetica Neue" charset="0"/>
                <a:ea typeface="Helvetica Neue" charset="0"/>
                <a:cs typeface="Helvetica Neue" charset="0"/>
              </a:rPr>
              <a:t>However, the suppression of fluorescence can be fully recovered if the fluorescence is collect only after the action of all the stimulating photons (time-gating detection).</a:t>
            </a:r>
          </a:p>
          <a:p>
            <a:pPr marL="268288" indent="-268288" eaLnBrk="1">
              <a:buSzPct val="75000"/>
              <a:buFontTx/>
              <a:buChar char="-"/>
            </a:pPr>
            <a:r>
              <a:rPr lang="it-IT" altLang="it-IT">
                <a:latin typeface="Helvetica Neue" charset="0"/>
                <a:ea typeface="Helvetica Neue" charset="0"/>
                <a:cs typeface="Helvetica Neue" charset="0"/>
              </a:rPr>
              <a:t>In essence, collecting fluorescence only after action of the STED pulse ensures that the signal stems from fluorophores that have resided into the excited-state at least for the time of the pulse, thus has been exposed to all stimulating photons.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9DDB76FC-81E3-43E3-AA35-D9B18FB4B3D4}"/>
              </a:ext>
            </a:extLst>
          </p:cNvPr>
          <p:cNvSpPr>
            <a:spLocks noTextEdit="1"/>
          </p:cNvSpPr>
          <p:nvPr>
            <p:ph type="sldImg"/>
          </p:nvPr>
        </p:nvSpPr>
        <p:spPr>
          <a:xfrm>
            <a:off x="381000" y="685800"/>
            <a:ext cx="6096000" cy="3429000"/>
          </a:xfrm>
        </p:spPr>
      </p:sp>
      <p:sp>
        <p:nvSpPr>
          <p:cNvPr id="81922" name="Rectangle 2">
            <a:extLst>
              <a:ext uri="{FF2B5EF4-FFF2-40B4-BE49-F238E27FC236}">
                <a16:creationId xmlns:a16="http://schemas.microsoft.com/office/drawing/2014/main" id="{18D91F54-BD7C-4A59-A505-6819FD6AAC9A}"/>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it-IT" altLang="it-IT">
                <a:latin typeface="Helvetica Neue" charset="0"/>
                <a:ea typeface="Helvetica Neue" charset="0"/>
                <a:cs typeface="Helvetica Neue" charset="0"/>
              </a:rPr>
              <a:t>The basic principle behind time-resolved STED is the fact that an excited molecule illuminated by a STED beam shorts it fluorescence lifetime, in essence if the molecule emits the fluorescent photon it is emitted immediately. Indeed, in presence of the STED beam the molecule has a new de-excitation pathway, whose rate is proportional to the intensity of the STED beam.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a:extLst>
              <a:ext uri="{FF2B5EF4-FFF2-40B4-BE49-F238E27FC236}">
                <a16:creationId xmlns:a16="http://schemas.microsoft.com/office/drawing/2014/main" id="{EDE72DC4-B8F7-4FA7-9001-8405ABB7452F}"/>
              </a:ext>
            </a:extLst>
          </p:cNvPr>
          <p:cNvSpPr>
            <a:spLocks noTextEdit="1"/>
          </p:cNvSpPr>
          <p:nvPr>
            <p:ph type="sldImg"/>
          </p:nvPr>
        </p:nvSpPr>
        <p:spPr>
          <a:xfrm>
            <a:off x="381000" y="685800"/>
            <a:ext cx="6096000" cy="3429000"/>
          </a:xfrm>
        </p:spPr>
      </p:sp>
      <p:sp>
        <p:nvSpPr>
          <p:cNvPr id="83970" name="Rectangle 2">
            <a:extLst>
              <a:ext uri="{FF2B5EF4-FFF2-40B4-BE49-F238E27FC236}">
                <a16:creationId xmlns:a16="http://schemas.microsoft.com/office/drawing/2014/main" id="{E3742F16-12D3-4E62-A63A-4A8BA45271B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it-IT" altLang="it-IT">
                <a:latin typeface="Helvetica Neue" charset="0"/>
                <a:ea typeface="Helvetica Neue" charset="0"/>
                <a:cs typeface="Helvetica Neue" charset="0"/>
              </a:rPr>
              <a:t>Since the STED beam is shaped as a doughnut the lifetime of the molecule distributed within the effective excitation volume of the STED microscope is not uniform. In particular, molecule in the center of the donut will have a longer lifetime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C75A27F5-9BA2-42EC-B69D-CFFA6C4E1E30}"/>
              </a:ext>
            </a:extLst>
          </p:cNvPr>
          <p:cNvSpPr>
            <a:spLocks noTextEdit="1"/>
          </p:cNvSpPr>
          <p:nvPr>
            <p:ph type="sldImg"/>
          </p:nvPr>
        </p:nvSpPr>
        <p:spPr>
          <a:xfrm>
            <a:off x="381000" y="685800"/>
            <a:ext cx="6096000" cy="3429000"/>
          </a:xfrm>
        </p:spPr>
      </p:sp>
      <p:sp>
        <p:nvSpPr>
          <p:cNvPr id="11266" name="Rectangle 2">
            <a:extLst>
              <a:ext uri="{FF2B5EF4-FFF2-40B4-BE49-F238E27FC236}">
                <a16:creationId xmlns:a16="http://schemas.microsoft.com/office/drawing/2014/main" id="{4B0D7D95-EB23-45C0-894E-78F6F184FEA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it-IT" altLang="it-IT">
                <a:latin typeface="Helvetica Neue" charset="0"/>
                <a:ea typeface="Helvetica Neue" charset="0"/>
                <a:cs typeface="Helvetica Neue" charset="0"/>
              </a:rPr>
              <a:t>This great success stems from the unique characteristics offered by fluorescente microscopy.</a:t>
            </a:r>
          </a:p>
          <a:p>
            <a:pPr eaLnBrk="1"/>
            <a:r>
              <a:rPr lang="it-IT" altLang="it-IT">
                <a:latin typeface="Helvetica Neue" charset="0"/>
                <a:ea typeface="Helvetica Neue" charset="0"/>
                <a:cs typeface="Helvetica Neue" charset="0"/>
              </a:rPr>
              <a:t>Probably the most important is the possibility to make imaging in the physiological conditions for the sample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3C2186C-E9BD-41D2-A093-52A9C6F5B882}"/>
              </a:ext>
            </a:extLst>
          </p:cNvPr>
          <p:cNvSpPr>
            <a:spLocks noTextEdit="1"/>
          </p:cNvSpPr>
          <p:nvPr>
            <p:ph type="sldImg"/>
          </p:nvPr>
        </p:nvSpPr>
        <p:spPr>
          <a:xfrm>
            <a:off x="381000" y="685800"/>
            <a:ext cx="6096000" cy="3429000"/>
          </a:xfrm>
        </p:spPr>
      </p:sp>
      <p:sp>
        <p:nvSpPr>
          <p:cNvPr id="15362" name="Rectangle 2">
            <a:extLst>
              <a:ext uri="{FF2B5EF4-FFF2-40B4-BE49-F238E27FC236}">
                <a16:creationId xmlns:a16="http://schemas.microsoft.com/office/drawing/2014/main" id="{B5477581-97E8-4F4E-BA3A-262BC92441A8}"/>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it-IT" altLang="it-IT">
                <a:latin typeface="Helvetica Neue" charset="0"/>
                <a:ea typeface="Helvetica Neue" charset="0"/>
                <a:cs typeface="Helvetica Neue" charset="0"/>
              </a:rPr>
              <a:t>Finally, conventional fluorescent microscopy provides 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1695441B-CA2C-484E-910F-0FCDDE1DF696}"/>
              </a:ext>
            </a:extLst>
          </p:cNvPr>
          <p:cNvSpPr>
            <a:spLocks noTextEdit="1"/>
          </p:cNvSpPr>
          <p:nvPr>
            <p:ph type="sldImg"/>
          </p:nvPr>
        </p:nvSpPr>
        <p:spPr>
          <a:xfrm>
            <a:off x="381000" y="685800"/>
            <a:ext cx="6096000" cy="3429000"/>
          </a:xfrm>
        </p:spPr>
      </p:sp>
      <p:sp>
        <p:nvSpPr>
          <p:cNvPr id="18434" name="Rectangle 2">
            <a:extLst>
              <a:ext uri="{FF2B5EF4-FFF2-40B4-BE49-F238E27FC236}">
                <a16:creationId xmlns:a16="http://schemas.microsoft.com/office/drawing/2014/main" id="{87F14EBE-876D-4675-8D54-B3F7F7FF9E5E}"/>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100000"/>
              </a:lnSpc>
            </a:pPr>
            <a:r>
              <a:rPr lang="it-IT" altLang="it-IT">
                <a:latin typeface="Arial" panose="020B0604020202020204" pitchFamily="34" charset="0"/>
                <a:cs typeface="Arial" panose="020B0604020202020204" pitchFamily="34" charset="0"/>
                <a:sym typeface="Arial" panose="020B0604020202020204" pitchFamily="34" charset="0"/>
              </a:rPr>
              <a:t>Among all the super-resolved microscope STED microscopy, invented in 1994 from Prof. Stefan Hell, from a initial scepticism is nowadays gaining a substantial momentum.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79124BD0-6F89-4B23-9312-6D9F689BE623}"/>
              </a:ext>
            </a:extLst>
          </p:cNvPr>
          <p:cNvSpPr>
            <a:spLocks noTextEdit="1"/>
          </p:cNvSpPr>
          <p:nvPr>
            <p:ph type="sldImg"/>
          </p:nvPr>
        </p:nvSpPr>
        <p:spPr>
          <a:xfrm>
            <a:off x="381000" y="685800"/>
            <a:ext cx="6096000" cy="3429000"/>
          </a:xfrm>
        </p:spPr>
      </p:sp>
      <p:sp>
        <p:nvSpPr>
          <p:cNvPr id="26626" name="Rectangle 2">
            <a:extLst>
              <a:ext uri="{FF2B5EF4-FFF2-40B4-BE49-F238E27FC236}">
                <a16:creationId xmlns:a16="http://schemas.microsoft.com/office/drawing/2014/main" id="{DD0255E0-8F25-4E65-9610-4D74188CD892}"/>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it-IT" altLang="it-IT">
                <a:latin typeface="Helvetica Neue" charset="0"/>
                <a:ea typeface="Helvetica Neue" charset="0"/>
                <a:cs typeface="Helvetica Neue" charset="0"/>
              </a:rPr>
              <a:t>With this bases of fluorescence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26BC118F-4FF8-4E49-A462-4E15EF7C5D97}"/>
              </a:ext>
            </a:extLst>
          </p:cNvPr>
          <p:cNvSpPr>
            <a:spLocks noTextEdit="1"/>
          </p:cNvSpPr>
          <p:nvPr>
            <p:ph type="sldImg"/>
          </p:nvPr>
        </p:nvSpPr>
        <p:spPr>
          <a:xfrm>
            <a:off x="381000" y="685800"/>
            <a:ext cx="6096000" cy="3429000"/>
          </a:xfrm>
        </p:spPr>
      </p:sp>
      <p:sp>
        <p:nvSpPr>
          <p:cNvPr id="28674" name="Rectangle 2">
            <a:extLst>
              <a:ext uri="{FF2B5EF4-FFF2-40B4-BE49-F238E27FC236}">
                <a16:creationId xmlns:a16="http://schemas.microsoft.com/office/drawing/2014/main" id="{0EEFFEA1-121A-4C2D-8801-2F53FA49BF03}"/>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642938" eaLnBrk="1">
              <a:lnSpc>
                <a:spcPct val="100000"/>
              </a:lnSpc>
            </a:pPr>
            <a:r>
              <a:rPr lang="it-IT" altLang="it-IT">
                <a:latin typeface="Arial" panose="020B0604020202020204" pitchFamily="34" charset="0"/>
                <a:cs typeface="Arial" panose="020B0604020202020204" pitchFamily="34" charset="0"/>
                <a:sym typeface="Arial" panose="020B0604020202020204" pitchFamily="34" charset="0"/>
              </a:rPr>
              <a:t>How a STED microscope work? To understand how a STED microscope is able to reach sub diffraction spatial resolution it is necessary to understand why diffraction limits the resolution of a conventional fluorescence scanning microscope.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0F77F24C-F2C7-49B5-A4DA-0C9BB893E325}"/>
              </a:ext>
            </a:extLst>
          </p:cNvPr>
          <p:cNvSpPr>
            <a:spLocks noTextEdit="1"/>
          </p:cNvSpPr>
          <p:nvPr>
            <p:ph type="sldImg"/>
          </p:nvPr>
        </p:nvSpPr>
        <p:spPr>
          <a:xfrm>
            <a:off x="381000" y="685800"/>
            <a:ext cx="6096000" cy="3429000"/>
          </a:xfrm>
        </p:spPr>
      </p:sp>
      <p:sp>
        <p:nvSpPr>
          <p:cNvPr id="35842" name="Rectangle 2">
            <a:extLst>
              <a:ext uri="{FF2B5EF4-FFF2-40B4-BE49-F238E27FC236}">
                <a16:creationId xmlns:a16="http://schemas.microsoft.com/office/drawing/2014/main" id="{AB33259F-AC85-43AD-970D-B5A914C8C14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642938" eaLnBrk="1">
              <a:lnSpc>
                <a:spcPct val="125000"/>
              </a:lnSpc>
            </a:pPr>
            <a:r>
              <a:rPr lang="it-IT" altLang="it-IT" sz="3200">
                <a:latin typeface="Avenir Roman" charset="0"/>
                <a:ea typeface="Avenir Roman" charset="0"/>
                <a:cs typeface="Avenir Roman" charset="0"/>
                <a:sym typeface="Avenir Roman" charset="0"/>
              </a:rPr>
              <a:t>Clearly, if there is a method to prevent the “simultaneous” emission from adjacent (closer to the diffraction limit) fluorophores, the spatial resolution of the system will be enhanced.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4DFED941-5134-4D7F-A41D-38E01BE4D648}"/>
              </a:ext>
            </a:extLst>
          </p:cNvPr>
          <p:cNvSpPr>
            <a:spLocks noTextEdit="1"/>
          </p:cNvSpPr>
          <p:nvPr>
            <p:ph type="sldImg"/>
          </p:nvPr>
        </p:nvSpPr>
        <p:spPr>
          <a:xfrm>
            <a:off x="381000" y="685800"/>
            <a:ext cx="6096000" cy="3429000"/>
          </a:xfrm>
        </p:spPr>
      </p:sp>
      <p:sp>
        <p:nvSpPr>
          <p:cNvPr id="54274" name="Rectangle 2">
            <a:extLst>
              <a:ext uri="{FF2B5EF4-FFF2-40B4-BE49-F238E27FC236}">
                <a16:creationId xmlns:a16="http://schemas.microsoft.com/office/drawing/2014/main" id="{A3E23566-C7BA-482A-9C7D-E3E3B505899D}"/>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a:buSzPct val="75000"/>
              <a:buFontTx/>
              <a:buChar char="-"/>
            </a:pPr>
            <a:r>
              <a:rPr lang="it-IT" altLang="it-IT">
                <a:latin typeface="Helvetica Neue" charset="0"/>
                <a:ea typeface="Helvetica Neue" charset="0"/>
                <a:cs typeface="Helvetica Neue" charset="0"/>
              </a:rPr>
              <a:t>The reason why the stimulating photons have to act when fluorophores are in the singlet-excited state S1, is because the suppression of fluorescence depends on the number of stimulating photons to which the fluorophore is exposed while residing in the excite-state.</a:t>
            </a:r>
          </a:p>
          <a:p>
            <a:pPr marL="268288" indent="-268288" eaLnBrk="1">
              <a:buSzPct val="75000"/>
              <a:buFontTx/>
              <a:buChar char="-"/>
            </a:pPr>
            <a:r>
              <a:rPr lang="it-IT" altLang="it-IT">
                <a:latin typeface="Helvetica Neue" charset="0"/>
                <a:ea typeface="Helvetica Neue" charset="0"/>
                <a:cs typeface="Helvetica Neue" charset="0"/>
              </a:rPr>
              <a:t>However, since typically organic fluorophores have lifetime in the order of nanoseconds and  the crosse section of stimulate at the STED beam wavelength is relatively low, Intensity of the STED beam of the order of GW/cm2 are requested to effectively reach tens of nanometer resolutions</a:t>
            </a:r>
          </a:p>
          <a:p>
            <a:pPr marL="268288" indent="-268288" eaLnBrk="1">
              <a:buSzPct val="75000"/>
              <a:buFontTx/>
              <a:buChar char="-"/>
            </a:pPr>
            <a:r>
              <a:rPr lang="it-IT" altLang="it-IT">
                <a:latin typeface="Helvetica Neue" charset="0"/>
                <a:ea typeface="Helvetica Neue" charset="0"/>
                <a:cs typeface="Helvetica Neue" charset="0"/>
              </a:rPr>
              <a:t>For this reason the most natural way to efficiently quench a fluorophore is to synchronise the excitation events with the stimulating photons which can be achieved with a train of synchronised excitation and stimulating pulses, in which the stimulating pulse follows instantaneously the excitation pulse. </a:t>
            </a:r>
          </a:p>
          <a:p>
            <a:pPr marL="268288" indent="-268288" eaLnBrk="1">
              <a:buSzPct val="75000"/>
              <a:buFontTx/>
              <a:buChar char="-"/>
            </a:pPr>
            <a:r>
              <a:rPr lang="it-IT" altLang="it-IT">
                <a:latin typeface="Helvetica Neue" charset="0"/>
                <a:ea typeface="Helvetica Neue" charset="0"/>
                <a:cs typeface="Helvetica Neue" charset="0"/>
              </a:rPr>
              <a:t>For organic fluorophore with a lifetime of few nanoseconds, hundreds picosecond stimulating pulse (i) ensures that all the stimulating photons acts while the fluorophore is in the excited state, allows (ii) to the fluorophore to relax from the vibrational states.</a:t>
            </a:r>
          </a:p>
          <a:p>
            <a:pPr marL="268288" indent="-268288" eaLnBrk="1">
              <a:buSzPct val="75000"/>
              <a:buFontTx/>
              <a:buChar char="-"/>
            </a:pPr>
            <a:r>
              <a:rPr lang="it-IT" altLang="it-IT">
                <a:latin typeface="Helvetica Neue" charset="0"/>
                <a:ea typeface="Helvetica Neue" charset="0"/>
                <a:cs typeface="Helvetica Neue" charset="0"/>
              </a:rPr>
              <a:t>However, since stimulated emission cross-section is in the order of 𝜎SE = 10-16cm2, also with few hundreds picosecond pulses the peak intensity to effectively quench a fluorohore is in the order of GW/cm2.</a:t>
            </a:r>
          </a:p>
          <a:p>
            <a:pPr marL="268288" indent="-268288" eaLnBrk="1">
              <a:buSzPct val="75000"/>
              <a:buFontTx/>
              <a:buChar char="-"/>
            </a:pPr>
            <a:r>
              <a:rPr lang="it-IT" altLang="it-IT">
                <a:latin typeface="Helvetica Neue" charset="0"/>
                <a:ea typeface="Helvetica Neue" charset="0"/>
                <a:cs typeface="Helvetica Neue" charset="0"/>
              </a:rPr>
              <a:t>Clearly, this value is well above the intensity values used to excite the fluorophores (below the intensity use in two-photon-excitation) thus prone to induce photo-bleaching and photo-toxicity in living sample. </a:t>
            </a:r>
          </a:p>
          <a:p>
            <a:pPr marL="268288" indent="-268288" eaLnBrk="1">
              <a:buSzPct val="75000"/>
              <a:buFontTx/>
              <a:buChar char="-"/>
            </a:pPr>
            <a:r>
              <a:rPr lang="it-IT" altLang="it-IT">
                <a:latin typeface="Helvetica Neue" charset="0"/>
                <a:ea typeface="Helvetica Neue" charset="0"/>
                <a:cs typeface="Helvetica Neue"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663A6DC2-E4F1-450C-B70C-DDE73EF71400}"/>
              </a:ext>
            </a:extLst>
          </p:cNvPr>
          <p:cNvSpPr>
            <a:spLocks noTextEdit="1"/>
          </p:cNvSpPr>
          <p:nvPr>
            <p:ph type="sldImg"/>
          </p:nvPr>
        </p:nvSpPr>
        <p:spPr>
          <a:xfrm>
            <a:off x="381000" y="685800"/>
            <a:ext cx="6096000" cy="3429000"/>
          </a:xfrm>
        </p:spPr>
      </p:sp>
      <p:sp>
        <p:nvSpPr>
          <p:cNvPr id="56322" name="Rectangle 2">
            <a:extLst>
              <a:ext uri="{FF2B5EF4-FFF2-40B4-BE49-F238E27FC236}">
                <a16:creationId xmlns:a16="http://schemas.microsoft.com/office/drawing/2014/main" id="{D1228FDB-CFBB-4E32-9E8A-1A499DFCEFB1}"/>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a:buSzPct val="75000"/>
              <a:buFontTx/>
              <a:buChar char="-"/>
            </a:pPr>
            <a:r>
              <a:rPr lang="it-IT" altLang="it-IT">
                <a:latin typeface="Helvetica Neue" charset="0"/>
                <a:ea typeface="Helvetica Neue" charset="0"/>
                <a:cs typeface="Helvetica Neue" charset="0"/>
              </a:rPr>
              <a:t>The suppression of fluorescence depends on the number of stimulating photons to which the fluorophore is exposed while residing in the excite-state. </a:t>
            </a:r>
          </a:p>
          <a:p>
            <a:pPr marL="268288" indent="-268288" eaLnBrk="1">
              <a:buSzPct val="75000"/>
              <a:buFontTx/>
              <a:buChar char="-"/>
            </a:pPr>
            <a:r>
              <a:rPr lang="it-IT" altLang="it-IT">
                <a:latin typeface="Helvetica Neue" charset="0"/>
                <a:ea typeface="Helvetica Neue" charset="0"/>
                <a:cs typeface="Helvetica Neue" charset="0"/>
              </a:rPr>
              <a:t>For this reason the most natural way to efficiently quench a fluorophore is to synchronise the excitation events with the stimulating photons which can be achieved with a train of synchronised excitation and stimulating pulses, in which the stimulating pulse follows instantaneously the excitation pulse. </a:t>
            </a:r>
          </a:p>
          <a:p>
            <a:pPr marL="268288" indent="-268288" eaLnBrk="1">
              <a:buSzPct val="75000"/>
              <a:buFontTx/>
              <a:buChar char="-"/>
            </a:pPr>
            <a:r>
              <a:rPr lang="it-IT" altLang="it-IT">
                <a:latin typeface="Helvetica Neue" charset="0"/>
                <a:ea typeface="Helvetica Neue" charset="0"/>
                <a:cs typeface="Helvetica Neue" charset="0"/>
              </a:rPr>
              <a:t>For organic fluorophore with a lifetime of few nanoseconds, hundreds picosecond stimulating pulse (i) ensures that all the stimulating photons acts while the fluorophore is in the excited state, allows (ii) to the fluorophore to relax from the vibrational states.</a:t>
            </a:r>
          </a:p>
          <a:p>
            <a:pPr marL="268288" indent="-268288" eaLnBrk="1">
              <a:buSzPct val="75000"/>
              <a:buFontTx/>
              <a:buChar char="-"/>
            </a:pPr>
            <a:r>
              <a:rPr lang="it-IT" altLang="it-IT">
                <a:latin typeface="Helvetica Neue" charset="0"/>
                <a:ea typeface="Helvetica Neue" charset="0"/>
                <a:cs typeface="Helvetica Neue" charset="0"/>
              </a:rPr>
              <a:t>However, since stimulated emission cross-section is in the order of 𝜎SE = 10-16cm2, also with few hundreds picosecond pulses the peak intensity to effectively quench a fluorohore is in the order of GW/cm2.</a:t>
            </a:r>
          </a:p>
          <a:p>
            <a:pPr marL="268288" indent="-268288" eaLnBrk="1">
              <a:buSzPct val="75000"/>
              <a:buFontTx/>
              <a:buChar char="-"/>
            </a:pPr>
            <a:r>
              <a:rPr lang="it-IT" altLang="it-IT">
                <a:latin typeface="Helvetica Neue" charset="0"/>
                <a:ea typeface="Helvetica Neue" charset="0"/>
                <a:cs typeface="Helvetica Neue" charset="0"/>
              </a:rPr>
              <a:t>Clearly, this value is well above the intensity values used to excite the fluorophores (below the intensity use in two-photon-excitation) thus prone to induce photo-bleaching and photo-toxicity in living sample. </a:t>
            </a:r>
          </a:p>
          <a:p>
            <a:pPr marL="268288" indent="-268288" eaLnBrk="1">
              <a:buSzPct val="75000"/>
              <a:buFontTx/>
              <a:buChar char="-"/>
            </a:pPr>
            <a:r>
              <a:rPr lang="it-IT" altLang="it-IT">
                <a:latin typeface="Helvetica Neue" charset="0"/>
                <a:ea typeface="Helvetica Neue" charset="0"/>
                <a:cs typeface="Helvetica Neue" charset="0"/>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ADD8-0F01-2C45-8210-D62C85074047}"/>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ABF837D-560F-5045-8CA5-1CAC43DCBFC9}"/>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Rectangle 3">
            <a:extLst>
              <a:ext uri="{FF2B5EF4-FFF2-40B4-BE49-F238E27FC236}">
                <a16:creationId xmlns:a16="http://schemas.microsoft.com/office/drawing/2014/main" id="{34D4CC83-A14F-4EEE-B2F8-0C0FA6A7EE1A}"/>
              </a:ext>
            </a:extLst>
          </p:cNvPr>
          <p:cNvSpPr>
            <a:spLocks noGrp="1"/>
          </p:cNvSpPr>
          <p:nvPr>
            <p:ph type="sldNum" sz="quarter" idx="10"/>
          </p:nvPr>
        </p:nvSpPr>
        <p:spPr>
          <a:ln/>
        </p:spPr>
        <p:txBody>
          <a:bodyPr/>
          <a:lstStyle>
            <a:lvl1pPr>
              <a:defRPr/>
            </a:lvl1pPr>
          </a:lstStyle>
          <a:p>
            <a:pPr>
              <a:defRPr/>
            </a:pPr>
            <a:fld id="{E63C5577-4506-4BFD-BF52-A4311BA7DB82}" type="slidenum">
              <a:rPr lang="it-IT" altLang="it-IT"/>
              <a:pPr>
                <a:defRPr/>
              </a:pPr>
              <a:t>‹#›</a:t>
            </a:fld>
            <a:endParaRPr lang="it-IT" altLang="it-IT"/>
          </a:p>
        </p:txBody>
      </p:sp>
    </p:spTree>
    <p:extLst>
      <p:ext uri="{BB962C8B-B14F-4D97-AF65-F5344CB8AC3E}">
        <p14:creationId xmlns:p14="http://schemas.microsoft.com/office/powerpoint/2010/main" val="396280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FE5D-468D-A140-B730-716B02C17ED9}"/>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8CB8FF2-CB97-9D4A-B28C-14021825F7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3">
            <a:extLst>
              <a:ext uri="{FF2B5EF4-FFF2-40B4-BE49-F238E27FC236}">
                <a16:creationId xmlns:a16="http://schemas.microsoft.com/office/drawing/2014/main" id="{9D5A5FE4-4EB4-47B4-9350-A582EFC280D4}"/>
              </a:ext>
            </a:extLst>
          </p:cNvPr>
          <p:cNvSpPr>
            <a:spLocks noGrp="1"/>
          </p:cNvSpPr>
          <p:nvPr>
            <p:ph type="sldNum" sz="quarter" idx="10"/>
          </p:nvPr>
        </p:nvSpPr>
        <p:spPr>
          <a:ln/>
        </p:spPr>
        <p:txBody>
          <a:bodyPr/>
          <a:lstStyle>
            <a:lvl1pPr>
              <a:defRPr/>
            </a:lvl1pPr>
          </a:lstStyle>
          <a:p>
            <a:pPr>
              <a:defRPr/>
            </a:pPr>
            <a:fld id="{87527B54-CB28-460D-9957-911CA4DBBE86}" type="slidenum">
              <a:rPr lang="it-IT" altLang="it-IT"/>
              <a:pPr>
                <a:defRPr/>
              </a:pPr>
              <a:t>‹#›</a:t>
            </a:fld>
            <a:endParaRPr lang="it-IT" altLang="it-IT"/>
          </a:p>
        </p:txBody>
      </p:sp>
    </p:spTree>
    <p:extLst>
      <p:ext uri="{BB962C8B-B14F-4D97-AF65-F5344CB8AC3E}">
        <p14:creationId xmlns:p14="http://schemas.microsoft.com/office/powerpoint/2010/main" val="364634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56CA1-264A-294C-919C-9F2572539354}"/>
              </a:ext>
            </a:extLst>
          </p:cNvPr>
          <p:cNvSpPr>
            <a:spLocks noGrp="1"/>
          </p:cNvSpPr>
          <p:nvPr>
            <p:ph type="title" orient="vert"/>
          </p:nvPr>
        </p:nvSpPr>
        <p:spPr>
          <a:xfrm>
            <a:off x="17443450" y="952500"/>
            <a:ext cx="5251450" cy="11493500"/>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8ACE537C-7BB2-CF4A-9A88-C3388019F17B}"/>
              </a:ext>
            </a:extLst>
          </p:cNvPr>
          <p:cNvSpPr>
            <a:spLocks noGrp="1"/>
          </p:cNvSpPr>
          <p:nvPr>
            <p:ph type="body" orient="vert" idx="1"/>
          </p:nvPr>
        </p:nvSpPr>
        <p:spPr>
          <a:xfrm>
            <a:off x="1689100" y="952500"/>
            <a:ext cx="15601950" cy="11493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3">
            <a:extLst>
              <a:ext uri="{FF2B5EF4-FFF2-40B4-BE49-F238E27FC236}">
                <a16:creationId xmlns:a16="http://schemas.microsoft.com/office/drawing/2014/main" id="{54B9DF23-0763-404F-AE03-361C46733838}"/>
              </a:ext>
            </a:extLst>
          </p:cNvPr>
          <p:cNvSpPr>
            <a:spLocks noGrp="1"/>
          </p:cNvSpPr>
          <p:nvPr>
            <p:ph type="sldNum" sz="quarter" idx="10"/>
          </p:nvPr>
        </p:nvSpPr>
        <p:spPr>
          <a:ln/>
        </p:spPr>
        <p:txBody>
          <a:bodyPr/>
          <a:lstStyle>
            <a:lvl1pPr>
              <a:defRPr/>
            </a:lvl1pPr>
          </a:lstStyle>
          <a:p>
            <a:pPr>
              <a:defRPr/>
            </a:pPr>
            <a:fld id="{9D1A43E1-619E-4484-98C2-2AA1811A371E}" type="slidenum">
              <a:rPr lang="it-IT" altLang="it-IT"/>
              <a:pPr>
                <a:defRPr/>
              </a:pPr>
              <a:t>‹#›</a:t>
            </a:fld>
            <a:endParaRPr lang="it-IT" altLang="it-IT"/>
          </a:p>
        </p:txBody>
      </p:sp>
    </p:spTree>
    <p:extLst>
      <p:ext uri="{BB962C8B-B14F-4D97-AF65-F5344CB8AC3E}">
        <p14:creationId xmlns:p14="http://schemas.microsoft.com/office/powerpoint/2010/main" val="4209179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99EB-7C4C-4647-B48A-AF3D5554FB2B}"/>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C9C85C62-DABF-B04C-BA47-573435317DF9}"/>
              </a:ext>
            </a:extLst>
          </p:cNvPr>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Rectangle 5">
            <a:extLst>
              <a:ext uri="{FF2B5EF4-FFF2-40B4-BE49-F238E27FC236}">
                <a16:creationId xmlns:a16="http://schemas.microsoft.com/office/drawing/2014/main" id="{A2C75B26-F86E-4F78-A898-EDDCDDF86C47}"/>
              </a:ext>
            </a:extLst>
          </p:cNvPr>
          <p:cNvSpPr>
            <a:spLocks noGrp="1"/>
          </p:cNvSpPr>
          <p:nvPr>
            <p:ph type="sldNum" sz="quarter" idx="10"/>
          </p:nvPr>
        </p:nvSpPr>
        <p:spPr>
          <a:ln/>
        </p:spPr>
        <p:txBody>
          <a:bodyPr/>
          <a:lstStyle>
            <a:lvl1pPr>
              <a:defRPr/>
            </a:lvl1pPr>
          </a:lstStyle>
          <a:p>
            <a:pPr>
              <a:defRPr/>
            </a:pPr>
            <a:fld id="{A0DB9F61-C96C-474C-8E0E-5D7B6A64899D}" type="slidenum">
              <a:rPr lang="it-IT" altLang="it-IT"/>
              <a:pPr>
                <a:defRPr/>
              </a:pPr>
              <a:t>‹#›</a:t>
            </a:fld>
            <a:endParaRPr lang="it-IT" altLang="it-IT"/>
          </a:p>
        </p:txBody>
      </p:sp>
    </p:spTree>
    <p:extLst>
      <p:ext uri="{BB962C8B-B14F-4D97-AF65-F5344CB8AC3E}">
        <p14:creationId xmlns:p14="http://schemas.microsoft.com/office/powerpoint/2010/main" val="374362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5EBE-E970-3748-9864-64EE9D14ED7A}"/>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7662F43A-705D-6C47-AC41-A67454B9F5F6}"/>
              </a:ext>
            </a:extLst>
          </p:cNvPr>
          <p:cNvSpPr>
            <a:spLocks noGrp="1"/>
          </p:cNvSpPr>
          <p:nvPr>
            <p:ph idx="1"/>
          </p:nvPr>
        </p:nvSpPr>
        <p:spPr>
          <a:xfrm>
            <a:off x="1676400" y="3651250"/>
            <a:ext cx="210312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7C2993E5-CA5D-40CA-8DBE-53677D011ACD}"/>
              </a:ext>
            </a:extLst>
          </p:cNvPr>
          <p:cNvSpPr>
            <a:spLocks noGrp="1"/>
          </p:cNvSpPr>
          <p:nvPr>
            <p:ph type="sldNum" sz="quarter" idx="10"/>
          </p:nvPr>
        </p:nvSpPr>
        <p:spPr>
          <a:ln/>
        </p:spPr>
        <p:txBody>
          <a:bodyPr/>
          <a:lstStyle>
            <a:lvl1pPr>
              <a:defRPr/>
            </a:lvl1pPr>
          </a:lstStyle>
          <a:p>
            <a:pPr>
              <a:defRPr/>
            </a:pPr>
            <a:fld id="{C5E3431F-EA89-45B1-AE63-A3FBF289B7BB}" type="slidenum">
              <a:rPr lang="it-IT" altLang="it-IT"/>
              <a:pPr>
                <a:defRPr/>
              </a:pPr>
              <a:t>‹#›</a:t>
            </a:fld>
            <a:endParaRPr lang="it-IT" altLang="it-IT"/>
          </a:p>
        </p:txBody>
      </p:sp>
    </p:spTree>
    <p:extLst>
      <p:ext uri="{BB962C8B-B14F-4D97-AF65-F5344CB8AC3E}">
        <p14:creationId xmlns:p14="http://schemas.microsoft.com/office/powerpoint/2010/main" val="278176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ADD1-3A81-2444-B0A5-F6345F2328B6}"/>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9B3FD9D-47DF-7B4E-8287-7C6246416B31}"/>
              </a:ext>
            </a:extLst>
          </p:cNvPr>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2E8B45BB-52EB-4EA2-96F1-5E448AE6D9A5}"/>
              </a:ext>
            </a:extLst>
          </p:cNvPr>
          <p:cNvSpPr>
            <a:spLocks noGrp="1"/>
          </p:cNvSpPr>
          <p:nvPr>
            <p:ph type="sldNum" sz="quarter" idx="10"/>
          </p:nvPr>
        </p:nvSpPr>
        <p:spPr>
          <a:ln/>
        </p:spPr>
        <p:txBody>
          <a:bodyPr/>
          <a:lstStyle>
            <a:lvl1pPr>
              <a:defRPr/>
            </a:lvl1pPr>
          </a:lstStyle>
          <a:p>
            <a:pPr>
              <a:defRPr/>
            </a:pPr>
            <a:fld id="{DA8D9123-484C-4398-B226-A6C4E37D5CB6}" type="slidenum">
              <a:rPr lang="it-IT" altLang="it-IT"/>
              <a:pPr>
                <a:defRPr/>
              </a:pPr>
              <a:t>‹#›</a:t>
            </a:fld>
            <a:endParaRPr lang="it-IT" altLang="it-IT"/>
          </a:p>
        </p:txBody>
      </p:sp>
    </p:spTree>
    <p:extLst>
      <p:ext uri="{BB962C8B-B14F-4D97-AF65-F5344CB8AC3E}">
        <p14:creationId xmlns:p14="http://schemas.microsoft.com/office/powerpoint/2010/main" val="1409637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3838-7424-AD44-A3FD-EA04F6EF791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F2E4061-EA66-764E-9F8A-9D0C31BBD40B}"/>
              </a:ext>
            </a:extLst>
          </p:cNvPr>
          <p:cNvSpPr>
            <a:spLocks noGrp="1"/>
          </p:cNvSpPr>
          <p:nvPr>
            <p:ph sz="half" idx="1"/>
          </p:nvPr>
        </p:nvSpPr>
        <p:spPr>
          <a:xfrm>
            <a:off x="1676400" y="3651250"/>
            <a:ext cx="104394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21B34281-C1C4-E94A-9311-FAE1ECBA1746}"/>
              </a:ext>
            </a:extLst>
          </p:cNvPr>
          <p:cNvSpPr>
            <a:spLocks noGrp="1"/>
          </p:cNvSpPr>
          <p:nvPr>
            <p:ph sz="half" idx="2"/>
          </p:nvPr>
        </p:nvSpPr>
        <p:spPr>
          <a:xfrm>
            <a:off x="12268200" y="3651250"/>
            <a:ext cx="104394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5">
            <a:extLst>
              <a:ext uri="{FF2B5EF4-FFF2-40B4-BE49-F238E27FC236}">
                <a16:creationId xmlns:a16="http://schemas.microsoft.com/office/drawing/2014/main" id="{47F6848B-478A-4C1F-8D40-F98D10119E7D}"/>
              </a:ext>
            </a:extLst>
          </p:cNvPr>
          <p:cNvSpPr>
            <a:spLocks noGrp="1"/>
          </p:cNvSpPr>
          <p:nvPr>
            <p:ph type="sldNum" sz="quarter" idx="10"/>
          </p:nvPr>
        </p:nvSpPr>
        <p:spPr>
          <a:ln/>
        </p:spPr>
        <p:txBody>
          <a:bodyPr/>
          <a:lstStyle>
            <a:lvl1pPr>
              <a:defRPr/>
            </a:lvl1pPr>
          </a:lstStyle>
          <a:p>
            <a:pPr>
              <a:defRPr/>
            </a:pPr>
            <a:fld id="{220C0B03-659A-4472-8E43-ACA82EA8E58A}" type="slidenum">
              <a:rPr lang="it-IT" altLang="it-IT"/>
              <a:pPr>
                <a:defRPr/>
              </a:pPr>
              <a:t>‹#›</a:t>
            </a:fld>
            <a:endParaRPr lang="it-IT" altLang="it-IT"/>
          </a:p>
        </p:txBody>
      </p:sp>
    </p:spTree>
    <p:extLst>
      <p:ext uri="{BB962C8B-B14F-4D97-AF65-F5344CB8AC3E}">
        <p14:creationId xmlns:p14="http://schemas.microsoft.com/office/powerpoint/2010/main" val="564443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C57F-C851-054E-9C99-EEE08D9DF28B}"/>
              </a:ext>
            </a:extLst>
          </p:cNvPr>
          <p:cNvSpPr>
            <a:spLocks noGrp="1"/>
          </p:cNvSpPr>
          <p:nvPr>
            <p:ph type="title"/>
          </p:nvPr>
        </p:nvSpPr>
        <p:spPr>
          <a:xfrm>
            <a:off x="1679575" y="730250"/>
            <a:ext cx="21031200" cy="2651125"/>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F018E72-002A-6A42-B119-D5BCB71AC857}"/>
              </a:ext>
            </a:extLst>
          </p:cNvPr>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FD145A-32A5-5A44-82CE-28EE387D2137}"/>
              </a:ext>
            </a:extLst>
          </p:cNvPr>
          <p:cNvSpPr>
            <a:spLocks noGrp="1"/>
          </p:cNvSpPr>
          <p:nvPr>
            <p:ph sz="half" idx="2"/>
          </p:nvPr>
        </p:nvSpPr>
        <p:spPr>
          <a:xfrm>
            <a:off x="1679575" y="5010150"/>
            <a:ext cx="10315575" cy="7369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5AF93F03-CC8B-4F4C-A20D-FACD4CE43E9B}"/>
              </a:ext>
            </a:extLst>
          </p:cNvPr>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D932ED-42E6-DD46-BB92-9D3C129A30A3}"/>
              </a:ext>
            </a:extLst>
          </p:cNvPr>
          <p:cNvSpPr>
            <a:spLocks noGrp="1"/>
          </p:cNvSpPr>
          <p:nvPr>
            <p:ph sz="quarter" idx="4"/>
          </p:nvPr>
        </p:nvSpPr>
        <p:spPr>
          <a:xfrm>
            <a:off x="12344400" y="5010150"/>
            <a:ext cx="10366375" cy="7369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5">
            <a:extLst>
              <a:ext uri="{FF2B5EF4-FFF2-40B4-BE49-F238E27FC236}">
                <a16:creationId xmlns:a16="http://schemas.microsoft.com/office/drawing/2014/main" id="{D0CED0A3-2D38-467F-B373-9907EDA96DB7}"/>
              </a:ext>
            </a:extLst>
          </p:cNvPr>
          <p:cNvSpPr>
            <a:spLocks noGrp="1"/>
          </p:cNvSpPr>
          <p:nvPr>
            <p:ph type="sldNum" sz="quarter" idx="10"/>
          </p:nvPr>
        </p:nvSpPr>
        <p:spPr>
          <a:ln/>
        </p:spPr>
        <p:txBody>
          <a:bodyPr/>
          <a:lstStyle>
            <a:lvl1pPr>
              <a:defRPr/>
            </a:lvl1pPr>
          </a:lstStyle>
          <a:p>
            <a:pPr>
              <a:defRPr/>
            </a:pPr>
            <a:fld id="{CD5FFFCA-F5BA-4EA7-B1BD-7ED4020EBA83}" type="slidenum">
              <a:rPr lang="it-IT" altLang="it-IT"/>
              <a:pPr>
                <a:defRPr/>
              </a:pPr>
              <a:t>‹#›</a:t>
            </a:fld>
            <a:endParaRPr lang="it-IT" altLang="it-IT"/>
          </a:p>
        </p:txBody>
      </p:sp>
    </p:spTree>
    <p:extLst>
      <p:ext uri="{BB962C8B-B14F-4D97-AF65-F5344CB8AC3E}">
        <p14:creationId xmlns:p14="http://schemas.microsoft.com/office/powerpoint/2010/main" val="60584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7A1F-34BD-8147-996A-40DCBE71DF48}"/>
              </a:ext>
            </a:extLst>
          </p:cNvPr>
          <p:cNvSpPr>
            <a:spLocks noGrp="1"/>
          </p:cNvSpPr>
          <p:nvPr>
            <p:ph type="title"/>
          </p:nvPr>
        </p:nvSpPr>
        <p:spPr/>
        <p:txBody>
          <a:bodyPr/>
          <a:lstStyle/>
          <a:p>
            <a:r>
              <a:rPr lang="en-US"/>
              <a:t>Click to edit Master title style</a:t>
            </a:r>
            <a:endParaRPr lang="it-IT"/>
          </a:p>
        </p:txBody>
      </p:sp>
      <p:sp>
        <p:nvSpPr>
          <p:cNvPr id="3" name="Rectangle 5">
            <a:extLst>
              <a:ext uri="{FF2B5EF4-FFF2-40B4-BE49-F238E27FC236}">
                <a16:creationId xmlns:a16="http://schemas.microsoft.com/office/drawing/2014/main" id="{8072971E-6E87-4C7F-909A-B216A69FE173}"/>
              </a:ext>
            </a:extLst>
          </p:cNvPr>
          <p:cNvSpPr>
            <a:spLocks noGrp="1"/>
          </p:cNvSpPr>
          <p:nvPr>
            <p:ph type="sldNum" sz="quarter" idx="10"/>
          </p:nvPr>
        </p:nvSpPr>
        <p:spPr>
          <a:ln/>
        </p:spPr>
        <p:txBody>
          <a:bodyPr/>
          <a:lstStyle>
            <a:lvl1pPr>
              <a:defRPr/>
            </a:lvl1pPr>
          </a:lstStyle>
          <a:p>
            <a:pPr>
              <a:defRPr/>
            </a:pPr>
            <a:fld id="{F7F364BF-11E4-410F-A3A1-0C3095F1859B}" type="slidenum">
              <a:rPr lang="it-IT" altLang="it-IT"/>
              <a:pPr>
                <a:defRPr/>
              </a:pPr>
              <a:t>‹#›</a:t>
            </a:fld>
            <a:endParaRPr lang="it-IT" altLang="it-IT"/>
          </a:p>
        </p:txBody>
      </p:sp>
    </p:spTree>
    <p:extLst>
      <p:ext uri="{BB962C8B-B14F-4D97-AF65-F5344CB8AC3E}">
        <p14:creationId xmlns:p14="http://schemas.microsoft.com/office/powerpoint/2010/main" val="3366454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4A307F8-1B80-413D-8041-CF4DDDC1E021}"/>
              </a:ext>
            </a:extLst>
          </p:cNvPr>
          <p:cNvSpPr>
            <a:spLocks noGrp="1"/>
          </p:cNvSpPr>
          <p:nvPr>
            <p:ph type="sldNum" sz="quarter" idx="10"/>
          </p:nvPr>
        </p:nvSpPr>
        <p:spPr>
          <a:ln/>
        </p:spPr>
        <p:txBody>
          <a:bodyPr/>
          <a:lstStyle>
            <a:lvl1pPr>
              <a:defRPr/>
            </a:lvl1pPr>
          </a:lstStyle>
          <a:p>
            <a:pPr>
              <a:defRPr/>
            </a:pPr>
            <a:fld id="{A39CC0FD-C80D-471B-91C9-30D2ECB10E85}" type="slidenum">
              <a:rPr lang="it-IT" altLang="it-IT"/>
              <a:pPr>
                <a:defRPr/>
              </a:pPr>
              <a:t>‹#›</a:t>
            </a:fld>
            <a:endParaRPr lang="it-IT" altLang="it-IT"/>
          </a:p>
        </p:txBody>
      </p:sp>
    </p:spTree>
    <p:extLst>
      <p:ext uri="{BB962C8B-B14F-4D97-AF65-F5344CB8AC3E}">
        <p14:creationId xmlns:p14="http://schemas.microsoft.com/office/powerpoint/2010/main" val="4178486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D3C0-FF66-1E4A-8BE4-BD1D0EDE503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8A071AFC-DE65-2249-9CD2-B374673D4338}"/>
              </a:ext>
            </a:extLst>
          </p:cNvPr>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1C4195DA-EE09-A24B-A62F-1C1EFF24077F}"/>
              </a:ext>
            </a:extLst>
          </p:cNvPr>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C1B73116-6DE7-45BB-A385-E9CF93252B24}"/>
              </a:ext>
            </a:extLst>
          </p:cNvPr>
          <p:cNvSpPr>
            <a:spLocks noGrp="1"/>
          </p:cNvSpPr>
          <p:nvPr>
            <p:ph type="sldNum" sz="quarter" idx="10"/>
          </p:nvPr>
        </p:nvSpPr>
        <p:spPr>
          <a:ln/>
        </p:spPr>
        <p:txBody>
          <a:bodyPr/>
          <a:lstStyle>
            <a:lvl1pPr>
              <a:defRPr/>
            </a:lvl1pPr>
          </a:lstStyle>
          <a:p>
            <a:pPr>
              <a:defRPr/>
            </a:pPr>
            <a:fld id="{B01CDF08-34F1-4EF3-956F-4EB7C795C14D}" type="slidenum">
              <a:rPr lang="it-IT" altLang="it-IT"/>
              <a:pPr>
                <a:defRPr/>
              </a:pPr>
              <a:t>‹#›</a:t>
            </a:fld>
            <a:endParaRPr lang="it-IT" altLang="it-IT"/>
          </a:p>
        </p:txBody>
      </p:sp>
    </p:spTree>
    <p:extLst>
      <p:ext uri="{BB962C8B-B14F-4D97-AF65-F5344CB8AC3E}">
        <p14:creationId xmlns:p14="http://schemas.microsoft.com/office/powerpoint/2010/main" val="142376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8C2E-7887-4F4B-8FB3-8D41F2ECED69}"/>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53403B5-D7BC-5F4A-A0ED-56E027B671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3">
            <a:extLst>
              <a:ext uri="{FF2B5EF4-FFF2-40B4-BE49-F238E27FC236}">
                <a16:creationId xmlns:a16="http://schemas.microsoft.com/office/drawing/2014/main" id="{5A247178-EDE2-4138-B7FE-F4C57A1D5BCF}"/>
              </a:ext>
            </a:extLst>
          </p:cNvPr>
          <p:cNvSpPr>
            <a:spLocks noGrp="1"/>
          </p:cNvSpPr>
          <p:nvPr>
            <p:ph type="sldNum" sz="quarter" idx="10"/>
          </p:nvPr>
        </p:nvSpPr>
        <p:spPr>
          <a:ln/>
        </p:spPr>
        <p:txBody>
          <a:bodyPr/>
          <a:lstStyle>
            <a:lvl1pPr>
              <a:defRPr/>
            </a:lvl1pPr>
          </a:lstStyle>
          <a:p>
            <a:pPr>
              <a:defRPr/>
            </a:pPr>
            <a:fld id="{3F2A4E7D-DA3F-4498-AAAC-3E7C5F5BA00C}" type="slidenum">
              <a:rPr lang="it-IT" altLang="it-IT"/>
              <a:pPr>
                <a:defRPr/>
              </a:pPr>
              <a:t>‹#›</a:t>
            </a:fld>
            <a:endParaRPr lang="it-IT" altLang="it-IT"/>
          </a:p>
        </p:txBody>
      </p:sp>
    </p:spTree>
    <p:extLst>
      <p:ext uri="{BB962C8B-B14F-4D97-AF65-F5344CB8AC3E}">
        <p14:creationId xmlns:p14="http://schemas.microsoft.com/office/powerpoint/2010/main" val="3287783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BEFE-AA3E-8A4E-B466-49DEFCD8E47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1C86BA1-E91B-7042-B6A5-CD697D81CFB3}"/>
              </a:ext>
            </a:extLst>
          </p:cNvPr>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Helvetica Light" panose="020B0403020202020204" pitchFamily="34" charset="0"/>
            </a:endParaRPr>
          </a:p>
        </p:txBody>
      </p:sp>
      <p:sp>
        <p:nvSpPr>
          <p:cNvPr id="4" name="Text Placeholder 3">
            <a:extLst>
              <a:ext uri="{FF2B5EF4-FFF2-40B4-BE49-F238E27FC236}">
                <a16:creationId xmlns:a16="http://schemas.microsoft.com/office/drawing/2014/main" id="{0B209327-03BB-474E-A467-DA1A033BAAD7}"/>
              </a:ext>
            </a:extLst>
          </p:cNvPr>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3EE5F0F2-7C2C-4F3E-83D5-7FBA89EF3739}"/>
              </a:ext>
            </a:extLst>
          </p:cNvPr>
          <p:cNvSpPr>
            <a:spLocks noGrp="1"/>
          </p:cNvSpPr>
          <p:nvPr>
            <p:ph type="sldNum" sz="quarter" idx="10"/>
          </p:nvPr>
        </p:nvSpPr>
        <p:spPr>
          <a:ln/>
        </p:spPr>
        <p:txBody>
          <a:bodyPr/>
          <a:lstStyle>
            <a:lvl1pPr>
              <a:defRPr/>
            </a:lvl1pPr>
          </a:lstStyle>
          <a:p>
            <a:pPr>
              <a:defRPr/>
            </a:pPr>
            <a:fld id="{BD99B075-E248-45B3-A8A1-4D7D3D7B77E6}" type="slidenum">
              <a:rPr lang="it-IT" altLang="it-IT"/>
              <a:pPr>
                <a:defRPr/>
              </a:pPr>
              <a:t>‹#›</a:t>
            </a:fld>
            <a:endParaRPr lang="it-IT" altLang="it-IT"/>
          </a:p>
        </p:txBody>
      </p:sp>
    </p:spTree>
    <p:extLst>
      <p:ext uri="{BB962C8B-B14F-4D97-AF65-F5344CB8AC3E}">
        <p14:creationId xmlns:p14="http://schemas.microsoft.com/office/powerpoint/2010/main" val="1489009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94E-F5B2-D945-9A7A-17889E9EB7A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A06DD8C-E5AB-B54B-B57A-4085D61D0799}"/>
              </a:ext>
            </a:extLst>
          </p:cNvPr>
          <p:cNvSpPr>
            <a:spLocks noGrp="1"/>
          </p:cNvSpPr>
          <p:nvPr>
            <p:ph type="body" orient="vert" idx="1"/>
          </p:nvPr>
        </p:nvSpPr>
        <p:spPr>
          <a:xfrm>
            <a:off x="1676400" y="3651250"/>
            <a:ext cx="21031200" cy="87026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6109D6EE-28C7-41B8-81FE-AE32D1AAE84C}"/>
              </a:ext>
            </a:extLst>
          </p:cNvPr>
          <p:cNvSpPr>
            <a:spLocks noGrp="1"/>
          </p:cNvSpPr>
          <p:nvPr>
            <p:ph type="sldNum" sz="quarter" idx="10"/>
          </p:nvPr>
        </p:nvSpPr>
        <p:spPr>
          <a:ln/>
        </p:spPr>
        <p:txBody>
          <a:bodyPr/>
          <a:lstStyle>
            <a:lvl1pPr>
              <a:defRPr/>
            </a:lvl1pPr>
          </a:lstStyle>
          <a:p>
            <a:pPr>
              <a:defRPr/>
            </a:pPr>
            <a:fld id="{409A1154-A46C-40A3-AD07-644A3008BD74}" type="slidenum">
              <a:rPr lang="it-IT" altLang="it-IT"/>
              <a:pPr>
                <a:defRPr/>
              </a:pPr>
              <a:t>‹#›</a:t>
            </a:fld>
            <a:endParaRPr lang="it-IT" altLang="it-IT"/>
          </a:p>
        </p:txBody>
      </p:sp>
    </p:spTree>
    <p:extLst>
      <p:ext uri="{BB962C8B-B14F-4D97-AF65-F5344CB8AC3E}">
        <p14:creationId xmlns:p14="http://schemas.microsoft.com/office/powerpoint/2010/main" val="2617267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A10419-ED7E-B242-B6F0-7A16F3FF7860}"/>
              </a:ext>
            </a:extLst>
          </p:cNvPr>
          <p:cNvSpPr>
            <a:spLocks noGrp="1"/>
          </p:cNvSpPr>
          <p:nvPr>
            <p:ph type="title" orient="vert"/>
          </p:nvPr>
        </p:nvSpPr>
        <p:spPr>
          <a:xfrm>
            <a:off x="17078325" y="207963"/>
            <a:ext cx="5629275" cy="12145962"/>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1A7B934-EA53-6B41-BF0D-917D0E2E15B2}"/>
              </a:ext>
            </a:extLst>
          </p:cNvPr>
          <p:cNvSpPr>
            <a:spLocks noGrp="1"/>
          </p:cNvSpPr>
          <p:nvPr>
            <p:ph type="body" orient="vert" idx="1"/>
          </p:nvPr>
        </p:nvSpPr>
        <p:spPr>
          <a:xfrm>
            <a:off x="190500" y="207963"/>
            <a:ext cx="16735425" cy="121459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D777CC4E-09F2-4454-9995-2D2A8F6BB792}"/>
              </a:ext>
            </a:extLst>
          </p:cNvPr>
          <p:cNvSpPr>
            <a:spLocks noGrp="1"/>
          </p:cNvSpPr>
          <p:nvPr>
            <p:ph type="sldNum" sz="quarter" idx="10"/>
          </p:nvPr>
        </p:nvSpPr>
        <p:spPr>
          <a:ln/>
        </p:spPr>
        <p:txBody>
          <a:bodyPr/>
          <a:lstStyle>
            <a:lvl1pPr>
              <a:defRPr/>
            </a:lvl1pPr>
          </a:lstStyle>
          <a:p>
            <a:pPr>
              <a:defRPr/>
            </a:pPr>
            <a:fld id="{E5328A6D-496A-49B4-8E68-35DF17F685AE}" type="slidenum">
              <a:rPr lang="it-IT" altLang="it-IT"/>
              <a:pPr>
                <a:defRPr/>
              </a:pPr>
              <a:t>‹#›</a:t>
            </a:fld>
            <a:endParaRPr lang="it-IT" altLang="it-IT"/>
          </a:p>
        </p:txBody>
      </p:sp>
    </p:spTree>
    <p:extLst>
      <p:ext uri="{BB962C8B-B14F-4D97-AF65-F5344CB8AC3E}">
        <p14:creationId xmlns:p14="http://schemas.microsoft.com/office/powerpoint/2010/main" val="3536134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3735-BD80-B84C-95AF-CC726E3C5D59}"/>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9CDAED55-2283-0541-87A9-6F9777718478}"/>
              </a:ext>
            </a:extLst>
          </p:cNvPr>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Rectangle 5">
            <a:extLst>
              <a:ext uri="{FF2B5EF4-FFF2-40B4-BE49-F238E27FC236}">
                <a16:creationId xmlns:a16="http://schemas.microsoft.com/office/drawing/2014/main" id="{CF1641E4-0CF6-4073-BBA9-A9C82ED4A756}"/>
              </a:ext>
            </a:extLst>
          </p:cNvPr>
          <p:cNvSpPr>
            <a:spLocks noGrp="1"/>
          </p:cNvSpPr>
          <p:nvPr>
            <p:ph type="sldNum" sz="quarter" idx="10"/>
          </p:nvPr>
        </p:nvSpPr>
        <p:spPr>
          <a:ln/>
        </p:spPr>
        <p:txBody>
          <a:bodyPr/>
          <a:lstStyle>
            <a:lvl1pPr>
              <a:defRPr/>
            </a:lvl1pPr>
          </a:lstStyle>
          <a:p>
            <a:pPr>
              <a:defRPr/>
            </a:pPr>
            <a:fld id="{C69F500A-DF14-404E-BA20-27620E2EA98A}" type="slidenum">
              <a:rPr lang="it-IT" altLang="it-IT"/>
              <a:pPr>
                <a:defRPr/>
              </a:pPr>
              <a:t>‹#›</a:t>
            </a:fld>
            <a:endParaRPr lang="it-IT" altLang="it-IT"/>
          </a:p>
        </p:txBody>
      </p:sp>
    </p:spTree>
    <p:extLst>
      <p:ext uri="{BB962C8B-B14F-4D97-AF65-F5344CB8AC3E}">
        <p14:creationId xmlns:p14="http://schemas.microsoft.com/office/powerpoint/2010/main" val="409169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A7EF-85C0-6E49-AD4B-79592F10679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453470CC-E181-9047-A37F-E27F95A7F0A3}"/>
              </a:ext>
            </a:extLst>
          </p:cNvPr>
          <p:cNvSpPr>
            <a:spLocks noGrp="1"/>
          </p:cNvSpPr>
          <p:nvPr>
            <p:ph idx="1"/>
          </p:nvPr>
        </p:nvSpPr>
        <p:spPr>
          <a:xfrm>
            <a:off x="1676400" y="3651250"/>
            <a:ext cx="210312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C864982F-EC1A-4E7C-8730-A41AAEB9A0AA}"/>
              </a:ext>
            </a:extLst>
          </p:cNvPr>
          <p:cNvSpPr>
            <a:spLocks noGrp="1"/>
          </p:cNvSpPr>
          <p:nvPr>
            <p:ph type="sldNum" sz="quarter" idx="10"/>
          </p:nvPr>
        </p:nvSpPr>
        <p:spPr>
          <a:ln/>
        </p:spPr>
        <p:txBody>
          <a:bodyPr/>
          <a:lstStyle>
            <a:lvl1pPr>
              <a:defRPr/>
            </a:lvl1pPr>
          </a:lstStyle>
          <a:p>
            <a:pPr>
              <a:defRPr/>
            </a:pPr>
            <a:fld id="{5E831F79-542B-4461-ABCE-AB9BD837A62D}" type="slidenum">
              <a:rPr lang="it-IT" altLang="it-IT"/>
              <a:pPr>
                <a:defRPr/>
              </a:pPr>
              <a:t>‹#›</a:t>
            </a:fld>
            <a:endParaRPr lang="it-IT" altLang="it-IT"/>
          </a:p>
        </p:txBody>
      </p:sp>
    </p:spTree>
    <p:extLst>
      <p:ext uri="{BB962C8B-B14F-4D97-AF65-F5344CB8AC3E}">
        <p14:creationId xmlns:p14="http://schemas.microsoft.com/office/powerpoint/2010/main" val="411038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8839B-D10C-C348-9027-BE095006C71B}"/>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D9B6494-F55C-CD44-8A27-A7D1462A7345}"/>
              </a:ext>
            </a:extLst>
          </p:cNvPr>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4A22E801-2F5C-4537-AF8F-3C6F118DF407}"/>
              </a:ext>
            </a:extLst>
          </p:cNvPr>
          <p:cNvSpPr>
            <a:spLocks noGrp="1"/>
          </p:cNvSpPr>
          <p:nvPr>
            <p:ph type="sldNum" sz="quarter" idx="10"/>
          </p:nvPr>
        </p:nvSpPr>
        <p:spPr>
          <a:ln/>
        </p:spPr>
        <p:txBody>
          <a:bodyPr/>
          <a:lstStyle>
            <a:lvl1pPr>
              <a:defRPr/>
            </a:lvl1pPr>
          </a:lstStyle>
          <a:p>
            <a:pPr>
              <a:defRPr/>
            </a:pPr>
            <a:fld id="{D488F633-D838-44D0-A9D5-9C6E403ADFF4}" type="slidenum">
              <a:rPr lang="it-IT" altLang="it-IT"/>
              <a:pPr>
                <a:defRPr/>
              </a:pPr>
              <a:t>‹#›</a:t>
            </a:fld>
            <a:endParaRPr lang="it-IT" altLang="it-IT"/>
          </a:p>
        </p:txBody>
      </p:sp>
    </p:spTree>
    <p:extLst>
      <p:ext uri="{BB962C8B-B14F-4D97-AF65-F5344CB8AC3E}">
        <p14:creationId xmlns:p14="http://schemas.microsoft.com/office/powerpoint/2010/main" val="1891795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9FE5-BD73-5644-9BDA-BEF8A0EABF71}"/>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E8481BD8-C1F9-064A-89C5-7E58E90F7B8D}"/>
              </a:ext>
            </a:extLst>
          </p:cNvPr>
          <p:cNvSpPr>
            <a:spLocks noGrp="1"/>
          </p:cNvSpPr>
          <p:nvPr>
            <p:ph sz="half" idx="1"/>
          </p:nvPr>
        </p:nvSpPr>
        <p:spPr>
          <a:xfrm>
            <a:off x="1676400" y="3651250"/>
            <a:ext cx="104394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6F1FA6AA-3A06-2D4E-8158-4CB9BC5B430C}"/>
              </a:ext>
            </a:extLst>
          </p:cNvPr>
          <p:cNvSpPr>
            <a:spLocks noGrp="1"/>
          </p:cNvSpPr>
          <p:nvPr>
            <p:ph sz="half" idx="2"/>
          </p:nvPr>
        </p:nvSpPr>
        <p:spPr>
          <a:xfrm>
            <a:off x="12268200" y="3651250"/>
            <a:ext cx="104394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5">
            <a:extLst>
              <a:ext uri="{FF2B5EF4-FFF2-40B4-BE49-F238E27FC236}">
                <a16:creationId xmlns:a16="http://schemas.microsoft.com/office/drawing/2014/main" id="{A348C024-B93B-4A4A-9AC3-7489684BDE41}"/>
              </a:ext>
            </a:extLst>
          </p:cNvPr>
          <p:cNvSpPr>
            <a:spLocks noGrp="1"/>
          </p:cNvSpPr>
          <p:nvPr>
            <p:ph type="sldNum" sz="quarter" idx="10"/>
          </p:nvPr>
        </p:nvSpPr>
        <p:spPr>
          <a:ln/>
        </p:spPr>
        <p:txBody>
          <a:bodyPr/>
          <a:lstStyle>
            <a:lvl1pPr>
              <a:defRPr/>
            </a:lvl1pPr>
          </a:lstStyle>
          <a:p>
            <a:pPr>
              <a:defRPr/>
            </a:pPr>
            <a:fld id="{4147A890-C189-40FE-80B2-146EB384663A}" type="slidenum">
              <a:rPr lang="it-IT" altLang="it-IT"/>
              <a:pPr>
                <a:defRPr/>
              </a:pPr>
              <a:t>‹#›</a:t>
            </a:fld>
            <a:endParaRPr lang="it-IT" altLang="it-IT"/>
          </a:p>
        </p:txBody>
      </p:sp>
    </p:spTree>
    <p:extLst>
      <p:ext uri="{BB962C8B-B14F-4D97-AF65-F5344CB8AC3E}">
        <p14:creationId xmlns:p14="http://schemas.microsoft.com/office/powerpoint/2010/main" val="1138783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EB09-8EA5-2F4F-9F58-3175093B6439}"/>
              </a:ext>
            </a:extLst>
          </p:cNvPr>
          <p:cNvSpPr>
            <a:spLocks noGrp="1"/>
          </p:cNvSpPr>
          <p:nvPr>
            <p:ph type="title"/>
          </p:nvPr>
        </p:nvSpPr>
        <p:spPr>
          <a:xfrm>
            <a:off x="1679575" y="730250"/>
            <a:ext cx="21031200" cy="2651125"/>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5D0416D9-99D0-1947-910D-B4A0C66C3075}"/>
              </a:ext>
            </a:extLst>
          </p:cNvPr>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AB96AE-6AC1-E945-97BF-6ED75D6EDA90}"/>
              </a:ext>
            </a:extLst>
          </p:cNvPr>
          <p:cNvSpPr>
            <a:spLocks noGrp="1"/>
          </p:cNvSpPr>
          <p:nvPr>
            <p:ph sz="half" idx="2"/>
          </p:nvPr>
        </p:nvSpPr>
        <p:spPr>
          <a:xfrm>
            <a:off x="1679575" y="5010150"/>
            <a:ext cx="10315575" cy="7369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D522F4F-E516-A74F-9D02-3EA8F321306D}"/>
              </a:ext>
            </a:extLst>
          </p:cNvPr>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B765A4-95E1-B540-94A8-43FDB6CF7252}"/>
              </a:ext>
            </a:extLst>
          </p:cNvPr>
          <p:cNvSpPr>
            <a:spLocks noGrp="1"/>
          </p:cNvSpPr>
          <p:nvPr>
            <p:ph sz="quarter" idx="4"/>
          </p:nvPr>
        </p:nvSpPr>
        <p:spPr>
          <a:xfrm>
            <a:off x="12344400" y="5010150"/>
            <a:ext cx="10366375" cy="7369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5">
            <a:extLst>
              <a:ext uri="{FF2B5EF4-FFF2-40B4-BE49-F238E27FC236}">
                <a16:creationId xmlns:a16="http://schemas.microsoft.com/office/drawing/2014/main" id="{E72BA080-A9B1-4443-81F2-807E97857BF3}"/>
              </a:ext>
            </a:extLst>
          </p:cNvPr>
          <p:cNvSpPr>
            <a:spLocks noGrp="1"/>
          </p:cNvSpPr>
          <p:nvPr>
            <p:ph type="sldNum" sz="quarter" idx="10"/>
          </p:nvPr>
        </p:nvSpPr>
        <p:spPr>
          <a:ln/>
        </p:spPr>
        <p:txBody>
          <a:bodyPr/>
          <a:lstStyle>
            <a:lvl1pPr>
              <a:defRPr/>
            </a:lvl1pPr>
          </a:lstStyle>
          <a:p>
            <a:pPr>
              <a:defRPr/>
            </a:pPr>
            <a:fld id="{AC284CD5-0341-46EC-BA44-B2C8C8DD151E}" type="slidenum">
              <a:rPr lang="it-IT" altLang="it-IT"/>
              <a:pPr>
                <a:defRPr/>
              </a:pPr>
              <a:t>‹#›</a:t>
            </a:fld>
            <a:endParaRPr lang="it-IT" altLang="it-IT"/>
          </a:p>
        </p:txBody>
      </p:sp>
    </p:spTree>
    <p:extLst>
      <p:ext uri="{BB962C8B-B14F-4D97-AF65-F5344CB8AC3E}">
        <p14:creationId xmlns:p14="http://schemas.microsoft.com/office/powerpoint/2010/main" val="4157814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A47C-42FC-D14B-9529-F1F2A44F97FA}"/>
              </a:ext>
            </a:extLst>
          </p:cNvPr>
          <p:cNvSpPr>
            <a:spLocks noGrp="1"/>
          </p:cNvSpPr>
          <p:nvPr>
            <p:ph type="title"/>
          </p:nvPr>
        </p:nvSpPr>
        <p:spPr/>
        <p:txBody>
          <a:bodyPr/>
          <a:lstStyle/>
          <a:p>
            <a:r>
              <a:rPr lang="en-US"/>
              <a:t>Click to edit Master title style</a:t>
            </a:r>
            <a:endParaRPr lang="it-IT"/>
          </a:p>
        </p:txBody>
      </p:sp>
      <p:sp>
        <p:nvSpPr>
          <p:cNvPr id="3" name="Rectangle 5">
            <a:extLst>
              <a:ext uri="{FF2B5EF4-FFF2-40B4-BE49-F238E27FC236}">
                <a16:creationId xmlns:a16="http://schemas.microsoft.com/office/drawing/2014/main" id="{DE0EF54E-2852-4BBF-923C-518C6CD5A470}"/>
              </a:ext>
            </a:extLst>
          </p:cNvPr>
          <p:cNvSpPr>
            <a:spLocks noGrp="1"/>
          </p:cNvSpPr>
          <p:nvPr>
            <p:ph type="sldNum" sz="quarter" idx="10"/>
          </p:nvPr>
        </p:nvSpPr>
        <p:spPr>
          <a:ln/>
        </p:spPr>
        <p:txBody>
          <a:bodyPr/>
          <a:lstStyle>
            <a:lvl1pPr>
              <a:defRPr/>
            </a:lvl1pPr>
          </a:lstStyle>
          <a:p>
            <a:pPr>
              <a:defRPr/>
            </a:pPr>
            <a:fld id="{F6959373-94B1-4BCF-B0A2-DA8A9DF69662}" type="slidenum">
              <a:rPr lang="it-IT" altLang="it-IT"/>
              <a:pPr>
                <a:defRPr/>
              </a:pPr>
              <a:t>‹#›</a:t>
            </a:fld>
            <a:endParaRPr lang="it-IT" altLang="it-IT"/>
          </a:p>
        </p:txBody>
      </p:sp>
    </p:spTree>
    <p:extLst>
      <p:ext uri="{BB962C8B-B14F-4D97-AF65-F5344CB8AC3E}">
        <p14:creationId xmlns:p14="http://schemas.microsoft.com/office/powerpoint/2010/main" val="2310795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3B74C09-BE94-4E4C-B6DC-3C884344D4B1}"/>
              </a:ext>
            </a:extLst>
          </p:cNvPr>
          <p:cNvSpPr>
            <a:spLocks noGrp="1"/>
          </p:cNvSpPr>
          <p:nvPr>
            <p:ph type="sldNum" sz="quarter" idx="10"/>
          </p:nvPr>
        </p:nvSpPr>
        <p:spPr>
          <a:ln/>
        </p:spPr>
        <p:txBody>
          <a:bodyPr/>
          <a:lstStyle>
            <a:lvl1pPr>
              <a:defRPr/>
            </a:lvl1pPr>
          </a:lstStyle>
          <a:p>
            <a:pPr>
              <a:defRPr/>
            </a:pPr>
            <a:fld id="{7C9C066A-761F-48EF-8E12-EECF89AFB9EC}" type="slidenum">
              <a:rPr lang="it-IT" altLang="it-IT"/>
              <a:pPr>
                <a:defRPr/>
              </a:pPr>
              <a:t>‹#›</a:t>
            </a:fld>
            <a:endParaRPr lang="it-IT" altLang="it-IT"/>
          </a:p>
        </p:txBody>
      </p:sp>
    </p:spTree>
    <p:extLst>
      <p:ext uri="{BB962C8B-B14F-4D97-AF65-F5344CB8AC3E}">
        <p14:creationId xmlns:p14="http://schemas.microsoft.com/office/powerpoint/2010/main" val="149004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BB94-471A-A94C-9783-A859103F2922}"/>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D339E544-F10F-B042-99C2-D65B359E7F52}"/>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id="{830AE82B-E2D3-460D-999E-09B27ECE89AD}"/>
              </a:ext>
            </a:extLst>
          </p:cNvPr>
          <p:cNvSpPr>
            <a:spLocks noGrp="1"/>
          </p:cNvSpPr>
          <p:nvPr>
            <p:ph type="sldNum" sz="quarter" idx="10"/>
          </p:nvPr>
        </p:nvSpPr>
        <p:spPr>
          <a:ln/>
        </p:spPr>
        <p:txBody>
          <a:bodyPr/>
          <a:lstStyle>
            <a:lvl1pPr>
              <a:defRPr/>
            </a:lvl1pPr>
          </a:lstStyle>
          <a:p>
            <a:pPr>
              <a:defRPr/>
            </a:pPr>
            <a:fld id="{42B617F3-012C-438F-AC04-9822C615B725}" type="slidenum">
              <a:rPr lang="it-IT" altLang="it-IT"/>
              <a:pPr>
                <a:defRPr/>
              </a:pPr>
              <a:t>‹#›</a:t>
            </a:fld>
            <a:endParaRPr lang="it-IT" altLang="it-IT"/>
          </a:p>
        </p:txBody>
      </p:sp>
    </p:spTree>
    <p:extLst>
      <p:ext uri="{BB962C8B-B14F-4D97-AF65-F5344CB8AC3E}">
        <p14:creationId xmlns:p14="http://schemas.microsoft.com/office/powerpoint/2010/main" val="1426498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7BED-573E-FD48-B5FA-ADEB40B09FB3}"/>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0A7B2857-1D6A-6B45-B0AF-214138C2E25C}"/>
              </a:ext>
            </a:extLst>
          </p:cNvPr>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AE05190-BB9F-3A4B-A54D-EF2CB6A6239C}"/>
              </a:ext>
            </a:extLst>
          </p:cNvPr>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737AFD51-ABE7-4040-BEB4-8B7CAC175D57}"/>
              </a:ext>
            </a:extLst>
          </p:cNvPr>
          <p:cNvSpPr>
            <a:spLocks noGrp="1"/>
          </p:cNvSpPr>
          <p:nvPr>
            <p:ph type="sldNum" sz="quarter" idx="10"/>
          </p:nvPr>
        </p:nvSpPr>
        <p:spPr>
          <a:ln/>
        </p:spPr>
        <p:txBody>
          <a:bodyPr/>
          <a:lstStyle>
            <a:lvl1pPr>
              <a:defRPr/>
            </a:lvl1pPr>
          </a:lstStyle>
          <a:p>
            <a:pPr>
              <a:defRPr/>
            </a:pPr>
            <a:fld id="{956869C3-E709-47FE-9670-BFDF10B10E68}" type="slidenum">
              <a:rPr lang="it-IT" altLang="it-IT"/>
              <a:pPr>
                <a:defRPr/>
              </a:pPr>
              <a:t>‹#›</a:t>
            </a:fld>
            <a:endParaRPr lang="it-IT" altLang="it-IT"/>
          </a:p>
        </p:txBody>
      </p:sp>
    </p:spTree>
    <p:extLst>
      <p:ext uri="{BB962C8B-B14F-4D97-AF65-F5344CB8AC3E}">
        <p14:creationId xmlns:p14="http://schemas.microsoft.com/office/powerpoint/2010/main" val="188916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BEFA-6F2F-F040-8ED0-323BC25984B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97B2A1E-C3D3-3745-BAAE-AC80033C73E6}"/>
              </a:ext>
            </a:extLst>
          </p:cNvPr>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Helvetica Light" panose="020B0403020202020204" pitchFamily="34" charset="0"/>
            </a:endParaRPr>
          </a:p>
        </p:txBody>
      </p:sp>
      <p:sp>
        <p:nvSpPr>
          <p:cNvPr id="4" name="Text Placeholder 3">
            <a:extLst>
              <a:ext uri="{FF2B5EF4-FFF2-40B4-BE49-F238E27FC236}">
                <a16:creationId xmlns:a16="http://schemas.microsoft.com/office/drawing/2014/main" id="{374137DD-4C56-CB4C-A83D-ED74AB8EBBB4}"/>
              </a:ext>
            </a:extLst>
          </p:cNvPr>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37DA3B12-4BF9-4F89-8FB7-D0F39C47763C}"/>
              </a:ext>
            </a:extLst>
          </p:cNvPr>
          <p:cNvSpPr>
            <a:spLocks noGrp="1"/>
          </p:cNvSpPr>
          <p:nvPr>
            <p:ph type="sldNum" sz="quarter" idx="10"/>
          </p:nvPr>
        </p:nvSpPr>
        <p:spPr>
          <a:ln/>
        </p:spPr>
        <p:txBody>
          <a:bodyPr/>
          <a:lstStyle>
            <a:lvl1pPr>
              <a:defRPr/>
            </a:lvl1pPr>
          </a:lstStyle>
          <a:p>
            <a:pPr>
              <a:defRPr/>
            </a:pPr>
            <a:fld id="{18BE7CC4-0BBA-46AA-8F55-6D32299F9292}" type="slidenum">
              <a:rPr lang="it-IT" altLang="it-IT"/>
              <a:pPr>
                <a:defRPr/>
              </a:pPr>
              <a:t>‹#›</a:t>
            </a:fld>
            <a:endParaRPr lang="it-IT" altLang="it-IT"/>
          </a:p>
        </p:txBody>
      </p:sp>
    </p:spTree>
    <p:extLst>
      <p:ext uri="{BB962C8B-B14F-4D97-AF65-F5344CB8AC3E}">
        <p14:creationId xmlns:p14="http://schemas.microsoft.com/office/powerpoint/2010/main" val="2273042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1788-6A64-ED48-A5D0-EEAB407F74C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9591C00-D267-4A46-9BE6-C8B85418013A}"/>
              </a:ext>
            </a:extLst>
          </p:cNvPr>
          <p:cNvSpPr>
            <a:spLocks noGrp="1"/>
          </p:cNvSpPr>
          <p:nvPr>
            <p:ph type="body" orient="vert" idx="1"/>
          </p:nvPr>
        </p:nvSpPr>
        <p:spPr>
          <a:xfrm>
            <a:off x="1676400" y="3651250"/>
            <a:ext cx="21031200" cy="87026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23270E56-D71F-4080-9278-E3B8A6B9C2C9}"/>
              </a:ext>
            </a:extLst>
          </p:cNvPr>
          <p:cNvSpPr>
            <a:spLocks noGrp="1"/>
          </p:cNvSpPr>
          <p:nvPr>
            <p:ph type="sldNum" sz="quarter" idx="10"/>
          </p:nvPr>
        </p:nvSpPr>
        <p:spPr>
          <a:ln/>
        </p:spPr>
        <p:txBody>
          <a:bodyPr/>
          <a:lstStyle>
            <a:lvl1pPr>
              <a:defRPr/>
            </a:lvl1pPr>
          </a:lstStyle>
          <a:p>
            <a:pPr>
              <a:defRPr/>
            </a:pPr>
            <a:fld id="{BFA40CFF-B335-42B2-97F9-0FB02F26EC2A}" type="slidenum">
              <a:rPr lang="it-IT" altLang="it-IT"/>
              <a:pPr>
                <a:defRPr/>
              </a:pPr>
              <a:t>‹#›</a:t>
            </a:fld>
            <a:endParaRPr lang="it-IT" altLang="it-IT"/>
          </a:p>
        </p:txBody>
      </p:sp>
    </p:spTree>
    <p:extLst>
      <p:ext uri="{BB962C8B-B14F-4D97-AF65-F5344CB8AC3E}">
        <p14:creationId xmlns:p14="http://schemas.microsoft.com/office/powerpoint/2010/main" val="925890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CE8FF6-FFEB-6F4C-A434-BDABDE5296E7}"/>
              </a:ext>
            </a:extLst>
          </p:cNvPr>
          <p:cNvSpPr>
            <a:spLocks noGrp="1"/>
          </p:cNvSpPr>
          <p:nvPr>
            <p:ph type="title" orient="vert"/>
          </p:nvPr>
        </p:nvSpPr>
        <p:spPr>
          <a:xfrm>
            <a:off x="17078325" y="207963"/>
            <a:ext cx="5629275" cy="12145962"/>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AF8F9EA-F80B-9A4A-9328-CDA3FF127AE6}"/>
              </a:ext>
            </a:extLst>
          </p:cNvPr>
          <p:cNvSpPr>
            <a:spLocks noGrp="1"/>
          </p:cNvSpPr>
          <p:nvPr>
            <p:ph type="body" orient="vert" idx="1"/>
          </p:nvPr>
        </p:nvSpPr>
        <p:spPr>
          <a:xfrm>
            <a:off x="190500" y="207963"/>
            <a:ext cx="16735425" cy="121459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5885524A-6673-40BF-BAAA-1A065810F5C5}"/>
              </a:ext>
            </a:extLst>
          </p:cNvPr>
          <p:cNvSpPr>
            <a:spLocks noGrp="1"/>
          </p:cNvSpPr>
          <p:nvPr>
            <p:ph type="sldNum" sz="quarter" idx="10"/>
          </p:nvPr>
        </p:nvSpPr>
        <p:spPr>
          <a:ln/>
        </p:spPr>
        <p:txBody>
          <a:bodyPr/>
          <a:lstStyle>
            <a:lvl1pPr>
              <a:defRPr/>
            </a:lvl1pPr>
          </a:lstStyle>
          <a:p>
            <a:pPr>
              <a:defRPr/>
            </a:pPr>
            <a:fld id="{B959D3F0-EB39-46A6-ABBC-A3B823A5AF3A}" type="slidenum">
              <a:rPr lang="it-IT" altLang="it-IT"/>
              <a:pPr>
                <a:defRPr/>
              </a:pPr>
              <a:t>‹#›</a:t>
            </a:fld>
            <a:endParaRPr lang="it-IT" altLang="it-IT"/>
          </a:p>
        </p:txBody>
      </p:sp>
    </p:spTree>
    <p:extLst>
      <p:ext uri="{BB962C8B-B14F-4D97-AF65-F5344CB8AC3E}">
        <p14:creationId xmlns:p14="http://schemas.microsoft.com/office/powerpoint/2010/main" val="3346547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91173-3684-514D-A0B2-7AFF58B19C80}"/>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5F02C71D-947F-E14A-8B0F-E96E0AA96D61}"/>
              </a:ext>
            </a:extLst>
          </p:cNvPr>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Rectangle 5">
            <a:extLst>
              <a:ext uri="{FF2B5EF4-FFF2-40B4-BE49-F238E27FC236}">
                <a16:creationId xmlns:a16="http://schemas.microsoft.com/office/drawing/2014/main" id="{6A045FA4-4731-47CD-B1BD-4F01057BB8A8}"/>
              </a:ext>
            </a:extLst>
          </p:cNvPr>
          <p:cNvSpPr>
            <a:spLocks noGrp="1"/>
          </p:cNvSpPr>
          <p:nvPr>
            <p:ph type="sldNum" sz="quarter" idx="10"/>
          </p:nvPr>
        </p:nvSpPr>
        <p:spPr>
          <a:ln/>
        </p:spPr>
        <p:txBody>
          <a:bodyPr/>
          <a:lstStyle>
            <a:lvl1pPr>
              <a:defRPr/>
            </a:lvl1pPr>
          </a:lstStyle>
          <a:p>
            <a:pPr>
              <a:defRPr/>
            </a:pPr>
            <a:fld id="{CBFEC617-E234-41A7-AAE1-C2DAABAF41DF}" type="slidenum">
              <a:rPr lang="it-IT" altLang="it-IT"/>
              <a:pPr>
                <a:defRPr/>
              </a:pPr>
              <a:t>‹#›</a:t>
            </a:fld>
            <a:endParaRPr lang="it-IT" altLang="it-IT"/>
          </a:p>
        </p:txBody>
      </p:sp>
    </p:spTree>
    <p:extLst>
      <p:ext uri="{BB962C8B-B14F-4D97-AF65-F5344CB8AC3E}">
        <p14:creationId xmlns:p14="http://schemas.microsoft.com/office/powerpoint/2010/main" val="2242390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8582-744C-0949-BDB5-FAE9C43F3CC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062A0820-48F0-2143-872E-D37E8449C566}"/>
              </a:ext>
            </a:extLst>
          </p:cNvPr>
          <p:cNvSpPr>
            <a:spLocks noGrp="1"/>
          </p:cNvSpPr>
          <p:nvPr>
            <p:ph idx="1"/>
          </p:nvPr>
        </p:nvSpPr>
        <p:spPr>
          <a:xfrm>
            <a:off x="1676400" y="3651250"/>
            <a:ext cx="210312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51CCC274-C938-4348-88E1-1DBEC2000A30}"/>
              </a:ext>
            </a:extLst>
          </p:cNvPr>
          <p:cNvSpPr>
            <a:spLocks noGrp="1"/>
          </p:cNvSpPr>
          <p:nvPr>
            <p:ph type="sldNum" sz="quarter" idx="10"/>
          </p:nvPr>
        </p:nvSpPr>
        <p:spPr>
          <a:ln/>
        </p:spPr>
        <p:txBody>
          <a:bodyPr/>
          <a:lstStyle>
            <a:lvl1pPr>
              <a:defRPr/>
            </a:lvl1pPr>
          </a:lstStyle>
          <a:p>
            <a:pPr>
              <a:defRPr/>
            </a:pPr>
            <a:fld id="{B4BEEA62-1541-425A-8443-349BC6DE2D7E}" type="slidenum">
              <a:rPr lang="it-IT" altLang="it-IT"/>
              <a:pPr>
                <a:defRPr/>
              </a:pPr>
              <a:t>‹#›</a:t>
            </a:fld>
            <a:endParaRPr lang="it-IT" altLang="it-IT"/>
          </a:p>
        </p:txBody>
      </p:sp>
    </p:spTree>
    <p:extLst>
      <p:ext uri="{BB962C8B-B14F-4D97-AF65-F5344CB8AC3E}">
        <p14:creationId xmlns:p14="http://schemas.microsoft.com/office/powerpoint/2010/main" val="484534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1905-E4AA-234B-8C6C-2B0739A4BC7F}"/>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9D0FFAB-8D46-084A-9457-6BDD78B198A5}"/>
              </a:ext>
            </a:extLst>
          </p:cNvPr>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CA6D4D5E-3323-447A-8579-27977CEA0C7D}"/>
              </a:ext>
            </a:extLst>
          </p:cNvPr>
          <p:cNvSpPr>
            <a:spLocks noGrp="1"/>
          </p:cNvSpPr>
          <p:nvPr>
            <p:ph type="sldNum" sz="quarter" idx="10"/>
          </p:nvPr>
        </p:nvSpPr>
        <p:spPr>
          <a:ln/>
        </p:spPr>
        <p:txBody>
          <a:bodyPr/>
          <a:lstStyle>
            <a:lvl1pPr>
              <a:defRPr/>
            </a:lvl1pPr>
          </a:lstStyle>
          <a:p>
            <a:pPr>
              <a:defRPr/>
            </a:pPr>
            <a:fld id="{7214C8F9-DD67-4CDF-B96D-FE312D73D416}" type="slidenum">
              <a:rPr lang="it-IT" altLang="it-IT"/>
              <a:pPr>
                <a:defRPr/>
              </a:pPr>
              <a:t>‹#›</a:t>
            </a:fld>
            <a:endParaRPr lang="it-IT" altLang="it-IT"/>
          </a:p>
        </p:txBody>
      </p:sp>
    </p:spTree>
    <p:extLst>
      <p:ext uri="{BB962C8B-B14F-4D97-AF65-F5344CB8AC3E}">
        <p14:creationId xmlns:p14="http://schemas.microsoft.com/office/powerpoint/2010/main" val="2044813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F7C7-03E8-CF47-BF31-885AC0698F5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FA52053-E487-E244-BF4D-009F692830C4}"/>
              </a:ext>
            </a:extLst>
          </p:cNvPr>
          <p:cNvSpPr>
            <a:spLocks noGrp="1"/>
          </p:cNvSpPr>
          <p:nvPr>
            <p:ph sz="half" idx="1"/>
          </p:nvPr>
        </p:nvSpPr>
        <p:spPr>
          <a:xfrm>
            <a:off x="1676400" y="3651250"/>
            <a:ext cx="104394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2A289A43-E924-7F48-B633-4786ABBBD65E}"/>
              </a:ext>
            </a:extLst>
          </p:cNvPr>
          <p:cNvSpPr>
            <a:spLocks noGrp="1"/>
          </p:cNvSpPr>
          <p:nvPr>
            <p:ph sz="half" idx="2"/>
          </p:nvPr>
        </p:nvSpPr>
        <p:spPr>
          <a:xfrm>
            <a:off x="12268200" y="3651250"/>
            <a:ext cx="10439400" cy="8702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5">
            <a:extLst>
              <a:ext uri="{FF2B5EF4-FFF2-40B4-BE49-F238E27FC236}">
                <a16:creationId xmlns:a16="http://schemas.microsoft.com/office/drawing/2014/main" id="{CED36BD3-7F69-4649-BCB8-3CF8ADABE0A0}"/>
              </a:ext>
            </a:extLst>
          </p:cNvPr>
          <p:cNvSpPr>
            <a:spLocks noGrp="1"/>
          </p:cNvSpPr>
          <p:nvPr>
            <p:ph type="sldNum" sz="quarter" idx="10"/>
          </p:nvPr>
        </p:nvSpPr>
        <p:spPr>
          <a:ln/>
        </p:spPr>
        <p:txBody>
          <a:bodyPr/>
          <a:lstStyle>
            <a:lvl1pPr>
              <a:defRPr/>
            </a:lvl1pPr>
          </a:lstStyle>
          <a:p>
            <a:pPr>
              <a:defRPr/>
            </a:pPr>
            <a:fld id="{E6B6F232-D868-4862-9D3B-73F098B964B2}" type="slidenum">
              <a:rPr lang="it-IT" altLang="it-IT"/>
              <a:pPr>
                <a:defRPr/>
              </a:pPr>
              <a:t>‹#›</a:t>
            </a:fld>
            <a:endParaRPr lang="it-IT" altLang="it-IT"/>
          </a:p>
        </p:txBody>
      </p:sp>
    </p:spTree>
    <p:extLst>
      <p:ext uri="{BB962C8B-B14F-4D97-AF65-F5344CB8AC3E}">
        <p14:creationId xmlns:p14="http://schemas.microsoft.com/office/powerpoint/2010/main" val="2204108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2FF96-2000-C549-9F68-1522E318B2A1}"/>
              </a:ext>
            </a:extLst>
          </p:cNvPr>
          <p:cNvSpPr>
            <a:spLocks noGrp="1"/>
          </p:cNvSpPr>
          <p:nvPr>
            <p:ph type="title"/>
          </p:nvPr>
        </p:nvSpPr>
        <p:spPr>
          <a:xfrm>
            <a:off x="1679575" y="730250"/>
            <a:ext cx="21031200" cy="2651125"/>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2FE31D2B-CB31-0A4B-BD75-8CD83C366DFD}"/>
              </a:ext>
            </a:extLst>
          </p:cNvPr>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A5A133-0E97-4C49-8BB4-21155D70CC65}"/>
              </a:ext>
            </a:extLst>
          </p:cNvPr>
          <p:cNvSpPr>
            <a:spLocks noGrp="1"/>
          </p:cNvSpPr>
          <p:nvPr>
            <p:ph sz="half" idx="2"/>
          </p:nvPr>
        </p:nvSpPr>
        <p:spPr>
          <a:xfrm>
            <a:off x="1679575" y="5010150"/>
            <a:ext cx="10315575" cy="7369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FF730320-DBD6-A443-81AD-4D298367FBBB}"/>
              </a:ext>
            </a:extLst>
          </p:cNvPr>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AD70A9-D66F-F04C-BAA5-D4E5652AB17D}"/>
              </a:ext>
            </a:extLst>
          </p:cNvPr>
          <p:cNvSpPr>
            <a:spLocks noGrp="1"/>
          </p:cNvSpPr>
          <p:nvPr>
            <p:ph sz="quarter" idx="4"/>
          </p:nvPr>
        </p:nvSpPr>
        <p:spPr>
          <a:xfrm>
            <a:off x="12344400" y="5010150"/>
            <a:ext cx="10366375" cy="7369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5">
            <a:extLst>
              <a:ext uri="{FF2B5EF4-FFF2-40B4-BE49-F238E27FC236}">
                <a16:creationId xmlns:a16="http://schemas.microsoft.com/office/drawing/2014/main" id="{D7EDEA61-D0F9-4F28-99F4-92992205C299}"/>
              </a:ext>
            </a:extLst>
          </p:cNvPr>
          <p:cNvSpPr>
            <a:spLocks noGrp="1"/>
          </p:cNvSpPr>
          <p:nvPr>
            <p:ph type="sldNum" sz="quarter" idx="10"/>
          </p:nvPr>
        </p:nvSpPr>
        <p:spPr>
          <a:ln/>
        </p:spPr>
        <p:txBody>
          <a:bodyPr/>
          <a:lstStyle>
            <a:lvl1pPr>
              <a:defRPr/>
            </a:lvl1pPr>
          </a:lstStyle>
          <a:p>
            <a:pPr>
              <a:defRPr/>
            </a:pPr>
            <a:fld id="{F30050E2-A5E7-4480-BA26-5974E821C616}" type="slidenum">
              <a:rPr lang="it-IT" altLang="it-IT"/>
              <a:pPr>
                <a:defRPr/>
              </a:pPr>
              <a:t>‹#›</a:t>
            </a:fld>
            <a:endParaRPr lang="it-IT" altLang="it-IT"/>
          </a:p>
        </p:txBody>
      </p:sp>
    </p:spTree>
    <p:extLst>
      <p:ext uri="{BB962C8B-B14F-4D97-AF65-F5344CB8AC3E}">
        <p14:creationId xmlns:p14="http://schemas.microsoft.com/office/powerpoint/2010/main" val="2621181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9572-E228-4149-B3CD-8A010DB88AC8}"/>
              </a:ext>
            </a:extLst>
          </p:cNvPr>
          <p:cNvSpPr>
            <a:spLocks noGrp="1"/>
          </p:cNvSpPr>
          <p:nvPr>
            <p:ph type="title"/>
          </p:nvPr>
        </p:nvSpPr>
        <p:spPr/>
        <p:txBody>
          <a:bodyPr/>
          <a:lstStyle/>
          <a:p>
            <a:r>
              <a:rPr lang="en-US"/>
              <a:t>Click to edit Master title style</a:t>
            </a:r>
            <a:endParaRPr lang="it-IT"/>
          </a:p>
        </p:txBody>
      </p:sp>
      <p:sp>
        <p:nvSpPr>
          <p:cNvPr id="3" name="Rectangle 5">
            <a:extLst>
              <a:ext uri="{FF2B5EF4-FFF2-40B4-BE49-F238E27FC236}">
                <a16:creationId xmlns:a16="http://schemas.microsoft.com/office/drawing/2014/main" id="{2132F5D0-E271-4265-A002-57EC4A5797AC}"/>
              </a:ext>
            </a:extLst>
          </p:cNvPr>
          <p:cNvSpPr>
            <a:spLocks noGrp="1"/>
          </p:cNvSpPr>
          <p:nvPr>
            <p:ph type="sldNum" sz="quarter" idx="10"/>
          </p:nvPr>
        </p:nvSpPr>
        <p:spPr>
          <a:ln/>
        </p:spPr>
        <p:txBody>
          <a:bodyPr/>
          <a:lstStyle>
            <a:lvl1pPr>
              <a:defRPr/>
            </a:lvl1pPr>
          </a:lstStyle>
          <a:p>
            <a:pPr>
              <a:defRPr/>
            </a:pPr>
            <a:fld id="{385753AC-F515-47E1-8022-72FE41ADF0C4}" type="slidenum">
              <a:rPr lang="it-IT" altLang="it-IT"/>
              <a:pPr>
                <a:defRPr/>
              </a:pPr>
              <a:t>‹#›</a:t>
            </a:fld>
            <a:endParaRPr lang="it-IT" altLang="it-IT"/>
          </a:p>
        </p:txBody>
      </p:sp>
    </p:spTree>
    <p:extLst>
      <p:ext uri="{BB962C8B-B14F-4D97-AF65-F5344CB8AC3E}">
        <p14:creationId xmlns:p14="http://schemas.microsoft.com/office/powerpoint/2010/main" val="42270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B850-4558-0445-8A08-0A53EFD1EB2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6750434-778B-834E-9E71-413168BE6877}"/>
              </a:ext>
            </a:extLst>
          </p:cNvPr>
          <p:cNvSpPr>
            <a:spLocks noGrp="1"/>
          </p:cNvSpPr>
          <p:nvPr>
            <p:ph sz="half" idx="1"/>
          </p:nvPr>
        </p:nvSpPr>
        <p:spPr>
          <a:xfrm>
            <a:off x="1689100" y="3238500"/>
            <a:ext cx="10426700" cy="9207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438010A9-8FCD-CB49-8727-141C99B570B1}"/>
              </a:ext>
            </a:extLst>
          </p:cNvPr>
          <p:cNvSpPr>
            <a:spLocks noGrp="1"/>
          </p:cNvSpPr>
          <p:nvPr>
            <p:ph sz="half" idx="2"/>
          </p:nvPr>
        </p:nvSpPr>
        <p:spPr>
          <a:xfrm>
            <a:off x="12268200" y="3238500"/>
            <a:ext cx="10426700" cy="9207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3">
            <a:extLst>
              <a:ext uri="{FF2B5EF4-FFF2-40B4-BE49-F238E27FC236}">
                <a16:creationId xmlns:a16="http://schemas.microsoft.com/office/drawing/2014/main" id="{ECF6CB30-BB85-44D8-BF9F-AA5B8D726794}"/>
              </a:ext>
            </a:extLst>
          </p:cNvPr>
          <p:cNvSpPr>
            <a:spLocks noGrp="1"/>
          </p:cNvSpPr>
          <p:nvPr>
            <p:ph type="sldNum" sz="quarter" idx="10"/>
          </p:nvPr>
        </p:nvSpPr>
        <p:spPr>
          <a:ln/>
        </p:spPr>
        <p:txBody>
          <a:bodyPr/>
          <a:lstStyle>
            <a:lvl1pPr>
              <a:defRPr/>
            </a:lvl1pPr>
          </a:lstStyle>
          <a:p>
            <a:pPr>
              <a:defRPr/>
            </a:pPr>
            <a:fld id="{9D1F9117-7B63-48F6-86BC-0BB6B9060EA7}" type="slidenum">
              <a:rPr lang="it-IT" altLang="it-IT"/>
              <a:pPr>
                <a:defRPr/>
              </a:pPr>
              <a:t>‹#›</a:t>
            </a:fld>
            <a:endParaRPr lang="it-IT" altLang="it-IT"/>
          </a:p>
        </p:txBody>
      </p:sp>
    </p:spTree>
    <p:extLst>
      <p:ext uri="{BB962C8B-B14F-4D97-AF65-F5344CB8AC3E}">
        <p14:creationId xmlns:p14="http://schemas.microsoft.com/office/powerpoint/2010/main" val="1634782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828689B-C1DF-4D9A-BF74-0B63FAA7CE9E}"/>
              </a:ext>
            </a:extLst>
          </p:cNvPr>
          <p:cNvSpPr>
            <a:spLocks noGrp="1"/>
          </p:cNvSpPr>
          <p:nvPr>
            <p:ph type="sldNum" sz="quarter" idx="10"/>
          </p:nvPr>
        </p:nvSpPr>
        <p:spPr>
          <a:ln/>
        </p:spPr>
        <p:txBody>
          <a:bodyPr/>
          <a:lstStyle>
            <a:lvl1pPr>
              <a:defRPr/>
            </a:lvl1pPr>
          </a:lstStyle>
          <a:p>
            <a:pPr>
              <a:defRPr/>
            </a:pPr>
            <a:fld id="{406EA2FA-D636-484E-B5CC-96FCA2CD1DDB}" type="slidenum">
              <a:rPr lang="it-IT" altLang="it-IT"/>
              <a:pPr>
                <a:defRPr/>
              </a:pPr>
              <a:t>‹#›</a:t>
            </a:fld>
            <a:endParaRPr lang="it-IT" altLang="it-IT"/>
          </a:p>
        </p:txBody>
      </p:sp>
    </p:spTree>
    <p:extLst>
      <p:ext uri="{BB962C8B-B14F-4D97-AF65-F5344CB8AC3E}">
        <p14:creationId xmlns:p14="http://schemas.microsoft.com/office/powerpoint/2010/main" val="3151165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631E-03CC-BE4D-8B50-3F6D42A38F9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7026B14E-4B51-DE41-B692-F14421C23673}"/>
              </a:ext>
            </a:extLst>
          </p:cNvPr>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32DE11BB-3EBA-8D41-AB2F-CEDC07ADA53C}"/>
              </a:ext>
            </a:extLst>
          </p:cNvPr>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EA18F5A-8218-4C68-81B2-F5D58AF2062B}"/>
              </a:ext>
            </a:extLst>
          </p:cNvPr>
          <p:cNvSpPr>
            <a:spLocks noGrp="1"/>
          </p:cNvSpPr>
          <p:nvPr>
            <p:ph type="sldNum" sz="quarter" idx="10"/>
          </p:nvPr>
        </p:nvSpPr>
        <p:spPr>
          <a:ln/>
        </p:spPr>
        <p:txBody>
          <a:bodyPr/>
          <a:lstStyle>
            <a:lvl1pPr>
              <a:defRPr/>
            </a:lvl1pPr>
          </a:lstStyle>
          <a:p>
            <a:pPr>
              <a:defRPr/>
            </a:pPr>
            <a:fld id="{923F180B-3119-4356-858A-4FEDF81A676A}" type="slidenum">
              <a:rPr lang="it-IT" altLang="it-IT"/>
              <a:pPr>
                <a:defRPr/>
              </a:pPr>
              <a:t>‹#›</a:t>
            </a:fld>
            <a:endParaRPr lang="it-IT" altLang="it-IT"/>
          </a:p>
        </p:txBody>
      </p:sp>
    </p:spTree>
    <p:extLst>
      <p:ext uri="{BB962C8B-B14F-4D97-AF65-F5344CB8AC3E}">
        <p14:creationId xmlns:p14="http://schemas.microsoft.com/office/powerpoint/2010/main" val="716613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054F-B5CE-E249-85C2-11674AA5EEA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04F69DB8-7382-DC41-9ADB-18EDC92437EF}"/>
              </a:ext>
            </a:extLst>
          </p:cNvPr>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Helvetica Light" panose="020B0403020202020204" pitchFamily="34" charset="0"/>
            </a:endParaRPr>
          </a:p>
        </p:txBody>
      </p:sp>
      <p:sp>
        <p:nvSpPr>
          <p:cNvPr id="4" name="Text Placeholder 3">
            <a:extLst>
              <a:ext uri="{FF2B5EF4-FFF2-40B4-BE49-F238E27FC236}">
                <a16:creationId xmlns:a16="http://schemas.microsoft.com/office/drawing/2014/main" id="{C5A923AD-8969-CE49-B129-E6E4E901DB23}"/>
              </a:ext>
            </a:extLst>
          </p:cNvPr>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C83B35D1-86B5-415E-BBF9-E9D618AC0B5D}"/>
              </a:ext>
            </a:extLst>
          </p:cNvPr>
          <p:cNvSpPr>
            <a:spLocks noGrp="1"/>
          </p:cNvSpPr>
          <p:nvPr>
            <p:ph type="sldNum" sz="quarter" idx="10"/>
          </p:nvPr>
        </p:nvSpPr>
        <p:spPr>
          <a:ln/>
        </p:spPr>
        <p:txBody>
          <a:bodyPr/>
          <a:lstStyle>
            <a:lvl1pPr>
              <a:defRPr/>
            </a:lvl1pPr>
          </a:lstStyle>
          <a:p>
            <a:pPr>
              <a:defRPr/>
            </a:pPr>
            <a:fld id="{1FCF3B92-3EDF-4A30-A3AD-3870B6EEAC00}" type="slidenum">
              <a:rPr lang="it-IT" altLang="it-IT"/>
              <a:pPr>
                <a:defRPr/>
              </a:pPr>
              <a:t>‹#›</a:t>
            </a:fld>
            <a:endParaRPr lang="it-IT" altLang="it-IT"/>
          </a:p>
        </p:txBody>
      </p:sp>
    </p:spTree>
    <p:extLst>
      <p:ext uri="{BB962C8B-B14F-4D97-AF65-F5344CB8AC3E}">
        <p14:creationId xmlns:p14="http://schemas.microsoft.com/office/powerpoint/2010/main" val="207056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D6CB-42CB-9C40-A06E-0265BC542101}"/>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D5D6B6D-58B1-E544-939A-944F76DB7AE6}"/>
              </a:ext>
            </a:extLst>
          </p:cNvPr>
          <p:cNvSpPr>
            <a:spLocks noGrp="1"/>
          </p:cNvSpPr>
          <p:nvPr>
            <p:ph type="body" orient="vert" idx="1"/>
          </p:nvPr>
        </p:nvSpPr>
        <p:spPr>
          <a:xfrm>
            <a:off x="1676400" y="3651250"/>
            <a:ext cx="21031200" cy="87026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B7124160-3968-4AE6-9594-E99A6BD19DA7}"/>
              </a:ext>
            </a:extLst>
          </p:cNvPr>
          <p:cNvSpPr>
            <a:spLocks noGrp="1"/>
          </p:cNvSpPr>
          <p:nvPr>
            <p:ph type="sldNum" sz="quarter" idx="10"/>
          </p:nvPr>
        </p:nvSpPr>
        <p:spPr>
          <a:ln/>
        </p:spPr>
        <p:txBody>
          <a:bodyPr/>
          <a:lstStyle>
            <a:lvl1pPr>
              <a:defRPr/>
            </a:lvl1pPr>
          </a:lstStyle>
          <a:p>
            <a:pPr>
              <a:defRPr/>
            </a:pPr>
            <a:fld id="{3120477C-7E25-418C-B0F2-512F7D74DDE9}" type="slidenum">
              <a:rPr lang="it-IT" altLang="it-IT"/>
              <a:pPr>
                <a:defRPr/>
              </a:pPr>
              <a:t>‹#›</a:t>
            </a:fld>
            <a:endParaRPr lang="it-IT" altLang="it-IT"/>
          </a:p>
        </p:txBody>
      </p:sp>
    </p:spTree>
    <p:extLst>
      <p:ext uri="{BB962C8B-B14F-4D97-AF65-F5344CB8AC3E}">
        <p14:creationId xmlns:p14="http://schemas.microsoft.com/office/powerpoint/2010/main" val="3485533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FCB064-B765-A54D-96CA-138CCB11E786}"/>
              </a:ext>
            </a:extLst>
          </p:cNvPr>
          <p:cNvSpPr>
            <a:spLocks noGrp="1"/>
          </p:cNvSpPr>
          <p:nvPr>
            <p:ph type="title" orient="vert"/>
          </p:nvPr>
        </p:nvSpPr>
        <p:spPr>
          <a:xfrm>
            <a:off x="17078325" y="207963"/>
            <a:ext cx="5629275" cy="12145962"/>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38D2268C-3A61-8D42-8D83-DC848EA06BC0}"/>
              </a:ext>
            </a:extLst>
          </p:cNvPr>
          <p:cNvSpPr>
            <a:spLocks noGrp="1"/>
          </p:cNvSpPr>
          <p:nvPr>
            <p:ph type="body" orient="vert" idx="1"/>
          </p:nvPr>
        </p:nvSpPr>
        <p:spPr>
          <a:xfrm>
            <a:off x="190500" y="207963"/>
            <a:ext cx="16735425" cy="121459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a:extLst>
              <a:ext uri="{FF2B5EF4-FFF2-40B4-BE49-F238E27FC236}">
                <a16:creationId xmlns:a16="http://schemas.microsoft.com/office/drawing/2014/main" id="{B5317673-8807-4D84-B939-A8CB56F0DD56}"/>
              </a:ext>
            </a:extLst>
          </p:cNvPr>
          <p:cNvSpPr>
            <a:spLocks noGrp="1"/>
          </p:cNvSpPr>
          <p:nvPr>
            <p:ph type="sldNum" sz="quarter" idx="10"/>
          </p:nvPr>
        </p:nvSpPr>
        <p:spPr>
          <a:ln/>
        </p:spPr>
        <p:txBody>
          <a:bodyPr/>
          <a:lstStyle>
            <a:lvl1pPr>
              <a:defRPr/>
            </a:lvl1pPr>
          </a:lstStyle>
          <a:p>
            <a:pPr>
              <a:defRPr/>
            </a:pPr>
            <a:fld id="{7354AA83-BF0C-4E19-A9FC-DB03A2CA93B8}" type="slidenum">
              <a:rPr lang="it-IT" altLang="it-IT"/>
              <a:pPr>
                <a:defRPr/>
              </a:pPr>
              <a:t>‹#›</a:t>
            </a:fld>
            <a:endParaRPr lang="it-IT" altLang="it-IT"/>
          </a:p>
        </p:txBody>
      </p:sp>
    </p:spTree>
    <p:extLst>
      <p:ext uri="{BB962C8B-B14F-4D97-AF65-F5344CB8AC3E}">
        <p14:creationId xmlns:p14="http://schemas.microsoft.com/office/powerpoint/2010/main" val="278698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DC4D-26D9-9141-BC5C-97EED8301A4D}"/>
              </a:ext>
            </a:extLst>
          </p:cNvPr>
          <p:cNvSpPr>
            <a:spLocks noGrp="1"/>
          </p:cNvSpPr>
          <p:nvPr>
            <p:ph type="title"/>
          </p:nvPr>
        </p:nvSpPr>
        <p:spPr>
          <a:xfrm>
            <a:off x="1679575" y="730250"/>
            <a:ext cx="21031200" cy="2651125"/>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BEC1A43B-ADB9-D54F-97EE-8323F99842F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037B1C-8B63-8446-BEA7-3E35640F4806}"/>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0F9F06D9-BDE3-5A42-B63E-A967DEAE2A09}"/>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30E0D5-34A1-5A4A-A7B0-E5C7A80C077D}"/>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3">
            <a:extLst>
              <a:ext uri="{FF2B5EF4-FFF2-40B4-BE49-F238E27FC236}">
                <a16:creationId xmlns:a16="http://schemas.microsoft.com/office/drawing/2014/main" id="{787F0ADA-AC5E-4ADE-ADC8-1FAAA86B23FE}"/>
              </a:ext>
            </a:extLst>
          </p:cNvPr>
          <p:cNvSpPr>
            <a:spLocks noGrp="1"/>
          </p:cNvSpPr>
          <p:nvPr>
            <p:ph type="sldNum" sz="quarter" idx="10"/>
          </p:nvPr>
        </p:nvSpPr>
        <p:spPr>
          <a:ln/>
        </p:spPr>
        <p:txBody>
          <a:bodyPr/>
          <a:lstStyle>
            <a:lvl1pPr>
              <a:defRPr/>
            </a:lvl1pPr>
          </a:lstStyle>
          <a:p>
            <a:pPr>
              <a:defRPr/>
            </a:pPr>
            <a:fld id="{BF751F70-587D-4D1B-91D6-3AA397801A30}" type="slidenum">
              <a:rPr lang="it-IT" altLang="it-IT"/>
              <a:pPr>
                <a:defRPr/>
              </a:pPr>
              <a:t>‹#›</a:t>
            </a:fld>
            <a:endParaRPr lang="it-IT" altLang="it-IT"/>
          </a:p>
        </p:txBody>
      </p:sp>
    </p:spTree>
    <p:extLst>
      <p:ext uri="{BB962C8B-B14F-4D97-AF65-F5344CB8AC3E}">
        <p14:creationId xmlns:p14="http://schemas.microsoft.com/office/powerpoint/2010/main" val="321601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C380-3343-2246-AE70-B030BB890DA4}"/>
              </a:ext>
            </a:extLst>
          </p:cNvPr>
          <p:cNvSpPr>
            <a:spLocks noGrp="1"/>
          </p:cNvSpPr>
          <p:nvPr>
            <p:ph type="title"/>
          </p:nvPr>
        </p:nvSpPr>
        <p:spPr/>
        <p:txBody>
          <a:bodyPr/>
          <a:lstStyle/>
          <a:p>
            <a:r>
              <a:rPr lang="en-US"/>
              <a:t>Click to edit Master title style</a:t>
            </a:r>
            <a:endParaRPr lang="it-IT"/>
          </a:p>
        </p:txBody>
      </p:sp>
      <p:sp>
        <p:nvSpPr>
          <p:cNvPr id="3" name="Rectangle 3">
            <a:extLst>
              <a:ext uri="{FF2B5EF4-FFF2-40B4-BE49-F238E27FC236}">
                <a16:creationId xmlns:a16="http://schemas.microsoft.com/office/drawing/2014/main" id="{F622100E-FE1D-49CC-8826-0ABB1602AA54}"/>
              </a:ext>
            </a:extLst>
          </p:cNvPr>
          <p:cNvSpPr>
            <a:spLocks noGrp="1"/>
          </p:cNvSpPr>
          <p:nvPr>
            <p:ph type="sldNum" sz="quarter" idx="10"/>
          </p:nvPr>
        </p:nvSpPr>
        <p:spPr>
          <a:ln/>
        </p:spPr>
        <p:txBody>
          <a:bodyPr/>
          <a:lstStyle>
            <a:lvl1pPr>
              <a:defRPr/>
            </a:lvl1pPr>
          </a:lstStyle>
          <a:p>
            <a:pPr>
              <a:defRPr/>
            </a:pPr>
            <a:fld id="{8CB8CC3C-442C-4F8F-B17A-3F42F01FF2EC}" type="slidenum">
              <a:rPr lang="it-IT" altLang="it-IT"/>
              <a:pPr>
                <a:defRPr/>
              </a:pPr>
              <a:t>‹#›</a:t>
            </a:fld>
            <a:endParaRPr lang="it-IT" altLang="it-IT"/>
          </a:p>
        </p:txBody>
      </p:sp>
    </p:spTree>
    <p:extLst>
      <p:ext uri="{BB962C8B-B14F-4D97-AF65-F5344CB8AC3E}">
        <p14:creationId xmlns:p14="http://schemas.microsoft.com/office/powerpoint/2010/main" val="295050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BB0629-279B-4664-9CCA-67A376698BDB}"/>
              </a:ext>
            </a:extLst>
          </p:cNvPr>
          <p:cNvSpPr>
            <a:spLocks noGrp="1"/>
          </p:cNvSpPr>
          <p:nvPr>
            <p:ph type="sldNum" sz="quarter" idx="10"/>
          </p:nvPr>
        </p:nvSpPr>
        <p:spPr>
          <a:ln/>
        </p:spPr>
        <p:txBody>
          <a:bodyPr/>
          <a:lstStyle>
            <a:lvl1pPr>
              <a:defRPr/>
            </a:lvl1pPr>
          </a:lstStyle>
          <a:p>
            <a:pPr>
              <a:defRPr/>
            </a:pPr>
            <a:fld id="{47EDBE29-52C1-4DF1-B2A6-EAE507F42443}" type="slidenum">
              <a:rPr lang="it-IT" altLang="it-IT"/>
              <a:pPr>
                <a:defRPr/>
              </a:pPr>
              <a:t>‹#›</a:t>
            </a:fld>
            <a:endParaRPr lang="it-IT" altLang="it-IT"/>
          </a:p>
        </p:txBody>
      </p:sp>
    </p:spTree>
    <p:extLst>
      <p:ext uri="{BB962C8B-B14F-4D97-AF65-F5344CB8AC3E}">
        <p14:creationId xmlns:p14="http://schemas.microsoft.com/office/powerpoint/2010/main" val="152562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B653-9AE2-8041-965B-43805800CE2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5ACFB88-2476-1B47-AB35-A88B98D89B8A}"/>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8B82221-06FB-1941-91B8-8E3236AADBF4}"/>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BD5B13B0-CE03-47D6-B135-CDF66D80C9AE}"/>
              </a:ext>
            </a:extLst>
          </p:cNvPr>
          <p:cNvSpPr>
            <a:spLocks noGrp="1"/>
          </p:cNvSpPr>
          <p:nvPr>
            <p:ph type="sldNum" sz="quarter" idx="10"/>
          </p:nvPr>
        </p:nvSpPr>
        <p:spPr>
          <a:ln/>
        </p:spPr>
        <p:txBody>
          <a:bodyPr/>
          <a:lstStyle>
            <a:lvl1pPr>
              <a:defRPr/>
            </a:lvl1pPr>
          </a:lstStyle>
          <a:p>
            <a:pPr>
              <a:defRPr/>
            </a:pPr>
            <a:fld id="{D956E7CA-F108-4E8F-9188-99379BAAA0F5}" type="slidenum">
              <a:rPr lang="it-IT" altLang="it-IT"/>
              <a:pPr>
                <a:defRPr/>
              </a:pPr>
              <a:t>‹#›</a:t>
            </a:fld>
            <a:endParaRPr lang="it-IT" altLang="it-IT"/>
          </a:p>
        </p:txBody>
      </p:sp>
    </p:spTree>
    <p:extLst>
      <p:ext uri="{BB962C8B-B14F-4D97-AF65-F5344CB8AC3E}">
        <p14:creationId xmlns:p14="http://schemas.microsoft.com/office/powerpoint/2010/main" val="276504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94CC-2AD5-304E-80DE-CE27C82CF595}"/>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1BA94C46-DB55-844B-8070-D20E679D4843}"/>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Helvetica Light" panose="020B0403020202020204" pitchFamily="34" charset="0"/>
            </a:endParaRPr>
          </a:p>
        </p:txBody>
      </p:sp>
      <p:sp>
        <p:nvSpPr>
          <p:cNvPr id="4" name="Text Placeholder 3">
            <a:extLst>
              <a:ext uri="{FF2B5EF4-FFF2-40B4-BE49-F238E27FC236}">
                <a16:creationId xmlns:a16="http://schemas.microsoft.com/office/drawing/2014/main" id="{DF4EEAED-A88D-3541-A8DD-75BD6C8F620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038B9DC1-FFB9-4AE0-ACFA-FD14FD2A8E10}"/>
              </a:ext>
            </a:extLst>
          </p:cNvPr>
          <p:cNvSpPr>
            <a:spLocks noGrp="1"/>
          </p:cNvSpPr>
          <p:nvPr>
            <p:ph type="sldNum" sz="quarter" idx="10"/>
          </p:nvPr>
        </p:nvSpPr>
        <p:spPr>
          <a:ln/>
        </p:spPr>
        <p:txBody>
          <a:bodyPr/>
          <a:lstStyle>
            <a:lvl1pPr>
              <a:defRPr/>
            </a:lvl1pPr>
          </a:lstStyle>
          <a:p>
            <a:pPr>
              <a:defRPr/>
            </a:pPr>
            <a:fld id="{0C383EA8-C44C-4380-9794-DE0AB0EC4773}" type="slidenum">
              <a:rPr lang="it-IT" altLang="it-IT"/>
              <a:pPr>
                <a:defRPr/>
              </a:pPr>
              <a:t>‹#›</a:t>
            </a:fld>
            <a:endParaRPr lang="it-IT" altLang="it-IT"/>
          </a:p>
        </p:txBody>
      </p:sp>
    </p:spTree>
    <p:extLst>
      <p:ext uri="{BB962C8B-B14F-4D97-AF65-F5344CB8AC3E}">
        <p14:creationId xmlns:p14="http://schemas.microsoft.com/office/powerpoint/2010/main" val="86220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mailto:giuseppe.vicidomini@iit.it"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0567AE31-D784-450B-95C4-80799A5C8E56}"/>
              </a:ext>
            </a:extLst>
          </p:cNvPr>
          <p:cNvSpPr>
            <a:spLocks/>
          </p:cNvSpPr>
          <p:nvPr>
            <p:ph type="title"/>
          </p:nvPr>
        </p:nvSpPr>
        <p:spPr bwMode="auto">
          <a:xfrm>
            <a:off x="1689100" y="952500"/>
            <a:ext cx="21005800"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a:sym typeface="Helvetica Light" charset="0"/>
              </a:rPr>
              <a:t>Click to edit Master title style</a:t>
            </a:r>
          </a:p>
        </p:txBody>
      </p:sp>
      <p:sp>
        <p:nvSpPr>
          <p:cNvPr id="1027" name="Rectangle 2">
            <a:extLst>
              <a:ext uri="{FF2B5EF4-FFF2-40B4-BE49-F238E27FC236}">
                <a16:creationId xmlns:a16="http://schemas.microsoft.com/office/drawing/2014/main" id="{B93BE6C6-37D7-4ED6-9A4B-C45D5EC6B2EF}"/>
              </a:ext>
            </a:extLst>
          </p:cNvPr>
          <p:cNvSpPr>
            <a:spLocks/>
          </p:cNvSpPr>
          <p:nvPr>
            <p:ph type="body" idx="1"/>
          </p:nvPr>
        </p:nvSpPr>
        <p:spPr bwMode="auto">
          <a:xfrm>
            <a:off x="1689100" y="3238500"/>
            <a:ext cx="21005800" cy="920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a:sym typeface="Helvetica Light" charset="0"/>
              </a:rPr>
              <a:t>Click to edit Master text styles</a:t>
            </a:r>
          </a:p>
          <a:p>
            <a:pPr lvl="1"/>
            <a:r>
              <a:rPr lang="it-IT" altLang="it-IT">
                <a:sym typeface="Helvetica Light" charset="0"/>
              </a:rPr>
              <a:t>Second level</a:t>
            </a:r>
          </a:p>
          <a:p>
            <a:pPr lvl="2"/>
            <a:r>
              <a:rPr lang="it-IT" altLang="it-IT">
                <a:sym typeface="Helvetica Light" charset="0"/>
              </a:rPr>
              <a:t>Third level</a:t>
            </a:r>
          </a:p>
          <a:p>
            <a:pPr lvl="3"/>
            <a:r>
              <a:rPr lang="it-IT" altLang="it-IT">
                <a:sym typeface="Helvetica Light" charset="0"/>
              </a:rPr>
              <a:t>Fourth level</a:t>
            </a:r>
          </a:p>
          <a:p>
            <a:pPr lvl="4"/>
            <a:r>
              <a:rPr lang="it-IT" altLang="it-IT">
                <a:sym typeface="Helvetica Light" charset="0"/>
              </a:rPr>
              <a:t>Fifth level</a:t>
            </a:r>
          </a:p>
        </p:txBody>
      </p:sp>
      <p:sp>
        <p:nvSpPr>
          <p:cNvPr id="2" name="Rectangle 3">
            <a:extLst>
              <a:ext uri="{FF2B5EF4-FFF2-40B4-BE49-F238E27FC236}">
                <a16:creationId xmlns:a16="http://schemas.microsoft.com/office/drawing/2014/main" id="{D98110D6-DF1C-0D45-88D9-BF6198C7DFF9}"/>
              </a:ext>
            </a:extLst>
          </p:cNvPr>
          <p:cNvSpPr>
            <a:spLocks noGrp="1"/>
          </p:cNvSpPr>
          <p:nvPr>
            <p:ph type="sldNum" sz="quarter" idx="2"/>
          </p:nvPr>
        </p:nvSpPr>
        <p:spPr bwMode="auto">
          <a:xfrm>
            <a:off x="11958638" y="13081000"/>
            <a:ext cx="452437"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lgn="ctr" eaLnBrk="1">
              <a:defRPr sz="2400" smtClean="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stStyle>
          <a:p>
            <a:pPr>
              <a:defRPr/>
            </a:pPr>
            <a:fld id="{0E54C590-895E-48E0-A6AC-AD52CA25DBE8}"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p:titleStyle>
    <p:bodyStyle>
      <a:lvl1pPr marL="63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1pPr>
      <a:lvl2pPr marL="127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2pPr>
      <a:lvl3pPr marL="190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3pPr>
      <a:lvl4pPr marL="254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4pPr>
      <a:lvl5pPr marL="317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CCCBE9FF-F240-4CD2-8D04-4C3770EFB29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0500" y="1401763"/>
            <a:ext cx="9996488" cy="16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Text Box 2">
            <a:extLst>
              <a:ext uri="{FF2B5EF4-FFF2-40B4-BE49-F238E27FC236}">
                <a16:creationId xmlns:a16="http://schemas.microsoft.com/office/drawing/2014/main" id="{22638282-CB91-4BB6-AE10-C01A66867F5A}"/>
              </a:ext>
            </a:extLst>
          </p:cNvPr>
          <p:cNvSpPr txBox="1">
            <a:spLocks/>
          </p:cNvSpPr>
          <p:nvPr/>
        </p:nvSpPr>
        <p:spPr bwMode="auto">
          <a:xfrm>
            <a:off x="190500" y="13149263"/>
            <a:ext cx="13344525"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600">
                <a:latin typeface="Arial" panose="020B0604020202020204" pitchFamily="34" charset="0"/>
                <a:cs typeface="Arial" panose="020B0604020202020204" pitchFamily="34" charset="0"/>
                <a:sym typeface="Arial" panose="020B0604020202020204" pitchFamily="34" charset="0"/>
              </a:rPr>
              <a:t>Molecular Microscopy and Spectroscopy - Giuseppe Vicidomini - giuseppe.vicidomini@iit.it</a:t>
            </a:r>
          </a:p>
        </p:txBody>
      </p:sp>
      <p:pic>
        <p:nvPicPr>
          <p:cNvPr id="2052" name="Picture 3" descr="iit-v4-logo_generic-t2-pos.png">
            <a:extLst>
              <a:ext uri="{FF2B5EF4-FFF2-40B4-BE49-F238E27FC236}">
                <a16:creationId xmlns:a16="http://schemas.microsoft.com/office/drawing/2014/main" id="{1EF4679E-6AAB-48D0-8D01-3F4485B8CC2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0729575" y="42863"/>
            <a:ext cx="3551238"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3" name="Rectangle 4">
            <a:extLst>
              <a:ext uri="{FF2B5EF4-FFF2-40B4-BE49-F238E27FC236}">
                <a16:creationId xmlns:a16="http://schemas.microsoft.com/office/drawing/2014/main" id="{F83860D4-C0D4-4985-9C66-67DD3D8461FF}"/>
              </a:ext>
            </a:extLst>
          </p:cNvPr>
          <p:cNvSpPr>
            <a:spLocks/>
          </p:cNvSpPr>
          <p:nvPr>
            <p:ph type="title"/>
          </p:nvPr>
        </p:nvSpPr>
        <p:spPr bwMode="auto">
          <a:xfrm>
            <a:off x="190500" y="207963"/>
            <a:ext cx="19927888" cy="116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a:sym typeface="Helvetica Light" charset="0"/>
              </a:rPr>
              <a:t>Click to edit Master title style</a:t>
            </a:r>
          </a:p>
        </p:txBody>
      </p:sp>
      <p:sp>
        <p:nvSpPr>
          <p:cNvPr id="2" name="Rectangle 5">
            <a:extLst>
              <a:ext uri="{FF2B5EF4-FFF2-40B4-BE49-F238E27FC236}">
                <a16:creationId xmlns:a16="http://schemas.microsoft.com/office/drawing/2014/main" id="{A513DCC9-DA65-3644-8F11-8D0F039DBD72}"/>
              </a:ext>
            </a:extLst>
          </p:cNvPr>
          <p:cNvSpPr>
            <a:spLocks noGrp="1"/>
          </p:cNvSpPr>
          <p:nvPr>
            <p:ph type="sldNum" sz="quarter" idx="2"/>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lgn="ctr" eaLnBrk="1">
              <a:defRPr sz="2600" smtClean="0">
                <a:latin typeface="Arial" panose="020B0604020202020204" pitchFamily="34" charset="0"/>
                <a:ea typeface="Helvetica Light" panose="020B0403020202020204" pitchFamily="34" charset="0"/>
                <a:cs typeface="Arial" panose="020B0604020202020204" pitchFamily="34" charset="0"/>
                <a:sym typeface="Arial" panose="020B0604020202020204" pitchFamily="34" charset="0"/>
              </a:defRPr>
            </a:lvl1pPr>
          </a:lstStyle>
          <a:p>
            <a:pPr>
              <a:defRPr/>
            </a:pPr>
            <a:fld id="{BDE0B9D9-29FA-4C4F-9267-2140065B65D3}"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p:titleStyle>
    <p:bodyStyle>
      <a:lvl1pPr marL="63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1pPr>
      <a:lvl2pPr marL="127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2pPr>
      <a:lvl3pPr marL="190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3pPr>
      <a:lvl4pPr marL="254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4pPr>
      <a:lvl5pPr marL="317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514FA76E-AC69-4EB5-A3D5-6E8F7840C5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0500" y="1401763"/>
            <a:ext cx="9996488" cy="16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2">
            <a:extLst>
              <a:ext uri="{FF2B5EF4-FFF2-40B4-BE49-F238E27FC236}">
                <a16:creationId xmlns:a16="http://schemas.microsoft.com/office/drawing/2014/main" id="{45BBFF28-5054-4799-8DA7-2B5BCE39444D}"/>
              </a:ext>
            </a:extLst>
          </p:cNvPr>
          <p:cNvSpPr txBox="1">
            <a:spLocks/>
          </p:cNvSpPr>
          <p:nvPr/>
        </p:nvSpPr>
        <p:spPr bwMode="auto">
          <a:xfrm>
            <a:off x="190500" y="13149263"/>
            <a:ext cx="1657350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600">
                <a:latin typeface="Arial" panose="020B0604020202020204" pitchFamily="34" charset="0"/>
                <a:cs typeface="Arial" panose="020B0604020202020204" pitchFamily="34" charset="0"/>
                <a:sym typeface="Arial" panose="020B0604020202020204" pitchFamily="34" charset="0"/>
              </a:rPr>
              <a:t>Molecular Microscopy and Spectroscopy - Giuseppe Vicidomini - </a:t>
            </a:r>
            <a:r>
              <a:rPr lang="it-IT" altLang="it-IT" sz="2600" u="sng">
                <a:latin typeface="Arial" panose="020B0604020202020204" pitchFamily="34" charset="0"/>
                <a:cs typeface="Arial" panose="020B0604020202020204" pitchFamily="34" charset="0"/>
                <a:sym typeface="Arial" panose="020B0604020202020204" pitchFamily="34" charset="0"/>
                <a:hlinkClick r:id="rId14"/>
              </a:rPr>
              <a:t>giuseppe.vicidomini@iit.it</a:t>
            </a:r>
            <a:r>
              <a:rPr lang="it-IT" altLang="it-IT" sz="2600">
                <a:latin typeface="Arial" panose="020B0604020202020204" pitchFamily="34" charset="0"/>
                <a:cs typeface="Arial" panose="020B0604020202020204" pitchFamily="34" charset="0"/>
                <a:sym typeface="Arial" panose="020B0604020202020204" pitchFamily="34" charset="0"/>
              </a:rPr>
              <a:t> -       @VicidominiLab</a:t>
            </a:r>
          </a:p>
        </p:txBody>
      </p:sp>
      <p:pic>
        <p:nvPicPr>
          <p:cNvPr id="3076" name="Picture 3" descr="iit-logo-mms-t1.pdf">
            <a:extLst>
              <a:ext uri="{FF2B5EF4-FFF2-40B4-BE49-F238E27FC236}">
                <a16:creationId xmlns:a16="http://schemas.microsoft.com/office/drawing/2014/main" id="{E4E328B4-0DF7-4545-9E29-8357D651DF51}"/>
              </a:ext>
            </a:extLst>
          </p:cNvPr>
          <p:cNvPicPr>
            <a:picLocks noChangeAspect="1"/>
          </p:cNvPicPr>
          <p:nvPr/>
        </p:nvPicPr>
        <p:blipFill>
          <a:blip r:embed="rId15">
            <a:extLst>
              <a:ext uri="{28A0092B-C50C-407E-A947-70E740481C1C}">
                <a14:useLocalDpi xmlns:a14="http://schemas.microsoft.com/office/drawing/2010/main" val="0"/>
              </a:ext>
            </a:extLst>
          </a:blip>
          <a:srcRect b="22981"/>
          <a:stretch>
            <a:fillRect/>
          </a:stretch>
        </p:blipFill>
        <p:spPr bwMode="auto">
          <a:xfrm>
            <a:off x="22610763" y="93663"/>
            <a:ext cx="1684337"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Rectangle 4">
            <a:extLst>
              <a:ext uri="{FF2B5EF4-FFF2-40B4-BE49-F238E27FC236}">
                <a16:creationId xmlns:a16="http://schemas.microsoft.com/office/drawing/2014/main" id="{FDFBAB8A-09A3-4313-ADA1-34F3B36AC027}"/>
              </a:ext>
            </a:extLst>
          </p:cNvPr>
          <p:cNvSpPr>
            <a:spLocks/>
          </p:cNvSpPr>
          <p:nvPr>
            <p:ph type="title"/>
          </p:nvPr>
        </p:nvSpPr>
        <p:spPr bwMode="auto">
          <a:xfrm>
            <a:off x="190500" y="207963"/>
            <a:ext cx="19927888" cy="116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a:sym typeface="Helvetica Light" charset="0"/>
              </a:rPr>
              <a:t>Click to edit Master title style</a:t>
            </a:r>
          </a:p>
        </p:txBody>
      </p:sp>
      <p:sp>
        <p:nvSpPr>
          <p:cNvPr id="2" name="Rectangle 5">
            <a:extLst>
              <a:ext uri="{FF2B5EF4-FFF2-40B4-BE49-F238E27FC236}">
                <a16:creationId xmlns:a16="http://schemas.microsoft.com/office/drawing/2014/main" id="{CAE4E722-2FC8-3A4A-853F-B1A5D71E67AF}"/>
              </a:ext>
            </a:extLst>
          </p:cNvPr>
          <p:cNvSpPr>
            <a:spLocks noGrp="1"/>
          </p:cNvSpPr>
          <p:nvPr>
            <p:ph type="sldNum" sz="quarter" idx="2"/>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lgn="ctr" eaLnBrk="1">
              <a:defRPr sz="2600" smtClean="0">
                <a:latin typeface="Arial" panose="020B0604020202020204" pitchFamily="34" charset="0"/>
                <a:ea typeface="Helvetica Light" panose="020B0403020202020204" pitchFamily="34" charset="0"/>
                <a:cs typeface="Arial" panose="020B0604020202020204" pitchFamily="34" charset="0"/>
                <a:sym typeface="Arial" panose="020B0604020202020204" pitchFamily="34" charset="0"/>
              </a:defRPr>
            </a:lvl1pPr>
          </a:lstStyle>
          <a:p>
            <a:pPr>
              <a:defRPr/>
            </a:pPr>
            <a:fld id="{E5F169EC-C7A3-40B3-9127-AC310331CDA5}" type="slidenum">
              <a:rPr lang="it-IT" altLang="it-IT"/>
              <a:pPr>
                <a:defRPr/>
              </a:pPr>
              <a:t>‹#›</a:t>
            </a:fld>
            <a:endParaRPr lang="it-IT" altLang="it-IT"/>
          </a:p>
        </p:txBody>
      </p:sp>
      <p:pic>
        <p:nvPicPr>
          <p:cNvPr id="3079" name="Picture 6" descr="pasted-image.tiff">
            <a:extLst>
              <a:ext uri="{FF2B5EF4-FFF2-40B4-BE49-F238E27FC236}">
                <a16:creationId xmlns:a16="http://schemas.microsoft.com/office/drawing/2014/main" id="{0AC29802-530E-4C1E-B53D-6676F48643D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3773150" y="13176250"/>
            <a:ext cx="4445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p:titleStyle>
    <p:bodyStyle>
      <a:lvl1pPr marL="63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1pPr>
      <a:lvl2pPr marL="127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2pPr>
      <a:lvl3pPr marL="190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3pPr>
      <a:lvl4pPr marL="254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4pPr>
      <a:lvl5pPr marL="317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098" name="Picture 1" descr="Line">
            <a:extLst>
              <a:ext uri="{FF2B5EF4-FFF2-40B4-BE49-F238E27FC236}">
                <a16:creationId xmlns:a16="http://schemas.microsoft.com/office/drawing/2014/main" id="{D2A876D5-7F25-45C4-9AC3-F9CF26CA8A9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0500" y="1401763"/>
            <a:ext cx="9996488" cy="16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2" descr="Molecular Microscopy and Spectroscopy - Giuseppe Vicidomini - giuseppe.vicidomini@iit.it">
            <a:extLst>
              <a:ext uri="{FF2B5EF4-FFF2-40B4-BE49-F238E27FC236}">
                <a16:creationId xmlns:a16="http://schemas.microsoft.com/office/drawing/2014/main" id="{DF773518-785D-46F5-9782-87335CBCF52F}"/>
              </a:ext>
            </a:extLst>
          </p:cNvPr>
          <p:cNvSpPr txBox="1">
            <a:spLocks/>
          </p:cNvSpPr>
          <p:nvPr/>
        </p:nvSpPr>
        <p:spPr bwMode="auto">
          <a:xfrm>
            <a:off x="190500" y="13149263"/>
            <a:ext cx="13344525"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600">
                <a:latin typeface="Arial" panose="020B0604020202020204" pitchFamily="34" charset="0"/>
                <a:cs typeface="Arial" panose="020B0604020202020204" pitchFamily="34" charset="0"/>
                <a:sym typeface="Arial" panose="020B0604020202020204" pitchFamily="34" charset="0"/>
              </a:rPr>
              <a:t>Molecular Microscopy and Spectroscopy - Giuseppe Vicidomini - giuseppe.vicidomini@iit.it</a:t>
            </a:r>
          </a:p>
        </p:txBody>
      </p:sp>
      <p:pic>
        <p:nvPicPr>
          <p:cNvPr id="4100" name="Picture 3" descr="iit-logo-mms-t1.pdf">
            <a:extLst>
              <a:ext uri="{FF2B5EF4-FFF2-40B4-BE49-F238E27FC236}">
                <a16:creationId xmlns:a16="http://schemas.microsoft.com/office/drawing/2014/main" id="{B1F18E97-1CCE-4FE2-9558-3EC4E13152B1}"/>
              </a:ext>
            </a:extLst>
          </p:cNvPr>
          <p:cNvPicPr>
            <a:picLocks noChangeAspect="1"/>
          </p:cNvPicPr>
          <p:nvPr/>
        </p:nvPicPr>
        <p:blipFill>
          <a:blip r:embed="rId14">
            <a:extLst>
              <a:ext uri="{28A0092B-C50C-407E-A947-70E740481C1C}">
                <a14:useLocalDpi xmlns:a14="http://schemas.microsoft.com/office/drawing/2010/main" val="0"/>
              </a:ext>
            </a:extLst>
          </a:blip>
          <a:srcRect b="22980"/>
          <a:stretch>
            <a:fillRect/>
          </a:stretch>
        </p:blipFill>
        <p:spPr bwMode="auto">
          <a:xfrm>
            <a:off x="22610763" y="93663"/>
            <a:ext cx="1684337"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Rectangle 4">
            <a:extLst>
              <a:ext uri="{FF2B5EF4-FFF2-40B4-BE49-F238E27FC236}">
                <a16:creationId xmlns:a16="http://schemas.microsoft.com/office/drawing/2014/main" id="{837247E4-EA68-4F28-9030-DB44DFC11200}"/>
              </a:ext>
            </a:extLst>
          </p:cNvPr>
          <p:cNvSpPr>
            <a:spLocks/>
          </p:cNvSpPr>
          <p:nvPr>
            <p:ph type="title"/>
          </p:nvPr>
        </p:nvSpPr>
        <p:spPr bwMode="auto">
          <a:xfrm>
            <a:off x="190500" y="207963"/>
            <a:ext cx="19927888" cy="116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a:sym typeface="Helvetica Light" charset="0"/>
              </a:rPr>
              <a:t>Click to edit Master title style</a:t>
            </a:r>
          </a:p>
        </p:txBody>
      </p:sp>
      <p:sp>
        <p:nvSpPr>
          <p:cNvPr id="2" name="Rectangle 5">
            <a:extLst>
              <a:ext uri="{FF2B5EF4-FFF2-40B4-BE49-F238E27FC236}">
                <a16:creationId xmlns:a16="http://schemas.microsoft.com/office/drawing/2014/main" id="{2590478D-908A-5E4C-AA53-A9AA5040811C}"/>
              </a:ext>
            </a:extLst>
          </p:cNvPr>
          <p:cNvSpPr>
            <a:spLocks noGrp="1"/>
          </p:cNvSpPr>
          <p:nvPr>
            <p:ph type="sldNum" sz="quarter" idx="2"/>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lgn="ctr" eaLnBrk="1">
              <a:defRPr sz="2600" smtClean="0">
                <a:latin typeface="Arial" panose="020B0604020202020204" pitchFamily="34" charset="0"/>
                <a:ea typeface="Helvetica Light" panose="020B0403020202020204" pitchFamily="34" charset="0"/>
                <a:cs typeface="Arial" panose="020B0604020202020204" pitchFamily="34" charset="0"/>
                <a:sym typeface="Arial" panose="020B0604020202020204" pitchFamily="34" charset="0"/>
              </a:defRPr>
            </a:lvl1pPr>
          </a:lstStyle>
          <a:p>
            <a:pPr>
              <a:defRPr/>
            </a:pPr>
            <a:fld id="{3B5368CC-542A-41F6-9F94-29DBAEBA0821}"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algn="ctr" defTabSz="825500" rtl="0" fontAlgn="base" hangingPunct="0">
        <a:spcBef>
          <a:spcPct val="0"/>
        </a:spcBef>
        <a:spcAft>
          <a:spcPct val="0"/>
        </a:spcAft>
        <a:defRPr sz="112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p:titleStyle>
    <p:bodyStyle>
      <a:lvl1pPr marL="63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1pPr>
      <a:lvl2pPr marL="127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2pPr>
      <a:lvl3pPr marL="190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3pPr>
      <a:lvl4pPr marL="2540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4pPr>
      <a:lvl5pPr marL="3175000" indent="-635000" algn="l" defTabSz="825500" rtl="0" eaLnBrk="0" fontAlgn="base" hangingPunct="0">
        <a:spcBef>
          <a:spcPts val="5900"/>
        </a:spcBef>
        <a:spcAft>
          <a:spcPct val="0"/>
        </a:spcAft>
        <a:buSzPct val="75000"/>
        <a:buChar char="•"/>
        <a:defRPr sz="52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2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27.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6.png"/><Relationship Id="rId7" Type="http://schemas.openxmlformats.org/officeDocument/2006/relationships/image" Target="../media/image38.pn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27.png"/><Relationship Id="rId10" Type="http://schemas.openxmlformats.org/officeDocument/2006/relationships/image" Target="../media/image36.png"/><Relationship Id="rId4" Type="http://schemas.openxmlformats.org/officeDocument/2006/relationships/image" Target="../media/image47.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4.png"/><Relationship Id="rId3" Type="http://schemas.openxmlformats.org/officeDocument/2006/relationships/image" Target="../media/image24.png"/><Relationship Id="rId7" Type="http://schemas.openxmlformats.org/officeDocument/2006/relationships/image" Target="../media/image38.png"/><Relationship Id="rId12"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4.xml"/><Relationship Id="rId6" Type="http://schemas.openxmlformats.org/officeDocument/2006/relationships/image" Target="../media/image52.png"/><Relationship Id="rId11"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4.jpeg"/><Relationship Id="rId1" Type="http://schemas.openxmlformats.org/officeDocument/2006/relationships/slideLayout" Target="../slideLayouts/slideLayout24.xml"/><Relationship Id="rId6" Type="http://schemas.openxmlformats.org/officeDocument/2006/relationships/image" Target="../media/image65.jpeg"/><Relationship Id="rId5" Type="http://schemas.openxmlformats.org/officeDocument/2006/relationships/image" Target="../media/image60.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4.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3.xml"/><Relationship Id="rId1" Type="http://schemas.openxmlformats.org/officeDocument/2006/relationships/video" Target="/Users/giuseppevicidomini/OneDrive%20-%20Fondazione%20Istituto%20Italiano%20Tecnologia/Molecular%20Microscopy%20and%20Spectroscopy/06_Talks/leica/VicidominiG_LeicaSeminar_V2/Tubuline_Alexa488_nm_new.mov" TargetMode="Externa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Users/giuseppevicidomini/OneDrive%20-%20Fondazione%20Istituto%20Italiano%20Tecnologia/Molecular%20Microscopy%20and%20Spectroscopy/06_Talks/leica/VicidominiG_LeicaSeminar_V2/media3.avi" TargetMode="External"/><Relationship Id="rId1" Type="http://schemas.openxmlformats.org/officeDocument/2006/relationships/video" Target="/Users/giuseppevicidomini/OneDrive%20-%20Fondazione%20Istituto%20Italiano%20Tecnologia/Molecular%20Microscopy%20and%20Spectroscopy/06_Talks/leica/VicidominiG_LeicaSeminar_V2/media4.avi" TargetMode="Externa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emf"/><Relationship Id="rId2" Type="http://schemas.openxmlformats.org/officeDocument/2006/relationships/image" Target="../media/image96.png"/><Relationship Id="rId1" Type="http://schemas.openxmlformats.org/officeDocument/2006/relationships/slideLayout" Target="../slideLayouts/slideLayout3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3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3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7.png"/><Relationship Id="rId2" Type="http://schemas.openxmlformats.org/officeDocument/2006/relationships/image" Target="../media/image96.png"/><Relationship Id="rId1" Type="http://schemas.openxmlformats.org/officeDocument/2006/relationships/slideLayout" Target="../slideLayouts/slideLayout35.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1.emf"/><Relationship Id="rId4" Type="http://schemas.openxmlformats.org/officeDocument/2006/relationships/image" Target="../media/image98.png"/><Relationship Id="rId9"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5.png"/><Relationship Id="rId12" Type="http://schemas.openxmlformats.org/officeDocument/2006/relationships/image" Target="../media/image111.png"/><Relationship Id="rId2" Type="http://schemas.openxmlformats.org/officeDocument/2006/relationships/image" Target="../media/image96.png"/><Relationship Id="rId1" Type="http://schemas.openxmlformats.org/officeDocument/2006/relationships/slideLayout" Target="../slideLayouts/slideLayout35.xml"/><Relationship Id="rId6" Type="http://schemas.openxmlformats.org/officeDocument/2006/relationships/image" Target="../media/image108.png"/><Relationship Id="rId11" Type="http://schemas.openxmlformats.org/officeDocument/2006/relationships/image" Target="../media/image110.png"/><Relationship Id="rId5" Type="http://schemas.openxmlformats.org/officeDocument/2006/relationships/image" Target="../media/image100.png"/><Relationship Id="rId10" Type="http://schemas.openxmlformats.org/officeDocument/2006/relationships/image" Target="../media/image109.png"/><Relationship Id="rId4" Type="http://schemas.openxmlformats.org/officeDocument/2006/relationships/image" Target="../media/image98.png"/><Relationship Id="rId9" Type="http://schemas.openxmlformats.org/officeDocument/2006/relationships/image" Target="../media/image107.png"/><Relationship Id="rId14" Type="http://schemas.openxmlformats.org/officeDocument/2006/relationships/image" Target="../media/image101.emf"/></Relationships>
</file>

<file path=ppt/slides/_rels/slide7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0.png"/><Relationship Id="rId18" Type="http://schemas.openxmlformats.org/officeDocument/2006/relationships/image" Target="../media/image101.emf"/><Relationship Id="rId3" Type="http://schemas.openxmlformats.org/officeDocument/2006/relationships/image" Target="../media/image97.png"/><Relationship Id="rId7" Type="http://schemas.openxmlformats.org/officeDocument/2006/relationships/image" Target="../media/image114.png"/><Relationship Id="rId12" Type="http://schemas.openxmlformats.org/officeDocument/2006/relationships/image" Target="../media/image109.png"/><Relationship Id="rId17" Type="http://schemas.openxmlformats.org/officeDocument/2006/relationships/image" Target="../media/image116.png"/><Relationship Id="rId2" Type="http://schemas.openxmlformats.org/officeDocument/2006/relationships/image" Target="../media/image96.png"/><Relationship Id="rId16" Type="http://schemas.openxmlformats.org/officeDocument/2006/relationships/image" Target="../media/image115.png"/><Relationship Id="rId1" Type="http://schemas.openxmlformats.org/officeDocument/2006/relationships/slideLayout" Target="../slideLayouts/slideLayout35.xml"/><Relationship Id="rId6" Type="http://schemas.openxmlformats.org/officeDocument/2006/relationships/image" Target="../media/image113.png"/><Relationship Id="rId11" Type="http://schemas.openxmlformats.org/officeDocument/2006/relationships/image" Target="../media/image107.png"/><Relationship Id="rId5" Type="http://schemas.openxmlformats.org/officeDocument/2006/relationships/image" Target="../media/image105.png"/><Relationship Id="rId15" Type="http://schemas.openxmlformats.org/officeDocument/2006/relationships/image" Target="../media/image112.png"/><Relationship Id="rId10" Type="http://schemas.openxmlformats.org/officeDocument/2006/relationships/image" Target="../media/image106.png"/><Relationship Id="rId4" Type="http://schemas.openxmlformats.org/officeDocument/2006/relationships/image" Target="../media/image98.png"/><Relationship Id="rId9" Type="http://schemas.openxmlformats.org/officeDocument/2006/relationships/image" Target="../media/image108.png"/><Relationship Id="rId14" Type="http://schemas.openxmlformats.org/officeDocument/2006/relationships/image" Target="../media/image111.png"/></Relationships>
</file>

<file path=ppt/slides/_rels/slide7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4.png"/><Relationship Id="rId18" Type="http://schemas.openxmlformats.org/officeDocument/2006/relationships/image" Target="../media/image121.png"/><Relationship Id="rId3" Type="http://schemas.openxmlformats.org/officeDocument/2006/relationships/image" Target="../media/image97.png"/><Relationship Id="rId7" Type="http://schemas.openxmlformats.org/officeDocument/2006/relationships/image" Target="../media/image106.png"/><Relationship Id="rId12" Type="http://schemas.openxmlformats.org/officeDocument/2006/relationships/image" Target="../media/image113.png"/><Relationship Id="rId17" Type="http://schemas.openxmlformats.org/officeDocument/2006/relationships/image" Target="../media/image120.png"/><Relationship Id="rId2" Type="http://schemas.openxmlformats.org/officeDocument/2006/relationships/image" Target="../media/image96.png"/><Relationship Id="rId16" Type="http://schemas.openxmlformats.org/officeDocument/2006/relationships/image" Target="../media/image111.png"/><Relationship Id="rId1" Type="http://schemas.openxmlformats.org/officeDocument/2006/relationships/slideLayout" Target="../slideLayouts/slideLayout35.xml"/><Relationship Id="rId6" Type="http://schemas.openxmlformats.org/officeDocument/2006/relationships/image" Target="../media/image117.png"/><Relationship Id="rId11" Type="http://schemas.openxmlformats.org/officeDocument/2006/relationships/image" Target="../media/image118.png"/><Relationship Id="rId5" Type="http://schemas.openxmlformats.org/officeDocument/2006/relationships/image" Target="../media/image100.png"/><Relationship Id="rId15" Type="http://schemas.openxmlformats.org/officeDocument/2006/relationships/image" Target="../media/image119.png"/><Relationship Id="rId10" Type="http://schemas.openxmlformats.org/officeDocument/2006/relationships/image" Target="../media/image110.png"/><Relationship Id="rId19" Type="http://schemas.openxmlformats.org/officeDocument/2006/relationships/image" Target="../media/image101.emf"/><Relationship Id="rId4" Type="http://schemas.openxmlformats.org/officeDocument/2006/relationships/image" Target="../media/image98.png"/><Relationship Id="rId9" Type="http://schemas.openxmlformats.org/officeDocument/2006/relationships/image" Target="../media/image109.png"/><Relationship Id="rId1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5.xml"/><Relationship Id="rId5" Type="http://schemas.openxmlformats.org/officeDocument/2006/relationships/image" Target="../media/image121.png"/><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png"/><Relationship Id="rId18" Type="http://schemas.openxmlformats.org/officeDocument/2006/relationships/image" Target="../media/image84.jpeg"/><Relationship Id="rId3" Type="http://schemas.openxmlformats.org/officeDocument/2006/relationships/image" Target="../media/image132.png"/><Relationship Id="rId7" Type="http://schemas.openxmlformats.org/officeDocument/2006/relationships/image" Target="../media/image136.jpeg"/><Relationship Id="rId12" Type="http://schemas.openxmlformats.org/officeDocument/2006/relationships/image" Target="../media/image141.jpe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png"/><Relationship Id="rId1" Type="http://schemas.openxmlformats.org/officeDocument/2006/relationships/slideLayout" Target="../slideLayouts/slideLayout24.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5" Type="http://schemas.openxmlformats.org/officeDocument/2006/relationships/image" Target="../media/image144.pn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 Id="rId14" Type="http://schemas.openxmlformats.org/officeDocument/2006/relationships/image" Target="../media/image143.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088E7CB-9928-42BD-8C99-646874D46158}"/>
              </a:ext>
            </a:extLst>
          </p:cNvPr>
          <p:cNvSpPr>
            <a:spLocks/>
          </p:cNvSpPr>
          <p:nvPr>
            <p:ph type="ctrTitle"/>
          </p:nvPr>
        </p:nvSpPr>
        <p:spPr>
          <a:xfrm>
            <a:off x="12469813" y="3484563"/>
            <a:ext cx="11520487" cy="3514725"/>
          </a:xfrm>
        </p:spPr>
        <p:txBody>
          <a:bodyPr anchor="ctr"/>
          <a:lstStyle/>
          <a:p>
            <a:pPr algn="r" eaLnBrk="1"/>
            <a:r>
              <a:rPr lang="it-IT" altLang="it-IT" sz="8400" b="1">
                <a:latin typeface="Arial" panose="020B0604020202020204" pitchFamily="34" charset="0"/>
                <a:cs typeface="Arial" panose="020B0604020202020204" pitchFamily="34" charset="0"/>
                <a:sym typeface="Arial" panose="020B0604020202020204" pitchFamily="34" charset="0"/>
              </a:rPr>
              <a:t>Time-Resolved</a:t>
            </a:r>
            <a:br>
              <a:rPr lang="it-IT" altLang="it-IT" sz="8400" b="1">
                <a:latin typeface="Arial" panose="020B0604020202020204" pitchFamily="34" charset="0"/>
                <a:cs typeface="Arial" panose="020B0604020202020204" pitchFamily="34" charset="0"/>
                <a:sym typeface="Arial" panose="020B0604020202020204" pitchFamily="34" charset="0"/>
              </a:rPr>
            </a:br>
            <a:r>
              <a:rPr lang="it-IT" altLang="it-IT" sz="8400" b="1">
                <a:latin typeface="Arial" panose="020B0604020202020204" pitchFamily="34" charset="0"/>
                <a:cs typeface="Arial" panose="020B0604020202020204" pitchFamily="34" charset="0"/>
                <a:sym typeface="Arial" panose="020B0604020202020204" pitchFamily="34" charset="0"/>
              </a:rPr>
              <a:t>STED Microscopy</a:t>
            </a:r>
          </a:p>
        </p:txBody>
      </p:sp>
      <p:sp>
        <p:nvSpPr>
          <p:cNvPr id="6146" name="Rectangle 2">
            <a:extLst>
              <a:ext uri="{FF2B5EF4-FFF2-40B4-BE49-F238E27FC236}">
                <a16:creationId xmlns:a16="http://schemas.microsoft.com/office/drawing/2014/main" id="{6B395D10-B74C-4101-B65B-6E80C7739E74}"/>
              </a:ext>
            </a:extLst>
          </p:cNvPr>
          <p:cNvSpPr>
            <a:spLocks/>
          </p:cNvSpPr>
          <p:nvPr>
            <p:ph type="subTitle" sz="quarter" idx="1"/>
          </p:nvPr>
        </p:nvSpPr>
        <p:spPr>
          <a:xfrm>
            <a:off x="12469813" y="7770813"/>
            <a:ext cx="11520487" cy="3514725"/>
          </a:xfrm>
        </p:spPr>
        <p:txBody>
          <a:bodyPr anchor="t"/>
          <a:lstStyle/>
          <a:p>
            <a:pPr algn="r" defTabSz="419100" eaLnBrk="1">
              <a:spcBef>
                <a:spcPct val="0"/>
              </a:spcBef>
              <a:buSzTx/>
            </a:pPr>
            <a:r>
              <a:rPr lang="it-IT" altLang="it-IT" sz="3600">
                <a:latin typeface="Arial" panose="020B0604020202020204" pitchFamily="34" charset="0"/>
                <a:cs typeface="Arial" panose="020B0604020202020204" pitchFamily="34" charset="0"/>
                <a:sym typeface="Arial" panose="020B0604020202020204" pitchFamily="34" charset="0"/>
              </a:rPr>
              <a:t>Giuseppe Vicidomini </a:t>
            </a:r>
            <a:br>
              <a:rPr lang="it-IT" altLang="it-IT" sz="3600">
                <a:latin typeface="Arial" panose="020B0604020202020204" pitchFamily="34" charset="0"/>
                <a:cs typeface="Arial" panose="020B0604020202020204" pitchFamily="34" charset="0"/>
                <a:sym typeface="Arial" panose="020B0604020202020204" pitchFamily="34" charset="0"/>
              </a:rPr>
            </a:br>
            <a:r>
              <a:rPr lang="it-IT" altLang="it-IT" sz="2500">
                <a:latin typeface="Arial" panose="020B0604020202020204" pitchFamily="34" charset="0"/>
                <a:cs typeface="Arial" panose="020B0604020202020204" pitchFamily="34" charset="0"/>
                <a:sym typeface="Arial" panose="020B0604020202020204" pitchFamily="34" charset="0"/>
              </a:rPr>
              <a:t>giuseppe.vicidomini@iit.it</a:t>
            </a:r>
          </a:p>
          <a:p>
            <a:pPr algn="r" defTabSz="419100" eaLnBrk="1">
              <a:spcBef>
                <a:spcPct val="0"/>
              </a:spcBef>
              <a:buSzTx/>
            </a:pPr>
            <a:r>
              <a:rPr lang="it-IT" altLang="it-IT" sz="2500">
                <a:latin typeface="Arial" panose="020B0604020202020204" pitchFamily="34" charset="0"/>
                <a:cs typeface="Arial" panose="020B0604020202020204" pitchFamily="34" charset="0"/>
                <a:sym typeface="Arial" panose="020B0604020202020204" pitchFamily="34" charset="0"/>
              </a:rPr>
              <a:t>@VicidominiLab</a:t>
            </a:r>
            <a:br>
              <a:rPr lang="it-IT" altLang="it-IT" sz="2500" b="1" u="sng">
                <a:latin typeface="Arial" panose="020B0604020202020204" pitchFamily="34" charset="0"/>
                <a:cs typeface="Arial" panose="020B0604020202020204" pitchFamily="34" charset="0"/>
                <a:sym typeface="Arial" panose="020B0604020202020204" pitchFamily="34" charset="0"/>
              </a:rPr>
            </a:br>
            <a:br>
              <a:rPr lang="it-IT" altLang="it-IT" sz="3600" b="1" u="sng">
                <a:latin typeface="Arial" panose="020B0604020202020204" pitchFamily="34" charset="0"/>
                <a:cs typeface="Arial" panose="020B0604020202020204" pitchFamily="34" charset="0"/>
                <a:sym typeface="Arial" panose="020B0604020202020204" pitchFamily="34" charset="0"/>
              </a:rPr>
            </a:br>
            <a:endParaRPr lang="it-IT" altLang="it-IT" sz="3600" b="1" u="sng">
              <a:latin typeface="Arial" panose="020B0604020202020204" pitchFamily="34" charset="0"/>
              <a:cs typeface="Arial" panose="020B0604020202020204" pitchFamily="34" charset="0"/>
              <a:sym typeface="Arial" panose="020B0604020202020204" pitchFamily="34" charset="0"/>
            </a:endParaRPr>
          </a:p>
          <a:p>
            <a:pPr algn="r" defTabSz="419100" eaLnBrk="1">
              <a:spcBef>
                <a:spcPct val="0"/>
              </a:spcBef>
              <a:buSzTx/>
            </a:pPr>
            <a:r>
              <a:rPr lang="it-IT" altLang="it-IT" sz="3600">
                <a:latin typeface="Arial" panose="020B0604020202020204" pitchFamily="34" charset="0"/>
                <a:cs typeface="Arial" panose="020B0604020202020204" pitchFamily="34" charset="0"/>
                <a:sym typeface="Arial" panose="020B0604020202020204" pitchFamily="34" charset="0"/>
              </a:rPr>
              <a:t>Molecular Microscopy and Spectroscopy</a:t>
            </a:r>
            <a:br>
              <a:rPr lang="it-IT" altLang="it-IT" sz="3600">
                <a:latin typeface="Arial" panose="020B0604020202020204" pitchFamily="34" charset="0"/>
                <a:cs typeface="Arial" panose="020B0604020202020204" pitchFamily="34" charset="0"/>
                <a:sym typeface="Arial" panose="020B0604020202020204" pitchFamily="34" charset="0"/>
              </a:rPr>
            </a:br>
            <a:r>
              <a:rPr lang="it-IT" altLang="it-IT" sz="3600">
                <a:latin typeface="Arial" panose="020B0604020202020204" pitchFamily="34" charset="0"/>
                <a:cs typeface="Arial" panose="020B0604020202020204" pitchFamily="34" charset="0"/>
                <a:sym typeface="Arial" panose="020B0604020202020204" pitchFamily="34" charset="0"/>
              </a:rPr>
              <a:t> Istituto Italiano di Tecnologia, Genoa</a:t>
            </a:r>
          </a:p>
        </p:txBody>
      </p:sp>
      <p:sp>
        <p:nvSpPr>
          <p:cNvPr id="6147" name="Text Box 3">
            <a:extLst>
              <a:ext uri="{FF2B5EF4-FFF2-40B4-BE49-F238E27FC236}">
                <a16:creationId xmlns:a16="http://schemas.microsoft.com/office/drawing/2014/main" id="{B4FFEF2F-36D4-4C7B-A72E-93DEE879E0C9}"/>
              </a:ext>
            </a:extLst>
          </p:cNvPr>
          <p:cNvSpPr txBox="1">
            <a:spLocks/>
          </p:cNvSpPr>
          <p:nvPr/>
        </p:nvSpPr>
        <p:spPr bwMode="auto">
          <a:xfrm>
            <a:off x="227013" y="13258800"/>
            <a:ext cx="2159000"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a:solidFill>
                  <a:srgbClr val="FFFFFF"/>
                </a:solidFill>
                <a:latin typeface="Arial" panose="020B0604020202020204" pitchFamily="34" charset="0"/>
                <a:cs typeface="Arial" panose="020B0604020202020204" pitchFamily="34" charset="0"/>
                <a:sym typeface="Arial" panose="020B0604020202020204" pitchFamily="34" charset="0"/>
              </a:rPr>
              <a:t>Photo: Paolo Bianchini</a:t>
            </a:r>
          </a:p>
        </p:txBody>
      </p:sp>
      <p:pic>
        <p:nvPicPr>
          <p:cNvPr id="6148" name="Picture 4" descr="iit-logo-mms-t1.png">
            <a:extLst>
              <a:ext uri="{FF2B5EF4-FFF2-40B4-BE49-F238E27FC236}">
                <a16:creationId xmlns:a16="http://schemas.microsoft.com/office/drawing/2014/main" id="{389A733C-8F4B-408C-BE69-A9AC61BC91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01100" y="444500"/>
            <a:ext cx="24892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 Box 5">
            <a:extLst>
              <a:ext uri="{FF2B5EF4-FFF2-40B4-BE49-F238E27FC236}">
                <a16:creationId xmlns:a16="http://schemas.microsoft.com/office/drawing/2014/main" id="{C025955B-3453-6A49-A042-8E30C758B43B}"/>
              </a:ext>
            </a:extLst>
          </p:cNvPr>
          <p:cNvSpPr txBox="1">
            <a:spLocks/>
          </p:cNvSpPr>
          <p:nvPr/>
        </p:nvSpPr>
        <p:spPr bwMode="auto">
          <a:xfrm>
            <a:off x="15235238" y="12060238"/>
            <a:ext cx="8755062" cy="976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defTabSz="457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457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457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457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457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457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457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457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457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r" eaLnBrk="1">
              <a:defRPr/>
            </a:pPr>
            <a:r>
              <a:rPr lang="it-IT" altLang="it-IT" sz="3000">
                <a:solidFill>
                  <a:srgbClr val="000100"/>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IIT, Genoa, Italy</a:t>
            </a:r>
          </a:p>
          <a:p>
            <a:pPr algn="r" eaLnBrk="1">
              <a:defRPr/>
            </a:pPr>
            <a:r>
              <a:rPr lang="it-IT" altLang="it-IT" sz="3000">
                <a:solidFill>
                  <a:srgbClr val="000100"/>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6 December 2019</a:t>
            </a:r>
          </a:p>
        </p:txBody>
      </p:sp>
      <p:pic>
        <p:nvPicPr>
          <p:cNvPr id="6150" name="Picture 6" descr="pasted-image.tiff">
            <a:extLst>
              <a:ext uri="{FF2B5EF4-FFF2-40B4-BE49-F238E27FC236}">
                <a16:creationId xmlns:a16="http://schemas.microsoft.com/office/drawing/2014/main" id="{BEC05921-94F2-4514-BA5F-083B2B82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750" y="8731250"/>
            <a:ext cx="3937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descr="Prototipo_Nanoscopio.tif">
            <a:extLst>
              <a:ext uri="{FF2B5EF4-FFF2-40B4-BE49-F238E27FC236}">
                <a16:creationId xmlns:a16="http://schemas.microsoft.com/office/drawing/2014/main" id="{A288114D-1EB4-4948-9F58-E399E62410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16860838" cy="1374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pasted-image.tiff">
            <a:extLst>
              <a:ext uri="{FF2B5EF4-FFF2-40B4-BE49-F238E27FC236}">
                <a16:creationId xmlns:a16="http://schemas.microsoft.com/office/drawing/2014/main" id="{D59B0D54-A8D3-459D-A9AF-70F058EFB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2360613"/>
            <a:ext cx="20320000" cy="1008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descr="pasted-image.tiff">
            <a:extLst>
              <a:ext uri="{FF2B5EF4-FFF2-40B4-BE49-F238E27FC236}">
                <a16:creationId xmlns:a16="http://schemas.microsoft.com/office/drawing/2014/main" id="{00A5A3E2-F693-4B83-8D1C-106EB9376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1638300"/>
            <a:ext cx="20408900" cy="11544300"/>
          </a:xfrm>
          <a:prstGeom prst="rect">
            <a:avLst/>
          </a:prstGeom>
          <a:noFill/>
          <a:extLst>
            <a:ext uri="{909E8E84-426E-40DD-AFC4-6F175D3DCCD1}">
              <a14:hiddenFill xmlns:a14="http://schemas.microsoft.com/office/drawing/2010/main">
                <a:solidFill>
                  <a:srgbClr val="FFFFFF"/>
                </a:solidFill>
              </a14:hiddenFill>
            </a:ext>
          </a:extLst>
        </p:spPr>
      </p:pic>
      <p:sp>
        <p:nvSpPr>
          <p:cNvPr id="19459" name="Rectangle 3">
            <a:extLst>
              <a:ext uri="{FF2B5EF4-FFF2-40B4-BE49-F238E27FC236}">
                <a16:creationId xmlns:a16="http://schemas.microsoft.com/office/drawing/2014/main" id="{988B95BC-132B-4FD1-AF59-34F8DE5A6665}"/>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Stimulated Emission Depletion (STED) Microscopy</a:t>
            </a:r>
          </a:p>
        </p:txBody>
      </p:sp>
      <p:sp>
        <p:nvSpPr>
          <p:cNvPr id="19460" name="Text Box 4">
            <a:extLst>
              <a:ext uri="{FF2B5EF4-FFF2-40B4-BE49-F238E27FC236}">
                <a16:creationId xmlns:a16="http://schemas.microsoft.com/office/drawing/2014/main" id="{871E17A7-3B42-4471-A025-8B123F29C3D8}"/>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CF820670-24C6-483E-8868-104D74CA4821}" type="slidenum">
              <a:rPr lang="it-IT" altLang="it-IT" sz="2600">
                <a:latin typeface="Arial" panose="020B0604020202020204" pitchFamily="34" charset="0"/>
                <a:cs typeface="Arial" panose="020B0604020202020204" pitchFamily="34" charset="0"/>
                <a:sym typeface="Arial" panose="020B0604020202020204" pitchFamily="34" charset="0"/>
              </a:rPr>
              <a:pPr eaLnBrk="1"/>
              <a:t>10</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0E05B5AB-B6DE-47F9-B825-23FEB710ECB3}"/>
              </a:ext>
            </a:extLst>
          </p:cNvPr>
          <p:cNvSpPr txBox="1">
            <a:spLocks/>
          </p:cNvSpPr>
          <p:nvPr/>
        </p:nvSpPr>
        <p:spPr bwMode="auto">
          <a:xfrm>
            <a:off x="2387600" y="6045200"/>
            <a:ext cx="196215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5200"/>
              <a:t>Basic Fluorescence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C36135A2-B8DB-4328-9465-18840677F152}"/>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a:t>
            </a:r>
          </a:p>
        </p:txBody>
      </p:sp>
      <p:sp>
        <p:nvSpPr>
          <p:cNvPr id="21506" name="Text Box 2">
            <a:extLst>
              <a:ext uri="{FF2B5EF4-FFF2-40B4-BE49-F238E27FC236}">
                <a16:creationId xmlns:a16="http://schemas.microsoft.com/office/drawing/2014/main" id="{CA381853-3B4D-4EAF-A11E-2A51759A436E}"/>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C9E45FB6-FC40-47A2-8E99-ADA519EB6373}" type="slidenum">
              <a:rPr lang="it-IT" altLang="it-IT" sz="2600">
                <a:latin typeface="Arial" panose="020B0604020202020204" pitchFamily="34" charset="0"/>
                <a:cs typeface="Arial" panose="020B0604020202020204" pitchFamily="34" charset="0"/>
                <a:sym typeface="Arial" panose="020B0604020202020204" pitchFamily="34" charset="0"/>
              </a:rPr>
              <a:pPr eaLnBrk="1"/>
              <a:t>12</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21507" name="Picture 3" descr="Jablonsky_01-01.png">
            <a:extLst>
              <a:ext uri="{FF2B5EF4-FFF2-40B4-BE49-F238E27FC236}">
                <a16:creationId xmlns:a16="http://schemas.microsoft.com/office/drawing/2014/main" id="{B6FF9463-9DE4-43BF-8184-A18957F702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7363" y="2589213"/>
            <a:ext cx="4465637" cy="581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descr="Chromeo488_Spectra_01-01.png">
            <a:extLst>
              <a:ext uri="{FF2B5EF4-FFF2-40B4-BE49-F238E27FC236}">
                <a16:creationId xmlns:a16="http://schemas.microsoft.com/office/drawing/2014/main" id="{A1742F0B-0358-4157-8A35-86618B6522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3313" y="1785938"/>
            <a:ext cx="8929687" cy="734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a:extLst>
              <a:ext uri="{FF2B5EF4-FFF2-40B4-BE49-F238E27FC236}">
                <a16:creationId xmlns:a16="http://schemas.microsoft.com/office/drawing/2014/main" id="{32B1125F-7B0B-41F6-8FD6-A4A57CC25C4D}"/>
              </a:ext>
            </a:extLst>
          </p:cNvPr>
          <p:cNvSpPr txBox="1">
            <a:spLocks/>
          </p:cNvSpPr>
          <p:nvPr/>
        </p:nvSpPr>
        <p:spPr bwMode="auto">
          <a:xfrm>
            <a:off x="4083050" y="6970713"/>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0</a:t>
            </a:r>
            <a:endParaRPr lang="it-IT" altLang="it-IT" sz="4200"/>
          </a:p>
        </p:txBody>
      </p:sp>
      <p:sp>
        <p:nvSpPr>
          <p:cNvPr id="21510" name="Text Box 6">
            <a:extLst>
              <a:ext uri="{FF2B5EF4-FFF2-40B4-BE49-F238E27FC236}">
                <a16:creationId xmlns:a16="http://schemas.microsoft.com/office/drawing/2014/main" id="{B82AB3D9-B9B2-4519-AFDC-2193FF966153}"/>
              </a:ext>
            </a:extLst>
          </p:cNvPr>
          <p:cNvSpPr txBox="1">
            <a:spLocks/>
          </p:cNvSpPr>
          <p:nvPr/>
        </p:nvSpPr>
        <p:spPr bwMode="auto">
          <a:xfrm>
            <a:off x="4083050" y="3168650"/>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1</a:t>
            </a:r>
            <a:endParaRPr lang="it-IT" altLang="it-IT" sz="4200"/>
          </a:p>
        </p:txBody>
      </p:sp>
      <p:sp>
        <p:nvSpPr>
          <p:cNvPr id="21511" name="Text Box 7">
            <a:extLst>
              <a:ext uri="{FF2B5EF4-FFF2-40B4-BE49-F238E27FC236}">
                <a16:creationId xmlns:a16="http://schemas.microsoft.com/office/drawing/2014/main" id="{8193BA44-490E-4D5E-A83F-A41211B1E3A6}"/>
              </a:ext>
            </a:extLst>
          </p:cNvPr>
          <p:cNvSpPr txBox="1">
            <a:spLocks/>
          </p:cNvSpPr>
          <p:nvPr/>
        </p:nvSpPr>
        <p:spPr bwMode="auto">
          <a:xfrm>
            <a:off x="4722813" y="1960563"/>
            <a:ext cx="369252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Simplified Jablonski</a:t>
            </a:r>
          </a:p>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Diagram</a:t>
            </a:r>
          </a:p>
        </p:txBody>
      </p:sp>
      <p:sp>
        <p:nvSpPr>
          <p:cNvPr id="21512" name="Text Box 8">
            <a:extLst>
              <a:ext uri="{FF2B5EF4-FFF2-40B4-BE49-F238E27FC236}">
                <a16:creationId xmlns:a16="http://schemas.microsoft.com/office/drawing/2014/main" id="{DC82D0B7-C8AE-4D2D-B14D-60F2FCB588DC}"/>
              </a:ext>
            </a:extLst>
          </p:cNvPr>
          <p:cNvSpPr txBox="1">
            <a:spLocks/>
          </p:cNvSpPr>
          <p:nvPr/>
        </p:nvSpPr>
        <p:spPr bwMode="auto">
          <a:xfrm>
            <a:off x="8183563" y="2925763"/>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1513" name="Text Box 9">
            <a:extLst>
              <a:ext uri="{FF2B5EF4-FFF2-40B4-BE49-F238E27FC236}">
                <a16:creationId xmlns:a16="http://schemas.microsoft.com/office/drawing/2014/main" id="{68365B4B-6FC0-462E-B055-4ADC771D5F39}"/>
              </a:ext>
            </a:extLst>
          </p:cNvPr>
          <p:cNvSpPr txBox="1">
            <a:spLocks/>
          </p:cNvSpPr>
          <p:nvPr/>
        </p:nvSpPr>
        <p:spPr bwMode="auto">
          <a:xfrm>
            <a:off x="8577263" y="3084513"/>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1514" name="Text Box 10">
            <a:extLst>
              <a:ext uri="{FF2B5EF4-FFF2-40B4-BE49-F238E27FC236}">
                <a16:creationId xmlns:a16="http://schemas.microsoft.com/office/drawing/2014/main" id="{3008C9BE-603D-4225-A738-3EB8F86F5BBF}"/>
              </a:ext>
            </a:extLst>
          </p:cNvPr>
          <p:cNvSpPr txBox="1">
            <a:spLocks/>
          </p:cNvSpPr>
          <p:nvPr/>
        </p:nvSpPr>
        <p:spPr bwMode="auto">
          <a:xfrm>
            <a:off x="8183563" y="6731000"/>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1515" name="Text Box 11">
            <a:extLst>
              <a:ext uri="{FF2B5EF4-FFF2-40B4-BE49-F238E27FC236}">
                <a16:creationId xmlns:a16="http://schemas.microsoft.com/office/drawing/2014/main" id="{5A2E272D-DA37-430C-9896-5D5C4BB5005E}"/>
              </a:ext>
            </a:extLst>
          </p:cNvPr>
          <p:cNvSpPr txBox="1">
            <a:spLocks/>
          </p:cNvSpPr>
          <p:nvPr/>
        </p:nvSpPr>
        <p:spPr bwMode="auto">
          <a:xfrm>
            <a:off x="8577263" y="6889750"/>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1516" name="Text Box 12">
            <a:extLst>
              <a:ext uri="{FF2B5EF4-FFF2-40B4-BE49-F238E27FC236}">
                <a16:creationId xmlns:a16="http://schemas.microsoft.com/office/drawing/2014/main" id="{FDA5E7C7-FD2F-41B4-93DB-C0DDACD09528}"/>
              </a:ext>
            </a:extLst>
          </p:cNvPr>
          <p:cNvSpPr txBox="1">
            <a:spLocks/>
          </p:cNvSpPr>
          <p:nvPr/>
        </p:nvSpPr>
        <p:spPr bwMode="auto">
          <a:xfrm>
            <a:off x="3225800" y="9110663"/>
            <a:ext cx="17856200"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spAutoFit/>
          </a:bodyPr>
          <a:lstStyle>
            <a:lvl1pPr marL="355600" indent="-320675"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Excitation: </a:t>
            </a:r>
            <a:r>
              <a:rPr lang="it-IT" altLang="it-IT" sz="2800">
                <a:latin typeface="Arial" panose="020B0604020202020204" pitchFamily="34" charset="0"/>
                <a:cs typeface="Arial" panose="020B0604020202020204" pitchFamily="34" charset="0"/>
                <a:sym typeface="Arial" panose="020B0604020202020204" pitchFamily="34" charset="0"/>
              </a:rPr>
              <a:t>absorption of a photon whose energies match with the molecule (10</a:t>
            </a:r>
            <a:r>
              <a:rPr lang="it-IT" altLang="it-IT" sz="2800" baseline="32000">
                <a:latin typeface="Arial" panose="020B0604020202020204" pitchFamily="34" charset="0"/>
                <a:cs typeface="Arial" panose="020B0604020202020204" pitchFamily="34" charset="0"/>
                <a:sym typeface="Arial" panose="020B0604020202020204" pitchFamily="34" charset="0"/>
              </a:rPr>
              <a:t>-15 </a:t>
            </a:r>
            <a:r>
              <a:rPr lang="it-IT" altLang="it-IT" sz="2800">
                <a:latin typeface="Arial" panose="020B0604020202020204" pitchFamily="34" charset="0"/>
                <a:cs typeface="Arial" panose="020B0604020202020204" pitchFamily="34" charset="0"/>
                <a:sym typeface="Arial" panose="020B0604020202020204" pitchFamily="34" charset="0"/>
              </a:rPr>
              <a:t>s)</a:t>
            </a:r>
            <a:endParaRPr lang="it-IT" altLang="it-IT" sz="420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4EDF5505-6D55-4293-832E-F7EF5994DBD0}"/>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a:t>
            </a:r>
          </a:p>
        </p:txBody>
      </p:sp>
      <p:sp>
        <p:nvSpPr>
          <p:cNvPr id="22530" name="Text Box 2">
            <a:extLst>
              <a:ext uri="{FF2B5EF4-FFF2-40B4-BE49-F238E27FC236}">
                <a16:creationId xmlns:a16="http://schemas.microsoft.com/office/drawing/2014/main" id="{B9E1261C-DFE9-4067-B1C9-57CBD42DCE83}"/>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73C5E521-8660-4137-AEB4-BCDDF7C77CDD}" type="slidenum">
              <a:rPr lang="it-IT" altLang="it-IT" sz="2600">
                <a:latin typeface="Arial" panose="020B0604020202020204" pitchFamily="34" charset="0"/>
                <a:cs typeface="Arial" panose="020B0604020202020204" pitchFamily="34" charset="0"/>
                <a:sym typeface="Arial" panose="020B0604020202020204" pitchFamily="34" charset="0"/>
              </a:rPr>
              <a:pPr eaLnBrk="1"/>
              <a:t>13</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22531" name="Picture 3" descr="Chromeo488_Spectra_01-01.pdf">
            <a:extLst>
              <a:ext uri="{FF2B5EF4-FFF2-40B4-BE49-F238E27FC236}">
                <a16:creationId xmlns:a16="http://schemas.microsoft.com/office/drawing/2014/main" id="{721A3AA4-5BB2-498E-A713-B7FA6ED524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63313" y="1785938"/>
            <a:ext cx="8929687" cy="734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 Box 4">
            <a:extLst>
              <a:ext uri="{FF2B5EF4-FFF2-40B4-BE49-F238E27FC236}">
                <a16:creationId xmlns:a16="http://schemas.microsoft.com/office/drawing/2014/main" id="{404F0D98-6E26-406A-80C2-349CFB01B66B}"/>
              </a:ext>
            </a:extLst>
          </p:cNvPr>
          <p:cNvSpPr txBox="1">
            <a:spLocks/>
          </p:cNvSpPr>
          <p:nvPr/>
        </p:nvSpPr>
        <p:spPr bwMode="auto">
          <a:xfrm>
            <a:off x="4083050" y="6970713"/>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0</a:t>
            </a:r>
            <a:endParaRPr lang="it-IT" altLang="it-IT" sz="4200"/>
          </a:p>
        </p:txBody>
      </p:sp>
      <p:sp>
        <p:nvSpPr>
          <p:cNvPr id="22533" name="Text Box 5">
            <a:extLst>
              <a:ext uri="{FF2B5EF4-FFF2-40B4-BE49-F238E27FC236}">
                <a16:creationId xmlns:a16="http://schemas.microsoft.com/office/drawing/2014/main" id="{3FB2F537-0B3E-43A3-AF97-7C0E3A7F793E}"/>
              </a:ext>
            </a:extLst>
          </p:cNvPr>
          <p:cNvSpPr txBox="1">
            <a:spLocks/>
          </p:cNvSpPr>
          <p:nvPr/>
        </p:nvSpPr>
        <p:spPr bwMode="auto">
          <a:xfrm>
            <a:off x="4083050" y="3168650"/>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1</a:t>
            </a:r>
            <a:endParaRPr lang="it-IT" altLang="it-IT" sz="4200"/>
          </a:p>
        </p:txBody>
      </p:sp>
      <p:sp>
        <p:nvSpPr>
          <p:cNvPr id="22534" name="Text Box 6">
            <a:extLst>
              <a:ext uri="{FF2B5EF4-FFF2-40B4-BE49-F238E27FC236}">
                <a16:creationId xmlns:a16="http://schemas.microsoft.com/office/drawing/2014/main" id="{ADC8E1F8-F8FF-40B7-9D02-2DAB20917A0B}"/>
              </a:ext>
            </a:extLst>
          </p:cNvPr>
          <p:cNvSpPr txBox="1">
            <a:spLocks/>
          </p:cNvSpPr>
          <p:nvPr/>
        </p:nvSpPr>
        <p:spPr bwMode="auto">
          <a:xfrm>
            <a:off x="4722813" y="1960563"/>
            <a:ext cx="369252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Simplified Jablonski</a:t>
            </a:r>
          </a:p>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Diagram</a:t>
            </a:r>
          </a:p>
        </p:txBody>
      </p:sp>
      <p:sp>
        <p:nvSpPr>
          <p:cNvPr id="22535" name="Text Box 7">
            <a:extLst>
              <a:ext uri="{FF2B5EF4-FFF2-40B4-BE49-F238E27FC236}">
                <a16:creationId xmlns:a16="http://schemas.microsoft.com/office/drawing/2014/main" id="{D90BB42C-3486-4CA3-8F33-C9265B518ADE}"/>
              </a:ext>
            </a:extLst>
          </p:cNvPr>
          <p:cNvSpPr txBox="1">
            <a:spLocks/>
          </p:cNvSpPr>
          <p:nvPr/>
        </p:nvSpPr>
        <p:spPr bwMode="auto">
          <a:xfrm>
            <a:off x="8183563" y="2925763"/>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2536" name="Text Box 8">
            <a:extLst>
              <a:ext uri="{FF2B5EF4-FFF2-40B4-BE49-F238E27FC236}">
                <a16:creationId xmlns:a16="http://schemas.microsoft.com/office/drawing/2014/main" id="{FA69BD85-1128-44F0-933B-B0152FE5BFE1}"/>
              </a:ext>
            </a:extLst>
          </p:cNvPr>
          <p:cNvSpPr txBox="1">
            <a:spLocks/>
          </p:cNvSpPr>
          <p:nvPr/>
        </p:nvSpPr>
        <p:spPr bwMode="auto">
          <a:xfrm>
            <a:off x="8577263" y="3084513"/>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2537" name="Text Box 9">
            <a:extLst>
              <a:ext uri="{FF2B5EF4-FFF2-40B4-BE49-F238E27FC236}">
                <a16:creationId xmlns:a16="http://schemas.microsoft.com/office/drawing/2014/main" id="{398D387A-129E-461D-9430-98219EC3B317}"/>
              </a:ext>
            </a:extLst>
          </p:cNvPr>
          <p:cNvSpPr txBox="1">
            <a:spLocks/>
          </p:cNvSpPr>
          <p:nvPr/>
        </p:nvSpPr>
        <p:spPr bwMode="auto">
          <a:xfrm>
            <a:off x="8183563" y="6731000"/>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2538" name="Text Box 10">
            <a:extLst>
              <a:ext uri="{FF2B5EF4-FFF2-40B4-BE49-F238E27FC236}">
                <a16:creationId xmlns:a16="http://schemas.microsoft.com/office/drawing/2014/main" id="{F3A349C6-7D8E-4388-8F1A-186E01E24CBB}"/>
              </a:ext>
            </a:extLst>
          </p:cNvPr>
          <p:cNvSpPr txBox="1">
            <a:spLocks/>
          </p:cNvSpPr>
          <p:nvPr/>
        </p:nvSpPr>
        <p:spPr bwMode="auto">
          <a:xfrm>
            <a:off x="8577263" y="6889750"/>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22539" name="Picture 11" descr="Jablonsky_B-01.png">
            <a:extLst>
              <a:ext uri="{FF2B5EF4-FFF2-40B4-BE49-F238E27FC236}">
                <a16:creationId xmlns:a16="http://schemas.microsoft.com/office/drawing/2014/main" id="{3AB32788-D3B6-4301-956D-B7FE2333B0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2589213"/>
            <a:ext cx="4465637" cy="581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0" name="Text Box 12">
            <a:extLst>
              <a:ext uri="{FF2B5EF4-FFF2-40B4-BE49-F238E27FC236}">
                <a16:creationId xmlns:a16="http://schemas.microsoft.com/office/drawing/2014/main" id="{F449B251-F3BA-4F87-AAFA-5998CB41F80B}"/>
              </a:ext>
            </a:extLst>
          </p:cNvPr>
          <p:cNvSpPr txBox="1">
            <a:spLocks/>
          </p:cNvSpPr>
          <p:nvPr/>
        </p:nvSpPr>
        <p:spPr bwMode="auto">
          <a:xfrm>
            <a:off x="3225800" y="9110663"/>
            <a:ext cx="17856200" cy="1438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spAutoFit/>
          </a:bodyPr>
          <a:lstStyle>
            <a:lvl1pPr marL="355600" indent="-320675"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Excitation: </a:t>
            </a:r>
            <a:r>
              <a:rPr lang="it-IT" altLang="it-IT" sz="2800">
                <a:latin typeface="Arial" panose="020B0604020202020204" pitchFamily="34" charset="0"/>
                <a:cs typeface="Arial" panose="020B0604020202020204" pitchFamily="34" charset="0"/>
                <a:sym typeface="Arial" panose="020B0604020202020204" pitchFamily="34" charset="0"/>
              </a:rPr>
              <a:t>absorption of a photon whose energies match with the molecule (10</a:t>
            </a:r>
            <a:r>
              <a:rPr lang="it-IT" altLang="it-IT" sz="2800" baseline="32000">
                <a:latin typeface="Arial" panose="020B0604020202020204" pitchFamily="34" charset="0"/>
                <a:cs typeface="Arial" panose="020B0604020202020204" pitchFamily="34" charset="0"/>
                <a:sym typeface="Arial" panose="020B0604020202020204" pitchFamily="34" charset="0"/>
              </a:rPr>
              <a:t>-15 </a:t>
            </a:r>
            <a:r>
              <a:rPr lang="it-IT" altLang="it-IT" sz="2800">
                <a:latin typeface="Arial" panose="020B0604020202020204" pitchFamily="34" charset="0"/>
                <a:cs typeface="Arial" panose="020B0604020202020204" pitchFamily="34" charset="0"/>
                <a:sym typeface="Arial" panose="020B0604020202020204" pitchFamily="34" charset="0"/>
              </a:rPr>
              <a:t>s)</a:t>
            </a:r>
          </a:p>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Vibrational Relaxation: </a:t>
            </a:r>
            <a:r>
              <a:rPr lang="it-IT" altLang="it-IT" sz="2800">
                <a:latin typeface="Arial" panose="020B0604020202020204" pitchFamily="34" charset="0"/>
                <a:cs typeface="Arial" panose="020B0604020202020204" pitchFamily="34" charset="0"/>
                <a:sym typeface="Arial" panose="020B0604020202020204" pitchFamily="34" charset="0"/>
              </a:rPr>
              <a:t>relaxation to the lower vibrational level of the excited state (10</a:t>
            </a:r>
            <a:r>
              <a:rPr lang="it-IT" altLang="it-IT" sz="2800" baseline="32000">
                <a:latin typeface="Arial" panose="020B0604020202020204" pitchFamily="34" charset="0"/>
                <a:cs typeface="Arial" panose="020B0604020202020204" pitchFamily="34" charset="0"/>
                <a:sym typeface="Arial" panose="020B0604020202020204" pitchFamily="34" charset="0"/>
              </a:rPr>
              <a:t>-12 </a:t>
            </a:r>
            <a:r>
              <a:rPr lang="it-IT" altLang="it-IT" sz="2800">
                <a:latin typeface="Arial" panose="020B0604020202020204" pitchFamily="34" charset="0"/>
                <a:cs typeface="Arial" panose="020B0604020202020204" pitchFamily="34" charset="0"/>
                <a:sym typeface="Arial" panose="020B0604020202020204" pitchFamily="34" charset="0"/>
              </a:rPr>
              <a:t>s)</a:t>
            </a:r>
            <a:endParaRPr lang="it-IT" altLang="it-IT" sz="420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927A0087-84B2-42B3-9A4C-99A9C9224D01}"/>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a:t>
            </a:r>
          </a:p>
        </p:txBody>
      </p:sp>
      <p:sp>
        <p:nvSpPr>
          <p:cNvPr id="23554" name="Text Box 2">
            <a:extLst>
              <a:ext uri="{FF2B5EF4-FFF2-40B4-BE49-F238E27FC236}">
                <a16:creationId xmlns:a16="http://schemas.microsoft.com/office/drawing/2014/main" id="{B8B6A7E3-C4F9-4520-B8FC-892B8A73C9B8}"/>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E4B46841-456F-4682-9556-B0733973A2EA}" type="slidenum">
              <a:rPr lang="it-IT" altLang="it-IT" sz="2600">
                <a:latin typeface="Arial" panose="020B0604020202020204" pitchFamily="34" charset="0"/>
                <a:cs typeface="Arial" panose="020B0604020202020204" pitchFamily="34" charset="0"/>
                <a:sym typeface="Arial" panose="020B0604020202020204" pitchFamily="34" charset="0"/>
              </a:rPr>
              <a:pPr eaLnBrk="1"/>
              <a:t>14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23555" name="Picture 3" descr="Chromeo488_Spectra_02-01.png">
            <a:extLst>
              <a:ext uri="{FF2B5EF4-FFF2-40B4-BE49-F238E27FC236}">
                <a16:creationId xmlns:a16="http://schemas.microsoft.com/office/drawing/2014/main" id="{DDCD526E-0617-48C2-ABA8-8801E3F26E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63313" y="1785938"/>
            <a:ext cx="8929687" cy="734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Text Box 4">
            <a:extLst>
              <a:ext uri="{FF2B5EF4-FFF2-40B4-BE49-F238E27FC236}">
                <a16:creationId xmlns:a16="http://schemas.microsoft.com/office/drawing/2014/main" id="{FF1770F7-5B1C-470F-9B11-1F71978754EE}"/>
              </a:ext>
            </a:extLst>
          </p:cNvPr>
          <p:cNvSpPr txBox="1">
            <a:spLocks/>
          </p:cNvSpPr>
          <p:nvPr/>
        </p:nvSpPr>
        <p:spPr bwMode="auto">
          <a:xfrm>
            <a:off x="4083050" y="6970713"/>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0</a:t>
            </a:r>
            <a:endParaRPr lang="it-IT" altLang="it-IT" sz="4200"/>
          </a:p>
        </p:txBody>
      </p:sp>
      <p:sp>
        <p:nvSpPr>
          <p:cNvPr id="23557" name="Text Box 5">
            <a:extLst>
              <a:ext uri="{FF2B5EF4-FFF2-40B4-BE49-F238E27FC236}">
                <a16:creationId xmlns:a16="http://schemas.microsoft.com/office/drawing/2014/main" id="{97A72BD7-9072-4F9F-AB1C-65B74729229E}"/>
              </a:ext>
            </a:extLst>
          </p:cNvPr>
          <p:cNvSpPr txBox="1">
            <a:spLocks/>
          </p:cNvSpPr>
          <p:nvPr/>
        </p:nvSpPr>
        <p:spPr bwMode="auto">
          <a:xfrm>
            <a:off x="4083050" y="3168650"/>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1</a:t>
            </a:r>
            <a:endParaRPr lang="it-IT" altLang="it-IT" sz="4200"/>
          </a:p>
        </p:txBody>
      </p:sp>
      <p:sp>
        <p:nvSpPr>
          <p:cNvPr id="23558" name="Text Box 6">
            <a:extLst>
              <a:ext uri="{FF2B5EF4-FFF2-40B4-BE49-F238E27FC236}">
                <a16:creationId xmlns:a16="http://schemas.microsoft.com/office/drawing/2014/main" id="{76BD52E3-4D4D-4A16-A067-0E7CE55BFC91}"/>
              </a:ext>
            </a:extLst>
          </p:cNvPr>
          <p:cNvSpPr txBox="1">
            <a:spLocks/>
          </p:cNvSpPr>
          <p:nvPr/>
        </p:nvSpPr>
        <p:spPr bwMode="auto">
          <a:xfrm>
            <a:off x="4722813" y="1960563"/>
            <a:ext cx="369252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Simplified Jablonski</a:t>
            </a:r>
          </a:p>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Diagram</a:t>
            </a:r>
          </a:p>
        </p:txBody>
      </p:sp>
      <p:sp>
        <p:nvSpPr>
          <p:cNvPr id="23559" name="Text Box 7">
            <a:extLst>
              <a:ext uri="{FF2B5EF4-FFF2-40B4-BE49-F238E27FC236}">
                <a16:creationId xmlns:a16="http://schemas.microsoft.com/office/drawing/2014/main" id="{CF1B5D30-FDC3-4233-BF77-B7449DA18715}"/>
              </a:ext>
            </a:extLst>
          </p:cNvPr>
          <p:cNvSpPr txBox="1">
            <a:spLocks/>
          </p:cNvSpPr>
          <p:nvPr/>
        </p:nvSpPr>
        <p:spPr bwMode="auto">
          <a:xfrm>
            <a:off x="8183563" y="2925763"/>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3560" name="Text Box 8">
            <a:extLst>
              <a:ext uri="{FF2B5EF4-FFF2-40B4-BE49-F238E27FC236}">
                <a16:creationId xmlns:a16="http://schemas.microsoft.com/office/drawing/2014/main" id="{390A92F0-0C30-45A0-AB7D-76077088DFA5}"/>
              </a:ext>
            </a:extLst>
          </p:cNvPr>
          <p:cNvSpPr txBox="1">
            <a:spLocks/>
          </p:cNvSpPr>
          <p:nvPr/>
        </p:nvSpPr>
        <p:spPr bwMode="auto">
          <a:xfrm>
            <a:off x="8577263" y="3084513"/>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3561" name="Text Box 9">
            <a:extLst>
              <a:ext uri="{FF2B5EF4-FFF2-40B4-BE49-F238E27FC236}">
                <a16:creationId xmlns:a16="http://schemas.microsoft.com/office/drawing/2014/main" id="{D19CB5F7-AC13-40A6-9686-7EFB50C52ED9}"/>
              </a:ext>
            </a:extLst>
          </p:cNvPr>
          <p:cNvSpPr txBox="1">
            <a:spLocks/>
          </p:cNvSpPr>
          <p:nvPr/>
        </p:nvSpPr>
        <p:spPr bwMode="auto">
          <a:xfrm>
            <a:off x="8183563" y="6731000"/>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3562" name="Text Box 10">
            <a:extLst>
              <a:ext uri="{FF2B5EF4-FFF2-40B4-BE49-F238E27FC236}">
                <a16:creationId xmlns:a16="http://schemas.microsoft.com/office/drawing/2014/main" id="{EA8EF3A5-E205-4EC6-9D2E-B035290E6CE5}"/>
              </a:ext>
            </a:extLst>
          </p:cNvPr>
          <p:cNvSpPr txBox="1">
            <a:spLocks/>
          </p:cNvSpPr>
          <p:nvPr/>
        </p:nvSpPr>
        <p:spPr bwMode="auto">
          <a:xfrm>
            <a:off x="8577263" y="6889750"/>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23563" name="Picture 11" descr="Jablonsky_C-01.png">
            <a:extLst>
              <a:ext uri="{FF2B5EF4-FFF2-40B4-BE49-F238E27FC236}">
                <a16:creationId xmlns:a16="http://schemas.microsoft.com/office/drawing/2014/main" id="{36167457-4BDF-42D3-9483-A4815BDC4B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2589213"/>
            <a:ext cx="4465637" cy="581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4" name="Text Box 12">
            <a:extLst>
              <a:ext uri="{FF2B5EF4-FFF2-40B4-BE49-F238E27FC236}">
                <a16:creationId xmlns:a16="http://schemas.microsoft.com/office/drawing/2014/main" id="{5BF500C6-2F7B-443A-88DD-D58FC32FEE2E}"/>
              </a:ext>
            </a:extLst>
          </p:cNvPr>
          <p:cNvSpPr txBox="1">
            <a:spLocks/>
          </p:cNvSpPr>
          <p:nvPr/>
        </p:nvSpPr>
        <p:spPr bwMode="auto">
          <a:xfrm>
            <a:off x="3225800" y="9110663"/>
            <a:ext cx="17856200" cy="270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spAutoFit/>
          </a:bodyPr>
          <a:lstStyle>
            <a:lvl1pPr marL="355600" indent="-320675"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Excitation: </a:t>
            </a:r>
            <a:r>
              <a:rPr lang="it-IT" altLang="it-IT" sz="2800">
                <a:latin typeface="Arial" panose="020B0604020202020204" pitchFamily="34" charset="0"/>
                <a:cs typeface="Arial" panose="020B0604020202020204" pitchFamily="34" charset="0"/>
                <a:sym typeface="Arial" panose="020B0604020202020204" pitchFamily="34" charset="0"/>
              </a:rPr>
              <a:t>absorption of a photon whose energies match with the molecule (10</a:t>
            </a:r>
            <a:r>
              <a:rPr lang="it-IT" altLang="it-IT" sz="2800" baseline="32000">
                <a:latin typeface="Arial" panose="020B0604020202020204" pitchFamily="34" charset="0"/>
                <a:cs typeface="Arial" panose="020B0604020202020204" pitchFamily="34" charset="0"/>
                <a:sym typeface="Arial" panose="020B0604020202020204" pitchFamily="34" charset="0"/>
              </a:rPr>
              <a:t>-15 </a:t>
            </a:r>
            <a:r>
              <a:rPr lang="it-IT" altLang="it-IT" sz="2800">
                <a:latin typeface="Arial" panose="020B0604020202020204" pitchFamily="34" charset="0"/>
                <a:cs typeface="Arial" panose="020B0604020202020204" pitchFamily="34" charset="0"/>
                <a:sym typeface="Arial" panose="020B0604020202020204" pitchFamily="34" charset="0"/>
              </a:rPr>
              <a:t>s)</a:t>
            </a:r>
          </a:p>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Vibrational Relaxation: </a:t>
            </a:r>
            <a:r>
              <a:rPr lang="it-IT" altLang="it-IT" sz="2800">
                <a:latin typeface="Arial" panose="020B0604020202020204" pitchFamily="34" charset="0"/>
                <a:cs typeface="Arial" panose="020B0604020202020204" pitchFamily="34" charset="0"/>
                <a:sym typeface="Arial" panose="020B0604020202020204" pitchFamily="34" charset="0"/>
              </a:rPr>
              <a:t>relaxation to the lower vibrational level of the excited state (10</a:t>
            </a:r>
            <a:r>
              <a:rPr lang="it-IT" altLang="it-IT" sz="2800" baseline="32000">
                <a:latin typeface="Arial" panose="020B0604020202020204" pitchFamily="34" charset="0"/>
                <a:cs typeface="Arial" panose="020B0604020202020204" pitchFamily="34" charset="0"/>
                <a:sym typeface="Arial" panose="020B0604020202020204" pitchFamily="34" charset="0"/>
              </a:rPr>
              <a:t>-12 </a:t>
            </a:r>
            <a:r>
              <a:rPr lang="it-IT" altLang="it-IT" sz="2800">
                <a:latin typeface="Arial" panose="020B0604020202020204" pitchFamily="34" charset="0"/>
                <a:cs typeface="Arial" panose="020B0604020202020204" pitchFamily="34" charset="0"/>
                <a:sym typeface="Arial" panose="020B0604020202020204" pitchFamily="34" charset="0"/>
              </a:rPr>
              <a:t>s)</a:t>
            </a:r>
          </a:p>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Fluorescent (Spontaneous) Emission</a:t>
            </a:r>
            <a:r>
              <a:rPr lang="it-IT" altLang="it-IT" sz="2800">
                <a:latin typeface="Arial" panose="020B0604020202020204" pitchFamily="34" charset="0"/>
                <a:cs typeface="Arial" panose="020B0604020202020204" pitchFamily="34" charset="0"/>
                <a:sym typeface="Arial" panose="020B0604020202020204" pitchFamily="34" charset="0"/>
              </a:rPr>
              <a:t>: emission (10</a:t>
            </a:r>
            <a:r>
              <a:rPr lang="it-IT" altLang="it-IT" sz="2800" baseline="32000">
                <a:latin typeface="Arial" panose="020B0604020202020204" pitchFamily="34" charset="0"/>
                <a:cs typeface="Arial" panose="020B0604020202020204" pitchFamily="34" charset="0"/>
                <a:sym typeface="Arial" panose="020B0604020202020204" pitchFamily="34" charset="0"/>
              </a:rPr>
              <a:t>-15 </a:t>
            </a:r>
            <a:r>
              <a:rPr lang="it-IT" altLang="it-IT" sz="2800">
                <a:latin typeface="Arial" panose="020B0604020202020204" pitchFamily="34" charset="0"/>
                <a:cs typeface="Arial" panose="020B0604020202020204" pitchFamily="34" charset="0"/>
                <a:sym typeface="Arial" panose="020B0604020202020204" pitchFamily="34" charset="0"/>
              </a:rPr>
              <a:t>s) of a photons at higher wavelength. Excited state lifetime </a:t>
            </a:r>
            <a:r>
              <a:rPr lang="it-IT" altLang="it-IT" sz="2800">
                <a:solidFill>
                  <a:srgbClr val="C82506"/>
                </a:solidFill>
                <a:latin typeface="Arial" panose="020B0604020202020204" pitchFamily="34" charset="0"/>
                <a:cs typeface="Arial" panose="020B0604020202020204" pitchFamily="34" charset="0"/>
                <a:sym typeface="Arial" panose="020B0604020202020204" pitchFamily="34" charset="0"/>
              </a:rPr>
              <a:t>(10</a:t>
            </a:r>
            <a:r>
              <a:rPr lang="it-IT" altLang="it-IT" sz="2800" baseline="32000">
                <a:solidFill>
                  <a:srgbClr val="C82506"/>
                </a:solidFill>
                <a:latin typeface="Arial" panose="020B0604020202020204" pitchFamily="34" charset="0"/>
                <a:cs typeface="Arial" panose="020B0604020202020204" pitchFamily="34" charset="0"/>
                <a:sym typeface="Arial" panose="020B0604020202020204" pitchFamily="34" charset="0"/>
              </a:rPr>
              <a:t>-9 </a:t>
            </a:r>
            <a:r>
              <a:rPr lang="it-IT" altLang="it-IT" sz="2800">
                <a:solidFill>
                  <a:srgbClr val="C82506"/>
                </a:solidFill>
                <a:latin typeface="Arial" panose="020B0604020202020204" pitchFamily="34" charset="0"/>
                <a:cs typeface="Arial" panose="020B0604020202020204" pitchFamily="34" charset="0"/>
                <a:sym typeface="Arial" panose="020B0604020202020204" pitchFamily="34" charset="0"/>
              </a:rPr>
              <a:t>s) </a:t>
            </a:r>
            <a:endParaRPr lang="it-IT" altLang="it-IT" sz="420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84631B52-8787-4926-8823-FF42C7C46960}"/>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a:t>
            </a:r>
          </a:p>
        </p:txBody>
      </p:sp>
      <p:sp>
        <p:nvSpPr>
          <p:cNvPr id="24578" name="Text Box 2">
            <a:extLst>
              <a:ext uri="{FF2B5EF4-FFF2-40B4-BE49-F238E27FC236}">
                <a16:creationId xmlns:a16="http://schemas.microsoft.com/office/drawing/2014/main" id="{3FBEF87C-0B22-49BD-A7F7-26EB0C921802}"/>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A25B47BF-D709-4DC5-9797-815A74A70C93}" type="slidenum">
              <a:rPr lang="it-IT" altLang="it-IT" sz="2600">
                <a:latin typeface="Arial" panose="020B0604020202020204" pitchFamily="34" charset="0"/>
                <a:cs typeface="Arial" panose="020B0604020202020204" pitchFamily="34" charset="0"/>
                <a:sym typeface="Arial" panose="020B0604020202020204" pitchFamily="34" charset="0"/>
              </a:rPr>
              <a:pPr eaLnBrk="1"/>
              <a:t>15</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24579" name="Text Box 3">
            <a:extLst>
              <a:ext uri="{FF2B5EF4-FFF2-40B4-BE49-F238E27FC236}">
                <a16:creationId xmlns:a16="http://schemas.microsoft.com/office/drawing/2014/main" id="{53671277-60B3-4ECD-A252-B8F1A40096C7}"/>
              </a:ext>
            </a:extLst>
          </p:cNvPr>
          <p:cNvSpPr txBox="1">
            <a:spLocks/>
          </p:cNvSpPr>
          <p:nvPr/>
        </p:nvSpPr>
        <p:spPr bwMode="auto">
          <a:xfrm>
            <a:off x="4083050" y="6970713"/>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0</a:t>
            </a:r>
            <a:endParaRPr lang="it-IT" altLang="it-IT" sz="4200"/>
          </a:p>
        </p:txBody>
      </p:sp>
      <p:sp>
        <p:nvSpPr>
          <p:cNvPr id="24580" name="Text Box 4">
            <a:extLst>
              <a:ext uri="{FF2B5EF4-FFF2-40B4-BE49-F238E27FC236}">
                <a16:creationId xmlns:a16="http://schemas.microsoft.com/office/drawing/2014/main" id="{B9E53618-E511-47A9-89CC-C168DB730E26}"/>
              </a:ext>
            </a:extLst>
          </p:cNvPr>
          <p:cNvSpPr txBox="1">
            <a:spLocks/>
          </p:cNvSpPr>
          <p:nvPr/>
        </p:nvSpPr>
        <p:spPr bwMode="auto">
          <a:xfrm>
            <a:off x="4083050" y="3168650"/>
            <a:ext cx="67945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200"/>
              <a:t>S</a:t>
            </a:r>
            <a:r>
              <a:rPr lang="it-IT" altLang="it-IT" sz="4200" baseline="-6000"/>
              <a:t>1</a:t>
            </a:r>
            <a:endParaRPr lang="it-IT" altLang="it-IT" sz="4200"/>
          </a:p>
        </p:txBody>
      </p:sp>
      <p:sp>
        <p:nvSpPr>
          <p:cNvPr id="24581" name="Text Box 5">
            <a:extLst>
              <a:ext uri="{FF2B5EF4-FFF2-40B4-BE49-F238E27FC236}">
                <a16:creationId xmlns:a16="http://schemas.microsoft.com/office/drawing/2014/main" id="{649B3452-6DB7-44A4-B941-5FC2A9EB89DA}"/>
              </a:ext>
            </a:extLst>
          </p:cNvPr>
          <p:cNvSpPr txBox="1">
            <a:spLocks/>
          </p:cNvSpPr>
          <p:nvPr/>
        </p:nvSpPr>
        <p:spPr bwMode="auto">
          <a:xfrm>
            <a:off x="4722813" y="1960563"/>
            <a:ext cx="369252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Simplified Jablonski</a:t>
            </a:r>
          </a:p>
          <a:p>
            <a:pPr eaLnBrk="1"/>
            <a:r>
              <a:rPr lang="it-IT" altLang="it-IT"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Diagram</a:t>
            </a:r>
          </a:p>
        </p:txBody>
      </p:sp>
      <p:sp>
        <p:nvSpPr>
          <p:cNvPr id="24582" name="Text Box 6">
            <a:extLst>
              <a:ext uri="{FF2B5EF4-FFF2-40B4-BE49-F238E27FC236}">
                <a16:creationId xmlns:a16="http://schemas.microsoft.com/office/drawing/2014/main" id="{9C24572A-0869-429D-8C34-EBFCE0A639F0}"/>
              </a:ext>
            </a:extLst>
          </p:cNvPr>
          <p:cNvSpPr txBox="1">
            <a:spLocks/>
          </p:cNvSpPr>
          <p:nvPr/>
        </p:nvSpPr>
        <p:spPr bwMode="auto">
          <a:xfrm>
            <a:off x="8183563" y="2925763"/>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4583" name="Text Box 7">
            <a:extLst>
              <a:ext uri="{FF2B5EF4-FFF2-40B4-BE49-F238E27FC236}">
                <a16:creationId xmlns:a16="http://schemas.microsoft.com/office/drawing/2014/main" id="{7DD90418-0AFB-44D2-9166-2F1B5976CF04}"/>
              </a:ext>
            </a:extLst>
          </p:cNvPr>
          <p:cNvSpPr txBox="1">
            <a:spLocks/>
          </p:cNvSpPr>
          <p:nvPr/>
        </p:nvSpPr>
        <p:spPr bwMode="auto">
          <a:xfrm>
            <a:off x="8577263" y="3084513"/>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4584" name="Text Box 8">
            <a:extLst>
              <a:ext uri="{FF2B5EF4-FFF2-40B4-BE49-F238E27FC236}">
                <a16:creationId xmlns:a16="http://schemas.microsoft.com/office/drawing/2014/main" id="{EFE33419-4C16-4727-9086-037B2D89ABA5}"/>
              </a:ext>
            </a:extLst>
          </p:cNvPr>
          <p:cNvSpPr txBox="1">
            <a:spLocks/>
          </p:cNvSpPr>
          <p:nvPr/>
        </p:nvSpPr>
        <p:spPr bwMode="auto">
          <a:xfrm>
            <a:off x="8183563" y="6731000"/>
            <a:ext cx="42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6400"/>
              <a:t>}</a:t>
            </a:r>
          </a:p>
        </p:txBody>
      </p:sp>
      <p:sp>
        <p:nvSpPr>
          <p:cNvPr id="24585" name="Text Box 9">
            <a:extLst>
              <a:ext uri="{FF2B5EF4-FFF2-40B4-BE49-F238E27FC236}">
                <a16:creationId xmlns:a16="http://schemas.microsoft.com/office/drawing/2014/main" id="{879981C0-F032-40CB-9D12-E6F8A9CE9FE6}"/>
              </a:ext>
            </a:extLst>
          </p:cNvPr>
          <p:cNvSpPr txBox="1">
            <a:spLocks/>
          </p:cNvSpPr>
          <p:nvPr/>
        </p:nvSpPr>
        <p:spPr bwMode="auto">
          <a:xfrm>
            <a:off x="8577263" y="6889750"/>
            <a:ext cx="1722437"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vibrational </a:t>
            </a:r>
          </a:p>
          <a:p>
            <a:pPr eaLnBrk="1"/>
            <a:r>
              <a:rPr lang="it-IT" altLang="it-IT" sz="2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states</a:t>
            </a:r>
            <a:endParaRPr lang="it-IT" altLang="it-IT"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24586" name="Picture 10" descr="Jablonsky_D-01.png">
            <a:extLst>
              <a:ext uri="{FF2B5EF4-FFF2-40B4-BE49-F238E27FC236}">
                <a16:creationId xmlns:a16="http://schemas.microsoft.com/office/drawing/2014/main" id="{004190BD-2C79-41BE-822D-0067FDFEB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7363" y="2589213"/>
            <a:ext cx="4465637" cy="581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7" name="Picture 11" descr="Chromeo488_Spectra_03-01.png">
            <a:extLst>
              <a:ext uri="{FF2B5EF4-FFF2-40B4-BE49-F238E27FC236}">
                <a16:creationId xmlns:a16="http://schemas.microsoft.com/office/drawing/2014/main" id="{A30D45EF-BD57-43BE-BB50-20E7F7AA42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3313" y="1785938"/>
            <a:ext cx="8929687" cy="734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8" name="Text Box 12">
            <a:extLst>
              <a:ext uri="{FF2B5EF4-FFF2-40B4-BE49-F238E27FC236}">
                <a16:creationId xmlns:a16="http://schemas.microsoft.com/office/drawing/2014/main" id="{17D9D60F-93AC-4F43-B898-BC257269184A}"/>
              </a:ext>
            </a:extLst>
          </p:cNvPr>
          <p:cNvSpPr txBox="1">
            <a:spLocks/>
          </p:cNvSpPr>
          <p:nvPr/>
        </p:nvSpPr>
        <p:spPr bwMode="auto">
          <a:xfrm>
            <a:off x="3225800" y="9110663"/>
            <a:ext cx="17856200" cy="343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spAutoFit/>
          </a:bodyPr>
          <a:lstStyle>
            <a:lvl1pPr marL="355600" indent="-320675"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Excitation: </a:t>
            </a:r>
            <a:r>
              <a:rPr lang="it-IT" altLang="it-IT" sz="2800">
                <a:latin typeface="Arial" panose="020B0604020202020204" pitchFamily="34" charset="0"/>
                <a:cs typeface="Arial" panose="020B0604020202020204" pitchFamily="34" charset="0"/>
                <a:sym typeface="Arial" panose="020B0604020202020204" pitchFamily="34" charset="0"/>
              </a:rPr>
              <a:t>absorption of a photon whose energies match with the molecule (10</a:t>
            </a:r>
            <a:r>
              <a:rPr lang="it-IT" altLang="it-IT" sz="2800" baseline="32000">
                <a:latin typeface="Arial" panose="020B0604020202020204" pitchFamily="34" charset="0"/>
                <a:cs typeface="Arial" panose="020B0604020202020204" pitchFamily="34" charset="0"/>
                <a:sym typeface="Arial" panose="020B0604020202020204" pitchFamily="34" charset="0"/>
              </a:rPr>
              <a:t>-15 </a:t>
            </a:r>
            <a:r>
              <a:rPr lang="it-IT" altLang="it-IT" sz="2800">
                <a:latin typeface="Arial" panose="020B0604020202020204" pitchFamily="34" charset="0"/>
                <a:cs typeface="Arial" panose="020B0604020202020204" pitchFamily="34" charset="0"/>
                <a:sym typeface="Arial" panose="020B0604020202020204" pitchFamily="34" charset="0"/>
              </a:rPr>
              <a:t>s)</a:t>
            </a:r>
          </a:p>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Vibrational Relaxation: </a:t>
            </a:r>
            <a:r>
              <a:rPr lang="it-IT" altLang="it-IT" sz="2800">
                <a:latin typeface="Arial" panose="020B0604020202020204" pitchFamily="34" charset="0"/>
                <a:cs typeface="Arial" panose="020B0604020202020204" pitchFamily="34" charset="0"/>
                <a:sym typeface="Arial" panose="020B0604020202020204" pitchFamily="34" charset="0"/>
              </a:rPr>
              <a:t>relaxation to the lower vibrational level of the excited state (10</a:t>
            </a:r>
            <a:r>
              <a:rPr lang="it-IT" altLang="it-IT" sz="2800" baseline="32000">
                <a:latin typeface="Arial" panose="020B0604020202020204" pitchFamily="34" charset="0"/>
                <a:cs typeface="Arial" panose="020B0604020202020204" pitchFamily="34" charset="0"/>
                <a:sym typeface="Arial" panose="020B0604020202020204" pitchFamily="34" charset="0"/>
              </a:rPr>
              <a:t>-12 </a:t>
            </a:r>
            <a:r>
              <a:rPr lang="it-IT" altLang="it-IT" sz="2800">
                <a:latin typeface="Arial" panose="020B0604020202020204" pitchFamily="34" charset="0"/>
                <a:cs typeface="Arial" panose="020B0604020202020204" pitchFamily="34" charset="0"/>
                <a:sym typeface="Arial" panose="020B0604020202020204" pitchFamily="34" charset="0"/>
              </a:rPr>
              <a:t>s)</a:t>
            </a:r>
          </a:p>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Fluorescent (Spontaneous) Emission</a:t>
            </a:r>
            <a:r>
              <a:rPr lang="it-IT" altLang="it-IT" sz="2800">
                <a:latin typeface="Arial" panose="020B0604020202020204" pitchFamily="34" charset="0"/>
                <a:cs typeface="Arial" panose="020B0604020202020204" pitchFamily="34" charset="0"/>
                <a:sym typeface="Arial" panose="020B0604020202020204" pitchFamily="34" charset="0"/>
              </a:rPr>
              <a:t>: emission (10</a:t>
            </a:r>
            <a:r>
              <a:rPr lang="it-IT" altLang="it-IT" sz="2800" baseline="32000">
                <a:latin typeface="Arial" panose="020B0604020202020204" pitchFamily="34" charset="0"/>
                <a:cs typeface="Arial" panose="020B0604020202020204" pitchFamily="34" charset="0"/>
                <a:sym typeface="Arial" panose="020B0604020202020204" pitchFamily="34" charset="0"/>
              </a:rPr>
              <a:t>-15 </a:t>
            </a:r>
            <a:r>
              <a:rPr lang="it-IT" altLang="it-IT" sz="2800">
                <a:latin typeface="Arial" panose="020B0604020202020204" pitchFamily="34" charset="0"/>
                <a:cs typeface="Arial" panose="020B0604020202020204" pitchFamily="34" charset="0"/>
                <a:sym typeface="Arial" panose="020B0604020202020204" pitchFamily="34" charset="0"/>
              </a:rPr>
              <a:t>s) of a photons at higher wavelength. Excited state lifetime </a:t>
            </a:r>
            <a:r>
              <a:rPr lang="it-IT" altLang="it-IT" sz="2800">
                <a:solidFill>
                  <a:srgbClr val="C82506"/>
                </a:solidFill>
                <a:latin typeface="Arial" panose="020B0604020202020204" pitchFamily="34" charset="0"/>
                <a:cs typeface="Arial" panose="020B0604020202020204" pitchFamily="34" charset="0"/>
                <a:sym typeface="Arial" panose="020B0604020202020204" pitchFamily="34" charset="0"/>
              </a:rPr>
              <a:t>(10</a:t>
            </a:r>
            <a:r>
              <a:rPr lang="it-IT" altLang="it-IT" sz="2800" baseline="32000">
                <a:solidFill>
                  <a:srgbClr val="C82506"/>
                </a:solidFill>
                <a:latin typeface="Arial" panose="020B0604020202020204" pitchFamily="34" charset="0"/>
                <a:cs typeface="Arial" panose="020B0604020202020204" pitchFamily="34" charset="0"/>
                <a:sym typeface="Arial" panose="020B0604020202020204" pitchFamily="34" charset="0"/>
              </a:rPr>
              <a:t>-9 </a:t>
            </a:r>
            <a:r>
              <a:rPr lang="it-IT" altLang="it-IT" sz="2800">
                <a:solidFill>
                  <a:srgbClr val="C82506"/>
                </a:solidFill>
                <a:latin typeface="Arial" panose="020B0604020202020204" pitchFamily="34" charset="0"/>
                <a:cs typeface="Arial" panose="020B0604020202020204" pitchFamily="34" charset="0"/>
                <a:sym typeface="Arial" panose="020B0604020202020204" pitchFamily="34" charset="0"/>
              </a:rPr>
              <a:t>s) </a:t>
            </a:r>
            <a:endParaRPr lang="it-IT" altLang="it-IT" sz="2800">
              <a:latin typeface="Arial" panose="020B0604020202020204" pitchFamily="34" charset="0"/>
              <a:cs typeface="Arial" panose="020B0604020202020204" pitchFamily="34" charset="0"/>
              <a:sym typeface="Arial" panose="020B0604020202020204" pitchFamily="34" charset="0"/>
            </a:endParaRPr>
          </a:p>
          <a:p>
            <a:pPr algn="l" eaLnBrk="1">
              <a:lnSpc>
                <a:spcPts val="4700"/>
              </a:lnSpc>
              <a:spcBef>
                <a:spcPts val="600"/>
              </a:spcBef>
              <a:buSzPct val="100000"/>
              <a:buFontTx/>
              <a:buChar char="•"/>
            </a:pPr>
            <a:r>
              <a:rPr lang="it-IT" altLang="it-IT" sz="4200">
                <a:latin typeface="Arial" panose="020B0604020202020204" pitchFamily="34" charset="0"/>
                <a:cs typeface="Arial" panose="020B0604020202020204" pitchFamily="34" charset="0"/>
                <a:sym typeface="Arial" panose="020B0604020202020204" pitchFamily="34" charset="0"/>
              </a:rPr>
              <a:t>Stimulated Emission: </a:t>
            </a:r>
            <a:r>
              <a:rPr lang="it-IT" altLang="it-IT" sz="2800">
                <a:latin typeface="Arial" panose="020B0604020202020204" pitchFamily="34" charset="0"/>
                <a:cs typeface="Arial" panose="020B0604020202020204" pitchFamily="34" charset="0"/>
                <a:sym typeface="Arial" panose="020B0604020202020204" pitchFamily="34" charset="0"/>
              </a:rPr>
              <a:t>emission of an identical photon by providing a second stimulating photon</a:t>
            </a:r>
            <a:endParaRPr lang="it-IT" altLang="it-IT" sz="420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E8B94115-D003-4B70-BDD7-C3D58C99B3FC}"/>
              </a:ext>
            </a:extLst>
          </p:cNvPr>
          <p:cNvSpPr txBox="1">
            <a:spLocks/>
          </p:cNvSpPr>
          <p:nvPr/>
        </p:nvSpPr>
        <p:spPr bwMode="auto">
          <a:xfrm>
            <a:off x="2387600" y="6045200"/>
            <a:ext cx="196215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5200"/>
              <a:t>STED Microscopy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3B556A16-00B2-4C4B-9F54-B0F28DBD2559}"/>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a:t>
            </a:r>
            <a:r>
              <a:rPr lang="it-IT" altLang="it-IT" sz="3600">
                <a:latin typeface="Arial" panose="020B0604020202020204" pitchFamily="34" charset="0"/>
                <a:cs typeface="Arial" panose="020B0604020202020204" pitchFamily="34" charset="0"/>
                <a:sym typeface="Arial" panose="020B0604020202020204" pitchFamily="34" charset="0"/>
              </a:rPr>
              <a:t>(in a Laser Scanning Microscope)</a:t>
            </a:r>
            <a:endParaRPr lang="it-IT" altLang="it-IT" sz="6200">
              <a:latin typeface="Arial" panose="020B0604020202020204" pitchFamily="34" charset="0"/>
              <a:cs typeface="Arial" panose="020B0604020202020204" pitchFamily="34" charset="0"/>
              <a:sym typeface="Arial" panose="020B0604020202020204" pitchFamily="34" charset="0"/>
            </a:endParaRPr>
          </a:p>
        </p:txBody>
      </p:sp>
      <p:sp>
        <p:nvSpPr>
          <p:cNvPr id="27650" name="Text Box 2">
            <a:extLst>
              <a:ext uri="{FF2B5EF4-FFF2-40B4-BE49-F238E27FC236}">
                <a16:creationId xmlns:a16="http://schemas.microsoft.com/office/drawing/2014/main" id="{A3E609CC-0E7B-4D38-9833-57660667A4C9}"/>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2F2B6379-E5D5-42F1-94FC-84C31568556F}" type="slidenum">
              <a:rPr lang="it-IT" altLang="it-IT" sz="2600">
                <a:latin typeface="Arial" panose="020B0604020202020204" pitchFamily="34" charset="0"/>
                <a:cs typeface="Arial" panose="020B0604020202020204" pitchFamily="34" charset="0"/>
                <a:sym typeface="Arial" panose="020B0604020202020204" pitchFamily="34" charset="0"/>
              </a:rPr>
              <a:pPr eaLnBrk="1"/>
              <a:t>17</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27651" name="Picture 3" descr="iit_01-01.png">
            <a:extLst>
              <a:ext uri="{FF2B5EF4-FFF2-40B4-BE49-F238E27FC236}">
                <a16:creationId xmlns:a16="http://schemas.microsoft.com/office/drawing/2014/main" id="{CF39F1C0-B622-433A-8683-BC5AD9F85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1778000"/>
            <a:ext cx="11430000" cy="526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Line 4">
            <a:extLst>
              <a:ext uri="{FF2B5EF4-FFF2-40B4-BE49-F238E27FC236}">
                <a16:creationId xmlns:a16="http://schemas.microsoft.com/office/drawing/2014/main" id="{ADDF5C4A-6E95-4C49-8DAD-E16A0AE86642}"/>
              </a:ext>
            </a:extLst>
          </p:cNvPr>
          <p:cNvSpPr>
            <a:spLocks noChangeShapeType="1"/>
          </p:cNvSpPr>
          <p:nvPr/>
        </p:nvSpPr>
        <p:spPr bwMode="auto">
          <a:xfrm>
            <a:off x="13303250" y="2106613"/>
            <a:ext cx="213518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27653" name="Text Box 5">
            <a:extLst>
              <a:ext uri="{FF2B5EF4-FFF2-40B4-BE49-F238E27FC236}">
                <a16:creationId xmlns:a16="http://schemas.microsoft.com/office/drawing/2014/main" id="{A3200AA1-AA6D-4B34-86DD-ECCC0B861E5B}"/>
              </a:ext>
            </a:extLst>
          </p:cNvPr>
          <p:cNvSpPr txBox="1">
            <a:spLocks/>
          </p:cNvSpPr>
          <p:nvPr/>
        </p:nvSpPr>
        <p:spPr bwMode="auto">
          <a:xfrm>
            <a:off x="13506450" y="1497013"/>
            <a:ext cx="175418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a:t>
            </a:r>
          </a:p>
        </p:txBody>
      </p:sp>
      <p:pic>
        <p:nvPicPr>
          <p:cNvPr id="27654" name="Picture 6" descr="Jablonsky_01-01.pdf">
            <a:extLst>
              <a:ext uri="{FF2B5EF4-FFF2-40B4-BE49-F238E27FC236}">
                <a16:creationId xmlns:a16="http://schemas.microsoft.com/office/drawing/2014/main" id="{B1A089D6-1C5A-4821-8872-49449F341B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651000"/>
            <a:ext cx="3413125"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5" name="Picture 7" descr="Chromeo488_Spectra_01-01.pdf">
            <a:extLst>
              <a:ext uri="{FF2B5EF4-FFF2-40B4-BE49-F238E27FC236}">
                <a16:creationId xmlns:a16="http://schemas.microsoft.com/office/drawing/2014/main" id="{65762040-FFA0-40BC-869A-CD05847A9E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7656" name="Group 8">
            <a:extLst>
              <a:ext uri="{FF2B5EF4-FFF2-40B4-BE49-F238E27FC236}">
                <a16:creationId xmlns:a16="http://schemas.microsoft.com/office/drawing/2014/main" id="{DA197A01-37D9-4957-9CF6-D6BED5DE160C}"/>
              </a:ext>
            </a:extLst>
          </p:cNvPr>
          <p:cNvGrpSpPr>
            <a:grpSpLocks/>
          </p:cNvGrpSpPr>
          <p:nvPr/>
        </p:nvGrpSpPr>
        <p:grpSpPr bwMode="auto">
          <a:xfrm>
            <a:off x="317500" y="6921500"/>
            <a:ext cx="11430000" cy="5826125"/>
            <a:chOff x="0" y="0"/>
            <a:chExt cx="11430000" cy="5826187"/>
          </a:xfrm>
        </p:grpSpPr>
        <p:pic>
          <p:nvPicPr>
            <p:cNvPr id="27658" name="Picture 9" descr="setup_01-01.png">
              <a:extLst>
                <a:ext uri="{FF2B5EF4-FFF2-40B4-BE49-F238E27FC236}">
                  <a16:creationId xmlns:a16="http://schemas.microsoft.com/office/drawing/2014/main" id="{BD3FA8D8-1F2B-4741-AA0C-CC10B7DEC3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430000" cy="582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9" name="Picture 10" descr="Exc-01.png">
              <a:extLst>
                <a:ext uri="{FF2B5EF4-FFF2-40B4-BE49-F238E27FC236}">
                  <a16:creationId xmlns:a16="http://schemas.microsoft.com/office/drawing/2014/main" id="{B8A9BDE5-2503-4847-A55B-525A453AE8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883" y="590129"/>
              <a:ext cx="2535059" cy="253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7657" name="Text Box 11">
            <a:extLst>
              <a:ext uri="{FF2B5EF4-FFF2-40B4-BE49-F238E27FC236}">
                <a16:creationId xmlns:a16="http://schemas.microsoft.com/office/drawing/2014/main" id="{36072F11-D208-4167-B3EB-3E62E566B22E}"/>
              </a:ext>
            </a:extLst>
          </p:cNvPr>
          <p:cNvSpPr txBox="1">
            <a:spLocks/>
          </p:cNvSpPr>
          <p:nvPr/>
        </p:nvSpPr>
        <p:spPr bwMode="auto">
          <a:xfrm>
            <a:off x="15009813" y="887413"/>
            <a:ext cx="5391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Abbe E., Mikroscopische Anatomie 9:413-468 (1873)</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hromeo488_Spectra_02-01.pdf">
            <a:extLst>
              <a:ext uri="{FF2B5EF4-FFF2-40B4-BE49-F238E27FC236}">
                <a16:creationId xmlns:a16="http://schemas.microsoft.com/office/drawing/2014/main" id="{29821197-3E1F-423D-916C-D5CA3532A1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a:extLst>
              <a:ext uri="{FF2B5EF4-FFF2-40B4-BE49-F238E27FC236}">
                <a16:creationId xmlns:a16="http://schemas.microsoft.com/office/drawing/2014/main" id="{859714FB-2306-41E2-BF66-CF70C84B5AF6}"/>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a:t>
            </a:r>
            <a:r>
              <a:rPr lang="it-IT" altLang="it-IT" sz="3600">
                <a:latin typeface="Arial" panose="020B0604020202020204" pitchFamily="34" charset="0"/>
                <a:cs typeface="Arial" panose="020B0604020202020204" pitchFamily="34" charset="0"/>
                <a:sym typeface="Arial" panose="020B0604020202020204" pitchFamily="34" charset="0"/>
              </a:rPr>
              <a:t>(in a Laser Scanning Microscope)</a:t>
            </a:r>
            <a:r>
              <a:rPr lang="it-IT" altLang="it-IT" sz="6200">
                <a:latin typeface="Arial" panose="020B0604020202020204" pitchFamily="34" charset="0"/>
                <a:cs typeface="Arial" panose="020B0604020202020204" pitchFamily="34" charset="0"/>
                <a:sym typeface="Arial" panose="020B0604020202020204" pitchFamily="34" charset="0"/>
              </a:rPr>
              <a:t> </a:t>
            </a:r>
          </a:p>
        </p:txBody>
      </p:sp>
      <p:sp>
        <p:nvSpPr>
          <p:cNvPr id="29699" name="Text Box 3">
            <a:extLst>
              <a:ext uri="{FF2B5EF4-FFF2-40B4-BE49-F238E27FC236}">
                <a16:creationId xmlns:a16="http://schemas.microsoft.com/office/drawing/2014/main" id="{EFBC86B0-E915-4309-B658-F2B879680E45}"/>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9A653498-4633-4D87-AADD-CE05CAE92CA5}" type="slidenum">
              <a:rPr lang="it-IT" altLang="it-IT" sz="2600">
                <a:latin typeface="Arial" panose="020B0604020202020204" pitchFamily="34" charset="0"/>
                <a:cs typeface="Arial" panose="020B0604020202020204" pitchFamily="34" charset="0"/>
                <a:sym typeface="Arial" panose="020B0604020202020204" pitchFamily="34" charset="0"/>
              </a:rPr>
              <a:pPr eaLnBrk="1"/>
              <a:t>18</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29700" name="Picture 4" descr="iit_02-01.png">
            <a:extLst>
              <a:ext uri="{FF2B5EF4-FFF2-40B4-BE49-F238E27FC236}">
                <a16:creationId xmlns:a16="http://schemas.microsoft.com/office/drawing/2014/main" id="{3B35B170-E023-49D2-998F-9003E150E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1778000"/>
            <a:ext cx="11430000" cy="523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1" name="Picture 5" descr="Jablonsky_02-01.png">
            <a:extLst>
              <a:ext uri="{FF2B5EF4-FFF2-40B4-BE49-F238E27FC236}">
                <a16:creationId xmlns:a16="http://schemas.microsoft.com/office/drawing/2014/main" id="{1A7638A4-9CEF-42EB-BF07-43A8A6B4FA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9702" name="Group 6">
            <a:extLst>
              <a:ext uri="{FF2B5EF4-FFF2-40B4-BE49-F238E27FC236}">
                <a16:creationId xmlns:a16="http://schemas.microsoft.com/office/drawing/2014/main" id="{D8734E8D-5091-4133-B95A-7BFE695D993B}"/>
              </a:ext>
            </a:extLst>
          </p:cNvPr>
          <p:cNvGrpSpPr>
            <a:grpSpLocks/>
          </p:cNvGrpSpPr>
          <p:nvPr/>
        </p:nvGrpSpPr>
        <p:grpSpPr bwMode="auto">
          <a:xfrm>
            <a:off x="317500" y="6921500"/>
            <a:ext cx="11430000" cy="5826125"/>
            <a:chOff x="0" y="0"/>
            <a:chExt cx="11430000" cy="5826187"/>
          </a:xfrm>
        </p:grpSpPr>
        <p:pic>
          <p:nvPicPr>
            <p:cNvPr id="29706" name="Picture 7" descr="setup_02-01.png">
              <a:extLst>
                <a:ext uri="{FF2B5EF4-FFF2-40B4-BE49-F238E27FC236}">
                  <a16:creationId xmlns:a16="http://schemas.microsoft.com/office/drawing/2014/main" id="{C0CC60A3-33B1-40B7-AE83-959D4665E1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430000" cy="582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7" name="Picture 8" descr="Exc-01.pdf">
              <a:extLst>
                <a:ext uri="{FF2B5EF4-FFF2-40B4-BE49-F238E27FC236}">
                  <a16:creationId xmlns:a16="http://schemas.microsoft.com/office/drawing/2014/main" id="{89B42BE7-80AD-4823-8332-5AAFF79E5E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883" y="590129"/>
              <a:ext cx="2535059" cy="253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9703" name="Line 9">
            <a:extLst>
              <a:ext uri="{FF2B5EF4-FFF2-40B4-BE49-F238E27FC236}">
                <a16:creationId xmlns:a16="http://schemas.microsoft.com/office/drawing/2014/main" id="{0366C92A-C961-4ED6-AC33-A11E1933708E}"/>
              </a:ext>
            </a:extLst>
          </p:cNvPr>
          <p:cNvSpPr>
            <a:spLocks noChangeShapeType="1"/>
          </p:cNvSpPr>
          <p:nvPr/>
        </p:nvSpPr>
        <p:spPr bwMode="auto">
          <a:xfrm>
            <a:off x="13303250" y="2106613"/>
            <a:ext cx="213518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29704" name="Text Box 10">
            <a:extLst>
              <a:ext uri="{FF2B5EF4-FFF2-40B4-BE49-F238E27FC236}">
                <a16:creationId xmlns:a16="http://schemas.microsoft.com/office/drawing/2014/main" id="{9F622893-1A79-4576-A204-87E2B3805A89}"/>
              </a:ext>
            </a:extLst>
          </p:cNvPr>
          <p:cNvSpPr txBox="1">
            <a:spLocks/>
          </p:cNvSpPr>
          <p:nvPr/>
        </p:nvSpPr>
        <p:spPr bwMode="auto">
          <a:xfrm>
            <a:off x="13506450" y="1497013"/>
            <a:ext cx="175418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a:t>
            </a:r>
          </a:p>
        </p:txBody>
      </p:sp>
      <p:sp>
        <p:nvSpPr>
          <p:cNvPr id="29705" name="Text Box 11">
            <a:extLst>
              <a:ext uri="{FF2B5EF4-FFF2-40B4-BE49-F238E27FC236}">
                <a16:creationId xmlns:a16="http://schemas.microsoft.com/office/drawing/2014/main" id="{50DE6A11-BBC7-4409-AB1C-34A82A3DCDD1}"/>
              </a:ext>
            </a:extLst>
          </p:cNvPr>
          <p:cNvSpPr txBox="1">
            <a:spLocks/>
          </p:cNvSpPr>
          <p:nvPr/>
        </p:nvSpPr>
        <p:spPr bwMode="auto">
          <a:xfrm>
            <a:off x="15009813" y="887413"/>
            <a:ext cx="5391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Abbe E., Mikroscopische Anatomie 9:413-468 (1873)</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C50B2B0D-3BE7-40E0-B7A5-550011D592F8}"/>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a:t>
            </a:r>
            <a:r>
              <a:rPr lang="it-IT" altLang="it-IT" sz="3600">
                <a:latin typeface="Arial" panose="020B0604020202020204" pitchFamily="34" charset="0"/>
                <a:cs typeface="Arial" panose="020B0604020202020204" pitchFamily="34" charset="0"/>
                <a:sym typeface="Arial" panose="020B0604020202020204" pitchFamily="34" charset="0"/>
              </a:rPr>
              <a:t>(in a Laser Scanning Microscope)</a:t>
            </a:r>
            <a:endParaRPr lang="it-IT" altLang="it-IT" sz="6200">
              <a:latin typeface="Arial" panose="020B0604020202020204" pitchFamily="34" charset="0"/>
              <a:cs typeface="Arial" panose="020B0604020202020204" pitchFamily="34" charset="0"/>
              <a:sym typeface="Arial" panose="020B0604020202020204" pitchFamily="34" charset="0"/>
            </a:endParaRPr>
          </a:p>
        </p:txBody>
      </p:sp>
      <p:sp>
        <p:nvSpPr>
          <p:cNvPr id="30722" name="Text Box 2">
            <a:extLst>
              <a:ext uri="{FF2B5EF4-FFF2-40B4-BE49-F238E27FC236}">
                <a16:creationId xmlns:a16="http://schemas.microsoft.com/office/drawing/2014/main" id="{F29E8E9C-27B2-4356-BA1D-A81911B14E3B}"/>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CFF7CE59-6321-4BCA-8424-57436BC4D8EA}" type="slidenum">
              <a:rPr lang="it-IT" altLang="it-IT" sz="2600">
                <a:latin typeface="Arial" panose="020B0604020202020204" pitchFamily="34" charset="0"/>
                <a:cs typeface="Arial" panose="020B0604020202020204" pitchFamily="34" charset="0"/>
                <a:sym typeface="Arial" panose="020B0604020202020204" pitchFamily="34" charset="0"/>
              </a:rPr>
              <a:pPr eaLnBrk="1"/>
              <a:t>19</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0723" name="Picture 3" descr="iit_03-01.png">
            <a:extLst>
              <a:ext uri="{FF2B5EF4-FFF2-40B4-BE49-F238E27FC236}">
                <a16:creationId xmlns:a16="http://schemas.microsoft.com/office/drawing/2014/main" id="{6652C9CA-C9E2-4499-AFC0-732BFA971F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6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4" descr="Chromeo488_Spectra_02-01.pdf">
            <a:extLst>
              <a:ext uri="{FF2B5EF4-FFF2-40B4-BE49-F238E27FC236}">
                <a16:creationId xmlns:a16="http://schemas.microsoft.com/office/drawing/2014/main" id="{67498204-6310-450F-9BE6-1EDAB4CA6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0725" name="Group 5">
            <a:extLst>
              <a:ext uri="{FF2B5EF4-FFF2-40B4-BE49-F238E27FC236}">
                <a16:creationId xmlns:a16="http://schemas.microsoft.com/office/drawing/2014/main" id="{A4787C61-3488-445B-B613-1989A2860B43}"/>
              </a:ext>
            </a:extLst>
          </p:cNvPr>
          <p:cNvGrpSpPr>
            <a:grpSpLocks/>
          </p:cNvGrpSpPr>
          <p:nvPr/>
        </p:nvGrpSpPr>
        <p:grpSpPr bwMode="auto">
          <a:xfrm>
            <a:off x="317500" y="6921500"/>
            <a:ext cx="11430000" cy="5826125"/>
            <a:chOff x="0" y="0"/>
            <a:chExt cx="11430000" cy="5826187"/>
          </a:xfrm>
        </p:grpSpPr>
        <p:pic>
          <p:nvPicPr>
            <p:cNvPr id="30730" name="Picture 6" descr="setup_02-01.pdf">
              <a:extLst>
                <a:ext uri="{FF2B5EF4-FFF2-40B4-BE49-F238E27FC236}">
                  <a16:creationId xmlns:a16="http://schemas.microsoft.com/office/drawing/2014/main" id="{FFF7858E-303E-4878-B5F7-5E433D72E4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0" cy="582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1" name="Picture 7" descr="Exc-01.pdf">
              <a:extLst>
                <a:ext uri="{FF2B5EF4-FFF2-40B4-BE49-F238E27FC236}">
                  <a16:creationId xmlns:a16="http://schemas.microsoft.com/office/drawing/2014/main" id="{8DDAF4BE-A6B4-4A85-94D4-4FAB7C352E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83" y="590129"/>
              <a:ext cx="2535059" cy="253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0726" name="Picture 8" descr="Jablonsky_02-01.pdf">
            <a:extLst>
              <a:ext uri="{FF2B5EF4-FFF2-40B4-BE49-F238E27FC236}">
                <a16:creationId xmlns:a16="http://schemas.microsoft.com/office/drawing/2014/main" id="{B987222E-3B6A-418B-9BA2-5F7FA00297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Line 9">
            <a:extLst>
              <a:ext uri="{FF2B5EF4-FFF2-40B4-BE49-F238E27FC236}">
                <a16:creationId xmlns:a16="http://schemas.microsoft.com/office/drawing/2014/main" id="{D860709A-D7AC-48E4-979C-FA2F9D9DB247}"/>
              </a:ext>
            </a:extLst>
          </p:cNvPr>
          <p:cNvSpPr>
            <a:spLocks noChangeShapeType="1"/>
          </p:cNvSpPr>
          <p:nvPr/>
        </p:nvSpPr>
        <p:spPr bwMode="auto">
          <a:xfrm>
            <a:off x="13303250" y="2106613"/>
            <a:ext cx="213518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30728" name="Text Box 10">
            <a:extLst>
              <a:ext uri="{FF2B5EF4-FFF2-40B4-BE49-F238E27FC236}">
                <a16:creationId xmlns:a16="http://schemas.microsoft.com/office/drawing/2014/main" id="{AF1B4FB7-2031-44B9-B42C-913BD54EF18F}"/>
              </a:ext>
            </a:extLst>
          </p:cNvPr>
          <p:cNvSpPr txBox="1">
            <a:spLocks/>
          </p:cNvSpPr>
          <p:nvPr/>
        </p:nvSpPr>
        <p:spPr bwMode="auto">
          <a:xfrm>
            <a:off x="13506450" y="1497013"/>
            <a:ext cx="175418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a:t>
            </a:r>
          </a:p>
        </p:txBody>
      </p:sp>
      <p:sp>
        <p:nvSpPr>
          <p:cNvPr id="30729" name="Text Box 11">
            <a:extLst>
              <a:ext uri="{FF2B5EF4-FFF2-40B4-BE49-F238E27FC236}">
                <a16:creationId xmlns:a16="http://schemas.microsoft.com/office/drawing/2014/main" id="{7D85659D-0701-4B5E-95BA-72A116D63FF6}"/>
              </a:ext>
            </a:extLst>
          </p:cNvPr>
          <p:cNvSpPr txBox="1">
            <a:spLocks/>
          </p:cNvSpPr>
          <p:nvPr/>
        </p:nvSpPr>
        <p:spPr bwMode="auto">
          <a:xfrm>
            <a:off x="15009813" y="887413"/>
            <a:ext cx="5391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Abbe E., Mikroscopische Anatomie 9:413-468 (1873)</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16897BB0-14D2-4152-8287-47B13721FCAF}"/>
              </a:ext>
            </a:extLst>
          </p:cNvPr>
          <p:cNvSpPr txBox="1">
            <a:spLocks/>
          </p:cNvSpPr>
          <p:nvPr/>
        </p:nvSpPr>
        <p:spPr bwMode="auto">
          <a:xfrm>
            <a:off x="2387600" y="6045200"/>
            <a:ext cx="196215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5200"/>
              <a:t>Introduction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Chromeo488_Spectra_02-01.pdf">
            <a:extLst>
              <a:ext uri="{FF2B5EF4-FFF2-40B4-BE49-F238E27FC236}">
                <a16:creationId xmlns:a16="http://schemas.microsoft.com/office/drawing/2014/main" id="{962430C2-9235-4448-98CC-22014E956F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6" name="Rectangle 2">
            <a:extLst>
              <a:ext uri="{FF2B5EF4-FFF2-40B4-BE49-F238E27FC236}">
                <a16:creationId xmlns:a16="http://schemas.microsoft.com/office/drawing/2014/main" id="{61B177A5-2B71-4784-BAD3-97432386C522}"/>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a:t>
            </a:r>
            <a:r>
              <a:rPr lang="it-IT" altLang="it-IT" sz="3600">
                <a:latin typeface="Arial" panose="020B0604020202020204" pitchFamily="34" charset="0"/>
                <a:cs typeface="Arial" panose="020B0604020202020204" pitchFamily="34" charset="0"/>
                <a:sym typeface="Arial" panose="020B0604020202020204" pitchFamily="34" charset="0"/>
              </a:rPr>
              <a:t>(in a Laser Scanning Microscope)</a:t>
            </a:r>
            <a:endParaRPr lang="it-IT" altLang="it-IT" sz="6200">
              <a:latin typeface="Arial" panose="020B0604020202020204" pitchFamily="34" charset="0"/>
              <a:cs typeface="Arial" panose="020B0604020202020204" pitchFamily="34" charset="0"/>
              <a:sym typeface="Arial" panose="020B0604020202020204" pitchFamily="34" charset="0"/>
            </a:endParaRPr>
          </a:p>
        </p:txBody>
      </p:sp>
      <p:sp>
        <p:nvSpPr>
          <p:cNvPr id="31747" name="Text Box 3">
            <a:extLst>
              <a:ext uri="{FF2B5EF4-FFF2-40B4-BE49-F238E27FC236}">
                <a16:creationId xmlns:a16="http://schemas.microsoft.com/office/drawing/2014/main" id="{77EEFC0B-5410-4574-AD12-B61FBE53AC9B}"/>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E06A560D-3473-4836-B948-FF02B1765D35}" type="slidenum">
              <a:rPr lang="it-IT" altLang="it-IT" sz="2600">
                <a:latin typeface="Arial" panose="020B0604020202020204" pitchFamily="34" charset="0"/>
                <a:cs typeface="Arial" panose="020B0604020202020204" pitchFamily="34" charset="0"/>
                <a:sym typeface="Arial" panose="020B0604020202020204" pitchFamily="34" charset="0"/>
              </a:rPr>
              <a:pPr eaLnBrk="1"/>
              <a:t>20</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1748" name="Picture 4" descr="iit_04-01.png">
            <a:extLst>
              <a:ext uri="{FF2B5EF4-FFF2-40B4-BE49-F238E27FC236}">
                <a16:creationId xmlns:a16="http://schemas.microsoft.com/office/drawing/2014/main" id="{503C1897-B89A-497B-9151-810156BE68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1778000"/>
            <a:ext cx="11430000" cy="526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1749" name="Group 5">
            <a:extLst>
              <a:ext uri="{FF2B5EF4-FFF2-40B4-BE49-F238E27FC236}">
                <a16:creationId xmlns:a16="http://schemas.microsoft.com/office/drawing/2014/main" id="{132E12C1-A563-4299-B05B-C23161B8D4B6}"/>
              </a:ext>
            </a:extLst>
          </p:cNvPr>
          <p:cNvGrpSpPr>
            <a:grpSpLocks/>
          </p:cNvGrpSpPr>
          <p:nvPr/>
        </p:nvGrpSpPr>
        <p:grpSpPr bwMode="auto">
          <a:xfrm>
            <a:off x="317500" y="6921500"/>
            <a:ext cx="11430000" cy="5826125"/>
            <a:chOff x="0" y="0"/>
            <a:chExt cx="11430000" cy="5826187"/>
          </a:xfrm>
        </p:grpSpPr>
        <p:pic>
          <p:nvPicPr>
            <p:cNvPr id="31754" name="Picture 6" descr="setup_02-01.pdf">
              <a:extLst>
                <a:ext uri="{FF2B5EF4-FFF2-40B4-BE49-F238E27FC236}">
                  <a16:creationId xmlns:a16="http://schemas.microsoft.com/office/drawing/2014/main" id="{851DE361-FF78-4E3F-ADC8-8F27DFA70A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0" cy="582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5" name="Picture 7" descr="Exc-01.pdf">
              <a:extLst>
                <a:ext uri="{FF2B5EF4-FFF2-40B4-BE49-F238E27FC236}">
                  <a16:creationId xmlns:a16="http://schemas.microsoft.com/office/drawing/2014/main" id="{92869A46-1899-464A-848B-57783E8B06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83" y="590129"/>
              <a:ext cx="2535059" cy="253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1750" name="Picture 8" descr="Jablonsky_02-01.pdf">
            <a:extLst>
              <a:ext uri="{FF2B5EF4-FFF2-40B4-BE49-F238E27FC236}">
                <a16:creationId xmlns:a16="http://schemas.microsoft.com/office/drawing/2014/main" id="{C25EE4F7-1534-487E-9819-AD0A31F6DF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1" name="Line 9">
            <a:extLst>
              <a:ext uri="{FF2B5EF4-FFF2-40B4-BE49-F238E27FC236}">
                <a16:creationId xmlns:a16="http://schemas.microsoft.com/office/drawing/2014/main" id="{7093C93F-3C64-4009-ACE0-0EA79C25B9EC}"/>
              </a:ext>
            </a:extLst>
          </p:cNvPr>
          <p:cNvSpPr>
            <a:spLocks noChangeShapeType="1"/>
          </p:cNvSpPr>
          <p:nvPr/>
        </p:nvSpPr>
        <p:spPr bwMode="auto">
          <a:xfrm>
            <a:off x="13303250" y="2106613"/>
            <a:ext cx="213518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31752" name="Text Box 10">
            <a:extLst>
              <a:ext uri="{FF2B5EF4-FFF2-40B4-BE49-F238E27FC236}">
                <a16:creationId xmlns:a16="http://schemas.microsoft.com/office/drawing/2014/main" id="{910A7EFD-595C-4EC1-8BB0-00131E7D9C98}"/>
              </a:ext>
            </a:extLst>
          </p:cNvPr>
          <p:cNvSpPr txBox="1">
            <a:spLocks/>
          </p:cNvSpPr>
          <p:nvPr/>
        </p:nvSpPr>
        <p:spPr bwMode="auto">
          <a:xfrm>
            <a:off x="13506450" y="1497013"/>
            <a:ext cx="175418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a:t>
            </a:r>
          </a:p>
        </p:txBody>
      </p:sp>
      <p:sp>
        <p:nvSpPr>
          <p:cNvPr id="31753" name="Text Box 11">
            <a:extLst>
              <a:ext uri="{FF2B5EF4-FFF2-40B4-BE49-F238E27FC236}">
                <a16:creationId xmlns:a16="http://schemas.microsoft.com/office/drawing/2014/main" id="{504EE1C1-7B46-4829-913A-B6792C50A44E}"/>
              </a:ext>
            </a:extLst>
          </p:cNvPr>
          <p:cNvSpPr txBox="1">
            <a:spLocks/>
          </p:cNvSpPr>
          <p:nvPr/>
        </p:nvSpPr>
        <p:spPr bwMode="auto">
          <a:xfrm>
            <a:off x="15009813" y="887413"/>
            <a:ext cx="5391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Abbe E., Mikroscopische Anatomie 9:413-468 (1873)</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D3359B59-CE58-4344-B20F-6809EF9C4F14}"/>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a:t>
            </a:r>
            <a:r>
              <a:rPr lang="it-IT" altLang="it-IT" sz="3600">
                <a:latin typeface="Arial" panose="020B0604020202020204" pitchFamily="34" charset="0"/>
                <a:cs typeface="Arial" panose="020B0604020202020204" pitchFamily="34" charset="0"/>
                <a:sym typeface="Arial" panose="020B0604020202020204" pitchFamily="34" charset="0"/>
              </a:rPr>
              <a:t>(in a Laser Scanning Microscope)</a:t>
            </a:r>
            <a:endParaRPr lang="it-IT" altLang="it-IT" sz="6200">
              <a:latin typeface="Arial" panose="020B0604020202020204" pitchFamily="34" charset="0"/>
              <a:cs typeface="Arial" panose="020B0604020202020204" pitchFamily="34" charset="0"/>
              <a:sym typeface="Arial" panose="020B0604020202020204" pitchFamily="34" charset="0"/>
            </a:endParaRPr>
          </a:p>
        </p:txBody>
      </p:sp>
      <p:sp>
        <p:nvSpPr>
          <p:cNvPr id="32770" name="Text Box 2">
            <a:extLst>
              <a:ext uri="{FF2B5EF4-FFF2-40B4-BE49-F238E27FC236}">
                <a16:creationId xmlns:a16="http://schemas.microsoft.com/office/drawing/2014/main" id="{C4D03A0A-616B-4FFC-B236-6E266AB78696}"/>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07E74B00-ACB9-42CC-957A-28D65E9A0330}" type="slidenum">
              <a:rPr lang="it-IT" altLang="it-IT" sz="2600">
                <a:latin typeface="Arial" panose="020B0604020202020204" pitchFamily="34" charset="0"/>
                <a:cs typeface="Arial" panose="020B0604020202020204" pitchFamily="34" charset="0"/>
                <a:sym typeface="Arial" panose="020B0604020202020204" pitchFamily="34" charset="0"/>
              </a:rPr>
              <a:pPr eaLnBrk="1"/>
              <a:t>21</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2771" name="Picture 3" descr="iit_05-01.png">
            <a:extLst>
              <a:ext uri="{FF2B5EF4-FFF2-40B4-BE49-F238E27FC236}">
                <a16:creationId xmlns:a16="http://schemas.microsoft.com/office/drawing/2014/main" id="{E8CC5FB3-31BD-4899-AE02-F12AD49745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6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2772" name="Group 4">
            <a:extLst>
              <a:ext uri="{FF2B5EF4-FFF2-40B4-BE49-F238E27FC236}">
                <a16:creationId xmlns:a16="http://schemas.microsoft.com/office/drawing/2014/main" id="{8B3B64DD-4279-4B3E-ABAD-060F4F146822}"/>
              </a:ext>
            </a:extLst>
          </p:cNvPr>
          <p:cNvGrpSpPr>
            <a:grpSpLocks/>
          </p:cNvGrpSpPr>
          <p:nvPr/>
        </p:nvGrpSpPr>
        <p:grpSpPr bwMode="auto">
          <a:xfrm>
            <a:off x="317500" y="6921500"/>
            <a:ext cx="11430000" cy="5826125"/>
            <a:chOff x="0" y="0"/>
            <a:chExt cx="11430000" cy="5826187"/>
          </a:xfrm>
        </p:grpSpPr>
        <p:pic>
          <p:nvPicPr>
            <p:cNvPr id="32778" name="Picture 5" descr="setup_02-01.pdf">
              <a:extLst>
                <a:ext uri="{FF2B5EF4-FFF2-40B4-BE49-F238E27FC236}">
                  <a16:creationId xmlns:a16="http://schemas.microsoft.com/office/drawing/2014/main" id="{E9B7094A-BE7B-4B64-AC08-BC4D2DE660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0" cy="582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9" name="Picture 6" descr="Exc-01.pdf">
              <a:extLst>
                <a:ext uri="{FF2B5EF4-FFF2-40B4-BE49-F238E27FC236}">
                  <a16:creationId xmlns:a16="http://schemas.microsoft.com/office/drawing/2014/main" id="{51E1400B-3BD0-4139-9484-BCE922B118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883" y="590129"/>
              <a:ext cx="2535059" cy="253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2773" name="Line 7">
            <a:extLst>
              <a:ext uri="{FF2B5EF4-FFF2-40B4-BE49-F238E27FC236}">
                <a16:creationId xmlns:a16="http://schemas.microsoft.com/office/drawing/2014/main" id="{D61DFC9E-3A9D-449D-89BB-7FD640B36311}"/>
              </a:ext>
            </a:extLst>
          </p:cNvPr>
          <p:cNvSpPr>
            <a:spLocks noChangeShapeType="1"/>
          </p:cNvSpPr>
          <p:nvPr/>
        </p:nvSpPr>
        <p:spPr bwMode="auto">
          <a:xfrm>
            <a:off x="13303250" y="2106613"/>
            <a:ext cx="213518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32774" name="Text Box 8">
            <a:extLst>
              <a:ext uri="{FF2B5EF4-FFF2-40B4-BE49-F238E27FC236}">
                <a16:creationId xmlns:a16="http://schemas.microsoft.com/office/drawing/2014/main" id="{FD9CE23C-CDA8-4B2B-B5DD-03E1340EC967}"/>
              </a:ext>
            </a:extLst>
          </p:cNvPr>
          <p:cNvSpPr txBox="1">
            <a:spLocks/>
          </p:cNvSpPr>
          <p:nvPr/>
        </p:nvSpPr>
        <p:spPr bwMode="auto">
          <a:xfrm>
            <a:off x="13506450" y="1497013"/>
            <a:ext cx="175418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a:t>
            </a:r>
          </a:p>
        </p:txBody>
      </p:sp>
      <p:sp>
        <p:nvSpPr>
          <p:cNvPr id="32775" name="Text Box 9">
            <a:extLst>
              <a:ext uri="{FF2B5EF4-FFF2-40B4-BE49-F238E27FC236}">
                <a16:creationId xmlns:a16="http://schemas.microsoft.com/office/drawing/2014/main" id="{2ED0BD4D-D97C-44F4-AE19-33C54BD8510D}"/>
              </a:ext>
            </a:extLst>
          </p:cNvPr>
          <p:cNvSpPr txBox="1">
            <a:spLocks/>
          </p:cNvSpPr>
          <p:nvPr/>
        </p:nvSpPr>
        <p:spPr bwMode="auto">
          <a:xfrm>
            <a:off x="15009813" y="887413"/>
            <a:ext cx="5391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Abbe E., Mikroscopische Anatomie 9:413-468 (1873)</a:t>
            </a:r>
          </a:p>
        </p:txBody>
      </p:sp>
      <p:pic>
        <p:nvPicPr>
          <p:cNvPr id="32776" name="Picture 10" descr="Chromeo488_Spectra_02-01.pdf">
            <a:extLst>
              <a:ext uri="{FF2B5EF4-FFF2-40B4-BE49-F238E27FC236}">
                <a16:creationId xmlns:a16="http://schemas.microsoft.com/office/drawing/2014/main" id="{AB7B5320-209C-40DB-B410-6DBE98D4D5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7" name="Picture 11" descr="Jablonsky_02-01.pdf">
            <a:extLst>
              <a:ext uri="{FF2B5EF4-FFF2-40B4-BE49-F238E27FC236}">
                <a16:creationId xmlns:a16="http://schemas.microsoft.com/office/drawing/2014/main" id="{7A2D8DBC-E049-4516-B12F-F36937EF361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4C2FC885-F307-48B7-8ECF-F0DB51865D98}"/>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a:t>
            </a:r>
            <a:r>
              <a:rPr lang="it-IT" altLang="it-IT" sz="3600">
                <a:latin typeface="Arial" panose="020B0604020202020204" pitchFamily="34" charset="0"/>
                <a:cs typeface="Arial" panose="020B0604020202020204" pitchFamily="34" charset="0"/>
                <a:sym typeface="Arial" panose="020B0604020202020204" pitchFamily="34" charset="0"/>
              </a:rPr>
              <a:t>(in a Laser Scanning Microscope)</a:t>
            </a:r>
            <a:endParaRPr lang="it-IT" altLang="it-IT" sz="6200">
              <a:latin typeface="Arial" panose="020B0604020202020204" pitchFamily="34" charset="0"/>
              <a:cs typeface="Arial" panose="020B0604020202020204" pitchFamily="34" charset="0"/>
              <a:sym typeface="Arial" panose="020B0604020202020204" pitchFamily="34" charset="0"/>
            </a:endParaRPr>
          </a:p>
        </p:txBody>
      </p:sp>
      <p:sp>
        <p:nvSpPr>
          <p:cNvPr id="33794" name="Text Box 2">
            <a:extLst>
              <a:ext uri="{FF2B5EF4-FFF2-40B4-BE49-F238E27FC236}">
                <a16:creationId xmlns:a16="http://schemas.microsoft.com/office/drawing/2014/main" id="{C6824118-78CC-4F28-9B20-450E167F8E22}"/>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B38112C5-C53B-4D2A-8FE8-7B3565E9C4C2}" type="slidenum">
              <a:rPr lang="it-IT" altLang="it-IT" sz="2600">
                <a:latin typeface="Arial" panose="020B0604020202020204" pitchFamily="34" charset="0"/>
                <a:cs typeface="Arial" panose="020B0604020202020204" pitchFamily="34" charset="0"/>
                <a:sym typeface="Arial" panose="020B0604020202020204" pitchFamily="34" charset="0"/>
              </a:rPr>
              <a:pPr eaLnBrk="1"/>
              <a:t>22</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3795" name="Picture 3" descr="iit_06-01.png">
            <a:extLst>
              <a:ext uri="{FF2B5EF4-FFF2-40B4-BE49-F238E27FC236}">
                <a16:creationId xmlns:a16="http://schemas.microsoft.com/office/drawing/2014/main" id="{26106078-FBC6-4AE8-B0FF-1AFAEA272E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6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3796" name="Group 4">
            <a:extLst>
              <a:ext uri="{FF2B5EF4-FFF2-40B4-BE49-F238E27FC236}">
                <a16:creationId xmlns:a16="http://schemas.microsoft.com/office/drawing/2014/main" id="{58FBF940-9D1B-431F-8282-5F03B090D186}"/>
              </a:ext>
            </a:extLst>
          </p:cNvPr>
          <p:cNvGrpSpPr>
            <a:grpSpLocks/>
          </p:cNvGrpSpPr>
          <p:nvPr/>
        </p:nvGrpSpPr>
        <p:grpSpPr bwMode="auto">
          <a:xfrm>
            <a:off x="317500" y="6921500"/>
            <a:ext cx="11430000" cy="5826125"/>
            <a:chOff x="0" y="0"/>
            <a:chExt cx="11430000" cy="5826187"/>
          </a:xfrm>
        </p:grpSpPr>
        <p:pic>
          <p:nvPicPr>
            <p:cNvPr id="33802" name="Picture 5" descr="setup_02-01.pdf">
              <a:extLst>
                <a:ext uri="{FF2B5EF4-FFF2-40B4-BE49-F238E27FC236}">
                  <a16:creationId xmlns:a16="http://schemas.microsoft.com/office/drawing/2014/main" id="{2A7634CC-C36B-44D5-A40F-7BF2300583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0" cy="582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3" name="Picture 6" descr="Exc-01.pdf">
              <a:extLst>
                <a:ext uri="{FF2B5EF4-FFF2-40B4-BE49-F238E27FC236}">
                  <a16:creationId xmlns:a16="http://schemas.microsoft.com/office/drawing/2014/main" id="{8C473458-FC87-4AAC-B428-3F50D71FC7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883" y="590129"/>
              <a:ext cx="2535059" cy="253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3797" name="Line 7">
            <a:extLst>
              <a:ext uri="{FF2B5EF4-FFF2-40B4-BE49-F238E27FC236}">
                <a16:creationId xmlns:a16="http://schemas.microsoft.com/office/drawing/2014/main" id="{3B7A72D6-A8F2-4D0B-99DB-6D9CAA81A29A}"/>
              </a:ext>
            </a:extLst>
          </p:cNvPr>
          <p:cNvSpPr>
            <a:spLocks noChangeShapeType="1"/>
          </p:cNvSpPr>
          <p:nvPr/>
        </p:nvSpPr>
        <p:spPr bwMode="auto">
          <a:xfrm>
            <a:off x="13303250" y="2106613"/>
            <a:ext cx="213518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33798" name="Text Box 8">
            <a:extLst>
              <a:ext uri="{FF2B5EF4-FFF2-40B4-BE49-F238E27FC236}">
                <a16:creationId xmlns:a16="http://schemas.microsoft.com/office/drawing/2014/main" id="{5B6F8E19-E4F7-42A1-A326-0C03A88B64FF}"/>
              </a:ext>
            </a:extLst>
          </p:cNvPr>
          <p:cNvSpPr txBox="1">
            <a:spLocks/>
          </p:cNvSpPr>
          <p:nvPr/>
        </p:nvSpPr>
        <p:spPr bwMode="auto">
          <a:xfrm>
            <a:off x="13506450" y="1497013"/>
            <a:ext cx="175418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a:t>
            </a:r>
          </a:p>
        </p:txBody>
      </p:sp>
      <p:sp>
        <p:nvSpPr>
          <p:cNvPr id="33799" name="Text Box 9">
            <a:extLst>
              <a:ext uri="{FF2B5EF4-FFF2-40B4-BE49-F238E27FC236}">
                <a16:creationId xmlns:a16="http://schemas.microsoft.com/office/drawing/2014/main" id="{F10F2B15-2514-4143-AC8B-6D18DC4B73A5}"/>
              </a:ext>
            </a:extLst>
          </p:cNvPr>
          <p:cNvSpPr txBox="1">
            <a:spLocks/>
          </p:cNvSpPr>
          <p:nvPr/>
        </p:nvSpPr>
        <p:spPr bwMode="auto">
          <a:xfrm>
            <a:off x="15009813" y="887413"/>
            <a:ext cx="5391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Abbe E., Mikroscopische Anatomie 9:413-468 (1873)</a:t>
            </a:r>
          </a:p>
        </p:txBody>
      </p:sp>
      <p:pic>
        <p:nvPicPr>
          <p:cNvPr id="33800" name="Picture 10" descr="Chromeo488_Spectra_02-01.pdf">
            <a:extLst>
              <a:ext uri="{FF2B5EF4-FFF2-40B4-BE49-F238E27FC236}">
                <a16:creationId xmlns:a16="http://schemas.microsoft.com/office/drawing/2014/main" id="{96BADE48-9CCE-43D3-9A3D-1C26EC9373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1" name="Picture 11" descr="Jablonsky_02-01.pdf">
            <a:extLst>
              <a:ext uri="{FF2B5EF4-FFF2-40B4-BE49-F238E27FC236}">
                <a16:creationId xmlns:a16="http://schemas.microsoft.com/office/drawing/2014/main" id="{74103E60-142F-431F-9C78-3A57DBB27A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CA4E8C5D-F300-46B8-860F-5FCE6B7574E3}"/>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a:t>
            </a:r>
            <a:r>
              <a:rPr lang="it-IT" altLang="it-IT" sz="3600">
                <a:latin typeface="Arial" panose="020B0604020202020204" pitchFamily="34" charset="0"/>
                <a:cs typeface="Arial" panose="020B0604020202020204" pitchFamily="34" charset="0"/>
                <a:sym typeface="Arial" panose="020B0604020202020204" pitchFamily="34" charset="0"/>
              </a:rPr>
              <a:t>(in a Laser Scanning Microscope)</a:t>
            </a:r>
            <a:endParaRPr lang="it-IT" altLang="it-IT" sz="6200">
              <a:latin typeface="Arial" panose="020B0604020202020204" pitchFamily="34" charset="0"/>
              <a:cs typeface="Arial" panose="020B0604020202020204" pitchFamily="34" charset="0"/>
              <a:sym typeface="Arial" panose="020B0604020202020204" pitchFamily="34" charset="0"/>
            </a:endParaRPr>
          </a:p>
        </p:txBody>
      </p:sp>
      <p:sp>
        <p:nvSpPr>
          <p:cNvPr id="34818" name="Text Box 2">
            <a:extLst>
              <a:ext uri="{FF2B5EF4-FFF2-40B4-BE49-F238E27FC236}">
                <a16:creationId xmlns:a16="http://schemas.microsoft.com/office/drawing/2014/main" id="{938B82F8-175E-4214-A513-3673254E85A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D719F7F8-D83B-49A2-98B9-C31723D33148}" type="slidenum">
              <a:rPr lang="it-IT" altLang="it-IT" sz="2600">
                <a:latin typeface="Arial" panose="020B0604020202020204" pitchFamily="34" charset="0"/>
                <a:cs typeface="Arial" panose="020B0604020202020204" pitchFamily="34" charset="0"/>
                <a:sym typeface="Arial" panose="020B0604020202020204" pitchFamily="34" charset="0"/>
              </a:rPr>
              <a:pPr eaLnBrk="1"/>
              <a:t>23</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4819" name="Picture 3" descr="iit_07-01.png">
            <a:extLst>
              <a:ext uri="{FF2B5EF4-FFF2-40B4-BE49-F238E27FC236}">
                <a16:creationId xmlns:a16="http://schemas.microsoft.com/office/drawing/2014/main" id="{690BA1C5-C570-4A27-B97E-90EA9218D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1778000"/>
            <a:ext cx="11430000" cy="526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4820" name="Group 4">
            <a:extLst>
              <a:ext uri="{FF2B5EF4-FFF2-40B4-BE49-F238E27FC236}">
                <a16:creationId xmlns:a16="http://schemas.microsoft.com/office/drawing/2014/main" id="{EEF156AD-31C4-4E5C-95AD-04C58897D68B}"/>
              </a:ext>
            </a:extLst>
          </p:cNvPr>
          <p:cNvGrpSpPr>
            <a:grpSpLocks/>
          </p:cNvGrpSpPr>
          <p:nvPr/>
        </p:nvGrpSpPr>
        <p:grpSpPr bwMode="auto">
          <a:xfrm>
            <a:off x="317500" y="6921500"/>
            <a:ext cx="11430000" cy="5826125"/>
            <a:chOff x="0" y="0"/>
            <a:chExt cx="11430000" cy="5826187"/>
          </a:xfrm>
        </p:grpSpPr>
        <p:pic>
          <p:nvPicPr>
            <p:cNvPr id="34828" name="Picture 5" descr="setup_02-01.pdf">
              <a:extLst>
                <a:ext uri="{FF2B5EF4-FFF2-40B4-BE49-F238E27FC236}">
                  <a16:creationId xmlns:a16="http://schemas.microsoft.com/office/drawing/2014/main" id="{0D454535-7C9B-44C1-8DD6-FCCB1DEA5E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0" cy="582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9" name="Picture 6" descr="Exc-01.pdf">
              <a:extLst>
                <a:ext uri="{FF2B5EF4-FFF2-40B4-BE49-F238E27FC236}">
                  <a16:creationId xmlns:a16="http://schemas.microsoft.com/office/drawing/2014/main" id="{DF3E6A62-B41C-429A-8248-C37BC485BA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83" y="590129"/>
              <a:ext cx="2535059" cy="253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4821" name="Line 7">
            <a:extLst>
              <a:ext uri="{FF2B5EF4-FFF2-40B4-BE49-F238E27FC236}">
                <a16:creationId xmlns:a16="http://schemas.microsoft.com/office/drawing/2014/main" id="{BE326005-B1BA-4DF3-9082-C878F10A2E9B}"/>
              </a:ext>
            </a:extLst>
          </p:cNvPr>
          <p:cNvSpPr>
            <a:spLocks noChangeShapeType="1"/>
          </p:cNvSpPr>
          <p:nvPr/>
        </p:nvSpPr>
        <p:spPr bwMode="auto">
          <a:xfrm>
            <a:off x="13303250" y="2106613"/>
            <a:ext cx="213518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34822" name="Text Box 8">
            <a:extLst>
              <a:ext uri="{FF2B5EF4-FFF2-40B4-BE49-F238E27FC236}">
                <a16:creationId xmlns:a16="http://schemas.microsoft.com/office/drawing/2014/main" id="{CE867580-290D-400A-BAB0-71CFAB9E233A}"/>
              </a:ext>
            </a:extLst>
          </p:cNvPr>
          <p:cNvSpPr txBox="1">
            <a:spLocks/>
          </p:cNvSpPr>
          <p:nvPr/>
        </p:nvSpPr>
        <p:spPr bwMode="auto">
          <a:xfrm>
            <a:off x="13506450" y="1497013"/>
            <a:ext cx="175418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a:t>
            </a:r>
          </a:p>
        </p:txBody>
      </p:sp>
      <p:sp>
        <p:nvSpPr>
          <p:cNvPr id="34823" name="Text Box 9">
            <a:extLst>
              <a:ext uri="{FF2B5EF4-FFF2-40B4-BE49-F238E27FC236}">
                <a16:creationId xmlns:a16="http://schemas.microsoft.com/office/drawing/2014/main" id="{224F3A04-A53D-486A-9B4D-1ADC856C0F7D}"/>
              </a:ext>
            </a:extLst>
          </p:cNvPr>
          <p:cNvSpPr txBox="1">
            <a:spLocks/>
          </p:cNvSpPr>
          <p:nvPr/>
        </p:nvSpPr>
        <p:spPr bwMode="auto">
          <a:xfrm>
            <a:off x="15009813" y="887413"/>
            <a:ext cx="5391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Abbe E., Mikroscopische Anatomie 9:413-468 (1873)</a:t>
            </a:r>
          </a:p>
        </p:txBody>
      </p:sp>
      <p:pic>
        <p:nvPicPr>
          <p:cNvPr id="34824" name="Picture 10" descr="Chromeo488_Spectra_02-01.pdf">
            <a:extLst>
              <a:ext uri="{FF2B5EF4-FFF2-40B4-BE49-F238E27FC236}">
                <a16:creationId xmlns:a16="http://schemas.microsoft.com/office/drawing/2014/main" id="{43CB373B-4604-4C1C-8367-78DB022DC8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5" name="Picture 11" descr="Jablonsky_02-01.pdf">
            <a:extLst>
              <a:ext uri="{FF2B5EF4-FFF2-40B4-BE49-F238E27FC236}">
                <a16:creationId xmlns:a16="http://schemas.microsoft.com/office/drawing/2014/main" id="{8BEFDD88-101D-486F-A640-30A04CDA59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6" name="Picture 12" descr="conf.png">
            <a:extLst>
              <a:ext uri="{FF2B5EF4-FFF2-40B4-BE49-F238E27FC236}">
                <a16:creationId xmlns:a16="http://schemas.microsoft.com/office/drawing/2014/main" id="{0C8F021F-2268-48E6-B69D-0D5577AE148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684250"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7" name="Text Box 13">
            <a:extLst>
              <a:ext uri="{FF2B5EF4-FFF2-40B4-BE49-F238E27FC236}">
                <a16:creationId xmlns:a16="http://schemas.microsoft.com/office/drawing/2014/main" id="{D58E88DC-0AA6-4339-A806-12284200A82D}"/>
              </a:ext>
            </a:extLst>
          </p:cNvPr>
          <p:cNvSpPr txBox="1">
            <a:spLocks/>
          </p:cNvSpPr>
          <p:nvPr/>
        </p:nvSpPr>
        <p:spPr bwMode="auto">
          <a:xfrm>
            <a:off x="13684250" y="8794750"/>
            <a:ext cx="5926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3D2656CA-0A13-42FE-9186-145DF660EB47}"/>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Microscopy</a:t>
            </a:r>
          </a:p>
        </p:txBody>
      </p:sp>
      <p:sp>
        <p:nvSpPr>
          <p:cNvPr id="36866" name="Text Box 2">
            <a:extLst>
              <a:ext uri="{FF2B5EF4-FFF2-40B4-BE49-F238E27FC236}">
                <a16:creationId xmlns:a16="http://schemas.microsoft.com/office/drawing/2014/main" id="{C94D37D3-3774-4AD2-BFD3-2181BC570089}"/>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63230A9D-D73B-4427-9C00-9FC1CFC6401E}" type="slidenum">
              <a:rPr lang="it-IT" altLang="it-IT" sz="2600">
                <a:latin typeface="Arial" panose="020B0604020202020204" pitchFamily="34" charset="0"/>
                <a:cs typeface="Arial" panose="020B0604020202020204" pitchFamily="34" charset="0"/>
                <a:sym typeface="Arial" panose="020B0604020202020204" pitchFamily="34" charset="0"/>
              </a:rPr>
              <a:pPr eaLnBrk="1"/>
              <a:t>24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6867" name="Picture 3" descr="iit_08-01.png">
            <a:extLst>
              <a:ext uri="{FF2B5EF4-FFF2-40B4-BE49-F238E27FC236}">
                <a16:creationId xmlns:a16="http://schemas.microsoft.com/office/drawing/2014/main" id="{94737930-661A-46FF-978D-6D1782199A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3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4" descr="Jablonsky_03-01.png">
            <a:extLst>
              <a:ext uri="{FF2B5EF4-FFF2-40B4-BE49-F238E27FC236}">
                <a16:creationId xmlns:a16="http://schemas.microsoft.com/office/drawing/2014/main" id="{88D59F68-8F7D-4E21-93ED-5E074FD7F6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9" name="Picture 5" descr="Chromeo488_Spectra_03-01.pdf">
            <a:extLst>
              <a:ext uri="{FF2B5EF4-FFF2-40B4-BE49-F238E27FC236}">
                <a16:creationId xmlns:a16="http://schemas.microsoft.com/office/drawing/2014/main" id="{3FEC6E62-8DC8-49E7-9BBC-BA6D40E641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6870" name="Group 6">
            <a:extLst>
              <a:ext uri="{FF2B5EF4-FFF2-40B4-BE49-F238E27FC236}">
                <a16:creationId xmlns:a16="http://schemas.microsoft.com/office/drawing/2014/main" id="{06F34A53-3480-44B0-93D0-4CE5950F681B}"/>
              </a:ext>
            </a:extLst>
          </p:cNvPr>
          <p:cNvGrpSpPr>
            <a:grpSpLocks/>
          </p:cNvGrpSpPr>
          <p:nvPr/>
        </p:nvGrpSpPr>
        <p:grpSpPr bwMode="auto">
          <a:xfrm>
            <a:off x="317500" y="5461000"/>
            <a:ext cx="11430000" cy="7288213"/>
            <a:chOff x="0" y="0"/>
            <a:chExt cx="11430000" cy="7288304"/>
          </a:xfrm>
        </p:grpSpPr>
        <p:pic>
          <p:nvPicPr>
            <p:cNvPr id="36874" name="Picture 7" descr="setup_03-01.png">
              <a:extLst>
                <a:ext uri="{FF2B5EF4-FFF2-40B4-BE49-F238E27FC236}">
                  <a16:creationId xmlns:a16="http://schemas.microsoft.com/office/drawing/2014/main" id="{8F23A352-F955-4371-9778-B70D6735DD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62116"/>
              <a:ext cx="11430000" cy="582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5" name="Picture 8" descr="Exc-01.pdf">
              <a:extLst>
                <a:ext uri="{FF2B5EF4-FFF2-40B4-BE49-F238E27FC236}">
                  <a16:creationId xmlns:a16="http://schemas.microsoft.com/office/drawing/2014/main" id="{FB05BE28-8A48-411F-A331-E15B63ED49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883" y="2052246"/>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6" name="Picture 9" descr="STED-01.png">
              <a:extLst>
                <a:ext uri="{FF2B5EF4-FFF2-40B4-BE49-F238E27FC236}">
                  <a16:creationId xmlns:a16="http://schemas.microsoft.com/office/drawing/2014/main" id="{F7CCAA14-6837-48DC-83F3-D070BE87C94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883" y="0"/>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6871" name="Text Box 10">
            <a:extLst>
              <a:ext uri="{FF2B5EF4-FFF2-40B4-BE49-F238E27FC236}">
                <a16:creationId xmlns:a16="http://schemas.microsoft.com/office/drawing/2014/main" id="{7F4B513E-5A5A-41A5-8144-8EE3A6B3E477}"/>
              </a:ext>
            </a:extLst>
          </p:cNvPr>
          <p:cNvSpPr txBox="1">
            <a:spLocks/>
          </p:cNvSpPr>
          <p:nvPr/>
        </p:nvSpPr>
        <p:spPr bwMode="auto">
          <a:xfrm>
            <a:off x="14065250" y="889000"/>
            <a:ext cx="6335713" cy="59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 Hell S.W. and Wichmann J., Opt. Lett. 19, 780–782 (1994)</a:t>
            </a:r>
          </a:p>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pic>
        <p:nvPicPr>
          <p:cNvPr id="36872" name="Picture 11" descr="conf.pdf">
            <a:extLst>
              <a:ext uri="{FF2B5EF4-FFF2-40B4-BE49-F238E27FC236}">
                <a16:creationId xmlns:a16="http://schemas.microsoft.com/office/drawing/2014/main" id="{E55EAB17-E92F-43FA-BC6B-85291040209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684250"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3" name="Text Box 12">
            <a:extLst>
              <a:ext uri="{FF2B5EF4-FFF2-40B4-BE49-F238E27FC236}">
                <a16:creationId xmlns:a16="http://schemas.microsoft.com/office/drawing/2014/main" id="{4D4B7BCB-A255-4BFB-9417-8F9C2A8D0161}"/>
              </a:ext>
            </a:extLst>
          </p:cNvPr>
          <p:cNvSpPr txBox="1">
            <a:spLocks/>
          </p:cNvSpPr>
          <p:nvPr/>
        </p:nvSpPr>
        <p:spPr bwMode="auto">
          <a:xfrm>
            <a:off x="13684250" y="8794750"/>
            <a:ext cx="5926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9B704A5C-A3E7-4646-A685-DE5466DA3FDD}"/>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Microscopy</a:t>
            </a:r>
          </a:p>
        </p:txBody>
      </p:sp>
      <p:sp>
        <p:nvSpPr>
          <p:cNvPr id="37890" name="Text Box 2">
            <a:extLst>
              <a:ext uri="{FF2B5EF4-FFF2-40B4-BE49-F238E27FC236}">
                <a16:creationId xmlns:a16="http://schemas.microsoft.com/office/drawing/2014/main" id="{FDFDAAD9-18DD-4844-BF18-E9156340CBF9}"/>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804F0094-8FC6-400E-A6F6-E644A6097EA7}" type="slidenum">
              <a:rPr lang="it-IT" altLang="it-IT" sz="2600">
                <a:latin typeface="Arial" panose="020B0604020202020204" pitchFamily="34" charset="0"/>
                <a:cs typeface="Arial" panose="020B0604020202020204" pitchFamily="34" charset="0"/>
                <a:sym typeface="Arial" panose="020B0604020202020204" pitchFamily="34" charset="0"/>
              </a:rPr>
              <a:pPr eaLnBrk="1"/>
              <a:t>25</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7891" name="Picture 3" descr="iit_09-01.png">
            <a:extLst>
              <a:ext uri="{FF2B5EF4-FFF2-40B4-BE49-F238E27FC236}">
                <a16:creationId xmlns:a16="http://schemas.microsoft.com/office/drawing/2014/main" id="{7F53A756-CD2F-4A88-B43B-D0421FA8FF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3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7892" name="Group 4">
            <a:extLst>
              <a:ext uri="{FF2B5EF4-FFF2-40B4-BE49-F238E27FC236}">
                <a16:creationId xmlns:a16="http://schemas.microsoft.com/office/drawing/2014/main" id="{4C4C7317-12D6-41B3-A1E2-0DE7D0B53BCA}"/>
              </a:ext>
            </a:extLst>
          </p:cNvPr>
          <p:cNvGrpSpPr>
            <a:grpSpLocks/>
          </p:cNvGrpSpPr>
          <p:nvPr/>
        </p:nvGrpSpPr>
        <p:grpSpPr bwMode="auto">
          <a:xfrm>
            <a:off x="317500" y="5461000"/>
            <a:ext cx="11430000" cy="7288213"/>
            <a:chOff x="0" y="0"/>
            <a:chExt cx="11430000" cy="7288304"/>
          </a:xfrm>
        </p:grpSpPr>
        <p:pic>
          <p:nvPicPr>
            <p:cNvPr id="37900" name="Picture 5" descr="setup_03-01.pdf">
              <a:extLst>
                <a:ext uri="{FF2B5EF4-FFF2-40B4-BE49-F238E27FC236}">
                  <a16:creationId xmlns:a16="http://schemas.microsoft.com/office/drawing/2014/main" id="{3E1859DC-9895-4947-A60A-F03993952B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62116"/>
              <a:ext cx="11430000" cy="582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901" name="Picture 6" descr="Exc-01.pdf">
              <a:extLst>
                <a:ext uri="{FF2B5EF4-FFF2-40B4-BE49-F238E27FC236}">
                  <a16:creationId xmlns:a16="http://schemas.microsoft.com/office/drawing/2014/main" id="{BF4FF4EE-B291-485D-B1D8-6FD86C6FC2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883" y="2052246"/>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902" name="Picture 7" descr="STED-01.pdf">
              <a:extLst>
                <a:ext uri="{FF2B5EF4-FFF2-40B4-BE49-F238E27FC236}">
                  <a16:creationId xmlns:a16="http://schemas.microsoft.com/office/drawing/2014/main" id="{57A95378-66A6-424C-B4DB-2C748EE1B6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83" y="0"/>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7893" name="Picture 8" descr="Jablonsky_03-01.pdf">
            <a:extLst>
              <a:ext uri="{FF2B5EF4-FFF2-40B4-BE49-F238E27FC236}">
                <a16:creationId xmlns:a16="http://schemas.microsoft.com/office/drawing/2014/main" id="{2C27485D-4FA2-40C1-8CAF-B0C9FA9123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4" name="Picture 9" descr="Chromeo488_Spectra_03-01.pdf">
            <a:extLst>
              <a:ext uri="{FF2B5EF4-FFF2-40B4-BE49-F238E27FC236}">
                <a16:creationId xmlns:a16="http://schemas.microsoft.com/office/drawing/2014/main" id="{1CCE173C-99C0-452F-A68C-24501D3322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5" name="Picture 10" descr="sted_01.png">
            <a:extLst>
              <a:ext uri="{FF2B5EF4-FFF2-40B4-BE49-F238E27FC236}">
                <a16:creationId xmlns:a16="http://schemas.microsoft.com/office/drawing/2014/main" id="{1CC8D2EA-8976-43B6-B418-1EF020C77E9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032163"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6" name="Picture 11" descr="conf.pdf">
            <a:extLst>
              <a:ext uri="{FF2B5EF4-FFF2-40B4-BE49-F238E27FC236}">
                <a16:creationId xmlns:a16="http://schemas.microsoft.com/office/drawing/2014/main" id="{63E9B3CF-C4B0-4C06-B173-517EB4710E0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684250"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7" name="Text Box 12">
            <a:extLst>
              <a:ext uri="{FF2B5EF4-FFF2-40B4-BE49-F238E27FC236}">
                <a16:creationId xmlns:a16="http://schemas.microsoft.com/office/drawing/2014/main" id="{BD9C3B8D-4666-4259-9438-A6BD9114CCDC}"/>
              </a:ext>
            </a:extLst>
          </p:cNvPr>
          <p:cNvSpPr txBox="1">
            <a:spLocks/>
          </p:cNvSpPr>
          <p:nvPr/>
        </p:nvSpPr>
        <p:spPr bwMode="auto">
          <a:xfrm>
            <a:off x="13684250" y="8794750"/>
            <a:ext cx="5926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pic>
        <p:nvPicPr>
          <p:cNvPr id="37898" name="Picture 13" descr="profile_01-01.png">
            <a:extLst>
              <a:ext uri="{FF2B5EF4-FFF2-40B4-BE49-F238E27FC236}">
                <a16:creationId xmlns:a16="http://schemas.microsoft.com/office/drawing/2014/main" id="{EBC9A8AA-280F-4CA1-AC59-ED475770CF0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890500" y="9161463"/>
            <a:ext cx="610235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9" name="Text Box 14">
            <a:extLst>
              <a:ext uri="{FF2B5EF4-FFF2-40B4-BE49-F238E27FC236}">
                <a16:creationId xmlns:a16="http://schemas.microsoft.com/office/drawing/2014/main" id="{7B4B3F57-73C3-4966-A894-869E56742738}"/>
              </a:ext>
            </a:extLst>
          </p:cNvPr>
          <p:cNvSpPr txBox="1">
            <a:spLocks/>
          </p:cNvSpPr>
          <p:nvPr/>
        </p:nvSpPr>
        <p:spPr bwMode="auto">
          <a:xfrm>
            <a:off x="14065250" y="889000"/>
            <a:ext cx="6335713" cy="59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 Hell S.W. and Wichmann J., Opt. Lett. 19, 780–782 (1994)</a:t>
            </a:r>
          </a:p>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AB9280DB-F301-4EEE-A852-F2C6E0FFE3CB}"/>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Microscopy</a:t>
            </a:r>
          </a:p>
        </p:txBody>
      </p:sp>
      <p:sp>
        <p:nvSpPr>
          <p:cNvPr id="38914" name="Text Box 2">
            <a:extLst>
              <a:ext uri="{FF2B5EF4-FFF2-40B4-BE49-F238E27FC236}">
                <a16:creationId xmlns:a16="http://schemas.microsoft.com/office/drawing/2014/main" id="{F36E463D-DA09-405C-B346-FF86134B011E}"/>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15931A63-5EC8-4BD9-90B5-7FEF95D5FDF1}" type="slidenum">
              <a:rPr lang="it-IT" altLang="it-IT" sz="2600">
                <a:latin typeface="Arial" panose="020B0604020202020204" pitchFamily="34" charset="0"/>
                <a:cs typeface="Arial" panose="020B0604020202020204" pitchFamily="34" charset="0"/>
                <a:sym typeface="Arial" panose="020B0604020202020204" pitchFamily="34" charset="0"/>
              </a:rPr>
              <a:pPr eaLnBrk="1"/>
              <a:t>26</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8915" name="Picture 3" descr="iit_09-01.pdf">
            <a:extLst>
              <a:ext uri="{FF2B5EF4-FFF2-40B4-BE49-F238E27FC236}">
                <a16:creationId xmlns:a16="http://schemas.microsoft.com/office/drawing/2014/main" id="{76987A12-6A3E-402C-95F3-5D451E1ED2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3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916" name="Group 4">
            <a:extLst>
              <a:ext uri="{FF2B5EF4-FFF2-40B4-BE49-F238E27FC236}">
                <a16:creationId xmlns:a16="http://schemas.microsoft.com/office/drawing/2014/main" id="{0D72744B-2083-4EA1-83E0-8D295057374B}"/>
              </a:ext>
            </a:extLst>
          </p:cNvPr>
          <p:cNvGrpSpPr>
            <a:grpSpLocks/>
          </p:cNvGrpSpPr>
          <p:nvPr/>
        </p:nvGrpSpPr>
        <p:grpSpPr bwMode="auto">
          <a:xfrm>
            <a:off x="317500" y="5461000"/>
            <a:ext cx="11430000" cy="7288213"/>
            <a:chOff x="0" y="0"/>
            <a:chExt cx="11430000" cy="7288304"/>
          </a:xfrm>
        </p:grpSpPr>
        <p:pic>
          <p:nvPicPr>
            <p:cNvPr id="2" name="Picture 5" descr="setup_03-01.pdf">
              <a:extLst>
                <a:ext uri="{FF2B5EF4-FFF2-40B4-BE49-F238E27FC236}">
                  <a16:creationId xmlns:a16="http://schemas.microsoft.com/office/drawing/2014/main" id="{5B5534E6-6473-4764-91DC-FD0BD8CCA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62116"/>
              <a:ext cx="11430000" cy="582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9" name="Picture 6" descr="Exc-01.pdf">
              <a:extLst>
                <a:ext uri="{FF2B5EF4-FFF2-40B4-BE49-F238E27FC236}">
                  <a16:creationId xmlns:a16="http://schemas.microsoft.com/office/drawing/2014/main" id="{BA5D92FD-9195-4124-8BD5-333A9339CD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883" y="2052246"/>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30" name="Picture 7" descr="STED-01.pdf">
              <a:extLst>
                <a:ext uri="{FF2B5EF4-FFF2-40B4-BE49-F238E27FC236}">
                  <a16:creationId xmlns:a16="http://schemas.microsoft.com/office/drawing/2014/main" id="{64A9CC1D-CBF9-4974-A2DD-EB150742FC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83" y="0"/>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8917" name="Picture 8" descr="Jablonsky_03-01.pdf">
            <a:extLst>
              <a:ext uri="{FF2B5EF4-FFF2-40B4-BE49-F238E27FC236}">
                <a16:creationId xmlns:a16="http://schemas.microsoft.com/office/drawing/2014/main" id="{3CED08F5-4D39-440C-9A9A-71A9B1EE9E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8" name="Picture 9" descr="Chromeo488_Spectra_03-01.pdf">
            <a:extLst>
              <a:ext uri="{FF2B5EF4-FFF2-40B4-BE49-F238E27FC236}">
                <a16:creationId xmlns:a16="http://schemas.microsoft.com/office/drawing/2014/main" id="{4E8CAD2E-84B1-4D21-8FEB-8D50C4302E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9" name="Picture 10" descr="sted_01.pdf">
            <a:extLst>
              <a:ext uri="{FF2B5EF4-FFF2-40B4-BE49-F238E27FC236}">
                <a16:creationId xmlns:a16="http://schemas.microsoft.com/office/drawing/2014/main" id="{E06ECB9C-60F6-4E94-A830-A36529B73B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032163"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0" name="Picture 11" descr="conf.pdf">
            <a:extLst>
              <a:ext uri="{FF2B5EF4-FFF2-40B4-BE49-F238E27FC236}">
                <a16:creationId xmlns:a16="http://schemas.microsoft.com/office/drawing/2014/main" id="{3A63C729-C8CC-4538-8880-EE9F949653A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684250"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1" name="Text Box 12">
            <a:extLst>
              <a:ext uri="{FF2B5EF4-FFF2-40B4-BE49-F238E27FC236}">
                <a16:creationId xmlns:a16="http://schemas.microsoft.com/office/drawing/2014/main" id="{0D60D237-FDE4-4FC9-B2DE-5BDE6188C27F}"/>
              </a:ext>
            </a:extLst>
          </p:cNvPr>
          <p:cNvSpPr txBox="1">
            <a:spLocks/>
          </p:cNvSpPr>
          <p:nvPr/>
        </p:nvSpPr>
        <p:spPr bwMode="auto">
          <a:xfrm>
            <a:off x="13684250" y="8794750"/>
            <a:ext cx="5926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grpSp>
        <p:nvGrpSpPr>
          <p:cNvPr id="38922" name="Group 13">
            <a:extLst>
              <a:ext uri="{FF2B5EF4-FFF2-40B4-BE49-F238E27FC236}">
                <a16:creationId xmlns:a16="http://schemas.microsoft.com/office/drawing/2014/main" id="{F044FF22-FFB1-4603-8ABE-A6AEDEF8966C}"/>
              </a:ext>
            </a:extLst>
          </p:cNvPr>
          <p:cNvGrpSpPr>
            <a:grpSpLocks/>
          </p:cNvGrpSpPr>
          <p:nvPr/>
        </p:nvGrpSpPr>
        <p:grpSpPr bwMode="auto">
          <a:xfrm>
            <a:off x="19042063" y="9329738"/>
            <a:ext cx="5080000" cy="3930650"/>
            <a:chOff x="0" y="0"/>
            <a:chExt cx="5080000" cy="3930206"/>
          </a:xfrm>
        </p:grpSpPr>
        <p:pic>
          <p:nvPicPr>
            <p:cNvPr id="38925" name="Picture 14" descr="pasted-image.png">
              <a:extLst>
                <a:ext uri="{FF2B5EF4-FFF2-40B4-BE49-F238E27FC236}">
                  <a16:creationId xmlns:a16="http://schemas.microsoft.com/office/drawing/2014/main" id="{A3583434-2A47-4BBE-9534-ECCBF23BF0A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080000" cy="3930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7" name="Rectangle 15">
              <a:extLst>
                <a:ext uri="{FF2B5EF4-FFF2-40B4-BE49-F238E27FC236}">
                  <a16:creationId xmlns:a16="http://schemas.microsoft.com/office/drawing/2014/main" id="{D0432DD0-D508-014B-AA97-AA6B247630BB}"/>
                </a:ext>
              </a:extLst>
            </p:cNvPr>
            <p:cNvSpPr>
              <a:spLocks/>
            </p:cNvSpPr>
            <p:nvPr/>
          </p:nvSpPr>
          <p:spPr bwMode="auto">
            <a:xfrm>
              <a:off x="3413125" y="1907959"/>
              <a:ext cx="1430337" cy="860328"/>
            </a:xfrm>
            <a:prstGeom prst="rect">
              <a:avLst/>
            </a:prstGeom>
            <a:gradFill rotWithShape="0">
              <a:gsLst>
                <a:gs pos="0">
                  <a:srgbClr val="DCDEE0"/>
                </a:gs>
                <a:gs pos="100000">
                  <a:srgbClr val="DCDEE0"/>
                </a:gs>
              </a:gsLst>
              <a:lin ang="540000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71437" tIns="71437" rIns="71437" bIns="71437" anchor="ct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OFF</a:t>
              </a:r>
            </a:p>
          </p:txBody>
        </p:sp>
        <p:sp>
          <p:nvSpPr>
            <p:cNvPr id="38928" name="Rectangle 16">
              <a:extLst>
                <a:ext uri="{FF2B5EF4-FFF2-40B4-BE49-F238E27FC236}">
                  <a16:creationId xmlns:a16="http://schemas.microsoft.com/office/drawing/2014/main" id="{1C6F3559-BAA5-1E43-878F-80E60C20DE79}"/>
                </a:ext>
              </a:extLst>
            </p:cNvPr>
            <p:cNvSpPr>
              <a:spLocks/>
            </p:cNvSpPr>
            <p:nvPr/>
          </p:nvSpPr>
          <p:spPr bwMode="auto">
            <a:xfrm>
              <a:off x="1019175" y="247622"/>
              <a:ext cx="1119187" cy="860328"/>
            </a:xfrm>
            <a:prstGeom prst="rect">
              <a:avLst/>
            </a:prstGeom>
            <a:gradFill rotWithShape="0">
              <a:gsLst>
                <a:gs pos="0">
                  <a:srgbClr val="70BF41"/>
                </a:gs>
                <a:gs pos="100000">
                  <a:srgbClr val="70BF41"/>
                </a:gs>
              </a:gsLst>
              <a:lin ang="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71437" tIns="71437" rIns="71437" bIns="71437" anchor="ct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ON</a:t>
              </a:r>
            </a:p>
          </p:txBody>
        </p:sp>
      </p:grpSp>
      <p:pic>
        <p:nvPicPr>
          <p:cNvPr id="38923" name="Picture 17" descr="profile_01-01.pdf">
            <a:extLst>
              <a:ext uri="{FF2B5EF4-FFF2-40B4-BE49-F238E27FC236}">
                <a16:creationId xmlns:a16="http://schemas.microsoft.com/office/drawing/2014/main" id="{71F299B1-98C8-4D12-AC7B-BF7827A25BD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890500" y="9161463"/>
            <a:ext cx="610235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4" name="Text Box 18">
            <a:extLst>
              <a:ext uri="{FF2B5EF4-FFF2-40B4-BE49-F238E27FC236}">
                <a16:creationId xmlns:a16="http://schemas.microsoft.com/office/drawing/2014/main" id="{A4106117-1AB2-41BC-B0AD-32CB24DD33C9}"/>
              </a:ext>
            </a:extLst>
          </p:cNvPr>
          <p:cNvSpPr txBox="1">
            <a:spLocks/>
          </p:cNvSpPr>
          <p:nvPr/>
        </p:nvSpPr>
        <p:spPr bwMode="auto">
          <a:xfrm>
            <a:off x="14065250" y="889000"/>
            <a:ext cx="6335713" cy="59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 Hell S.W. and Wichmann J., Opt. Lett. 19, 780–782 (1994)</a:t>
            </a:r>
          </a:p>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3C9A8265-C1FC-4DF0-BC73-E9EC12675E7E}"/>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Microscopy</a:t>
            </a:r>
          </a:p>
        </p:txBody>
      </p:sp>
      <p:sp>
        <p:nvSpPr>
          <p:cNvPr id="39938" name="Text Box 2">
            <a:extLst>
              <a:ext uri="{FF2B5EF4-FFF2-40B4-BE49-F238E27FC236}">
                <a16:creationId xmlns:a16="http://schemas.microsoft.com/office/drawing/2014/main" id="{D4EAFB7E-F428-4329-91A9-EDB53639A19E}"/>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E0BC47D9-5352-4838-ADAF-6F6794F9A5FB}" type="slidenum">
              <a:rPr lang="it-IT" altLang="it-IT" sz="2600">
                <a:latin typeface="Arial" panose="020B0604020202020204" pitchFamily="34" charset="0"/>
                <a:cs typeface="Arial" panose="020B0604020202020204" pitchFamily="34" charset="0"/>
                <a:sym typeface="Arial" panose="020B0604020202020204" pitchFamily="34" charset="0"/>
              </a:rPr>
              <a:pPr eaLnBrk="1"/>
              <a:t>27</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39939" name="Picture 3" descr="iit_10-01.png">
            <a:extLst>
              <a:ext uri="{FF2B5EF4-FFF2-40B4-BE49-F238E27FC236}">
                <a16:creationId xmlns:a16="http://schemas.microsoft.com/office/drawing/2014/main" id="{37FDE4D2-3EB2-4A5C-896F-7A293E87D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3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4" descr="sted_02.png">
            <a:extLst>
              <a:ext uri="{FF2B5EF4-FFF2-40B4-BE49-F238E27FC236}">
                <a16:creationId xmlns:a16="http://schemas.microsoft.com/office/drawing/2014/main" id="{111812F4-0797-4C86-8487-EBBDBA0B4B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80075"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1" name="Text Box 5">
            <a:extLst>
              <a:ext uri="{FF2B5EF4-FFF2-40B4-BE49-F238E27FC236}">
                <a16:creationId xmlns:a16="http://schemas.microsoft.com/office/drawing/2014/main" id="{6C265502-B0C9-4831-A100-3BE59A1A35D7}"/>
              </a:ext>
            </a:extLst>
          </p:cNvPr>
          <p:cNvSpPr txBox="1">
            <a:spLocks/>
          </p:cNvSpPr>
          <p:nvPr/>
        </p:nvSpPr>
        <p:spPr bwMode="auto">
          <a:xfrm>
            <a:off x="12455525" y="1498600"/>
            <a:ext cx="338613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𝛌/(2*NA*√(1+I</a:t>
            </a:r>
            <a:r>
              <a:rPr lang="it-IT" altLang="it-IT" sz="2400" baseline="32000">
                <a:solidFill>
                  <a:srgbClr val="232323"/>
                </a:solidFill>
                <a:latin typeface="Arial" panose="020B0604020202020204" pitchFamily="34" charset="0"/>
                <a:cs typeface="Arial" panose="020B0604020202020204" pitchFamily="34" charset="0"/>
                <a:sym typeface="Arial" panose="020B0604020202020204" pitchFamily="34" charset="0"/>
              </a:rPr>
              <a:t>m</a:t>
            </a:r>
            <a:r>
              <a:rPr lang="it-IT" altLang="it-IT" sz="2400" baseline="-6000">
                <a:solidFill>
                  <a:srgbClr val="232323"/>
                </a:solidFill>
                <a:latin typeface="Arial" panose="020B0604020202020204" pitchFamily="34" charset="0"/>
                <a:cs typeface="Arial" panose="020B0604020202020204" pitchFamily="34" charset="0"/>
                <a:sym typeface="Arial" panose="020B0604020202020204" pitchFamily="34" charset="0"/>
              </a:rPr>
              <a:t>STED</a:t>
            </a:r>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a:t>
            </a:r>
          </a:p>
        </p:txBody>
      </p:sp>
      <p:sp>
        <p:nvSpPr>
          <p:cNvPr id="39942" name="Line 6">
            <a:extLst>
              <a:ext uri="{FF2B5EF4-FFF2-40B4-BE49-F238E27FC236}">
                <a16:creationId xmlns:a16="http://schemas.microsoft.com/office/drawing/2014/main" id="{A2E271AA-1A9C-44F9-9723-E39B518EE0E4}"/>
              </a:ext>
            </a:extLst>
          </p:cNvPr>
          <p:cNvSpPr>
            <a:spLocks noChangeShapeType="1"/>
          </p:cNvSpPr>
          <p:nvPr/>
        </p:nvSpPr>
        <p:spPr bwMode="auto">
          <a:xfrm>
            <a:off x="13820775" y="2371725"/>
            <a:ext cx="892175"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grpSp>
        <p:nvGrpSpPr>
          <p:cNvPr id="39943" name="Group 7">
            <a:extLst>
              <a:ext uri="{FF2B5EF4-FFF2-40B4-BE49-F238E27FC236}">
                <a16:creationId xmlns:a16="http://schemas.microsoft.com/office/drawing/2014/main" id="{B93981F8-2BE4-4327-8FEC-BEAC645320F0}"/>
              </a:ext>
            </a:extLst>
          </p:cNvPr>
          <p:cNvGrpSpPr>
            <a:grpSpLocks/>
          </p:cNvGrpSpPr>
          <p:nvPr/>
        </p:nvGrpSpPr>
        <p:grpSpPr bwMode="auto">
          <a:xfrm>
            <a:off x="317500" y="5461000"/>
            <a:ext cx="11430000" cy="7288213"/>
            <a:chOff x="0" y="0"/>
            <a:chExt cx="11430000" cy="7288304"/>
          </a:xfrm>
        </p:grpSpPr>
        <p:pic>
          <p:nvPicPr>
            <p:cNvPr id="2" name="Picture 8" descr="setup_04-01.png">
              <a:extLst>
                <a:ext uri="{FF2B5EF4-FFF2-40B4-BE49-F238E27FC236}">
                  <a16:creationId xmlns:a16="http://schemas.microsoft.com/office/drawing/2014/main" id="{591C9B59-27F2-41FA-A692-3FE80EBB36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62116"/>
              <a:ext cx="11430000" cy="582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58" name="Picture 9" descr="Exc-01.pdf">
              <a:extLst>
                <a:ext uri="{FF2B5EF4-FFF2-40B4-BE49-F238E27FC236}">
                  <a16:creationId xmlns:a16="http://schemas.microsoft.com/office/drawing/2014/main" id="{47C4ED41-2F02-42B3-A492-C9A988E275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83" y="2052246"/>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59" name="Picture 10" descr="STED_m-01.png">
              <a:extLst>
                <a:ext uri="{FF2B5EF4-FFF2-40B4-BE49-F238E27FC236}">
                  <a16:creationId xmlns:a16="http://schemas.microsoft.com/office/drawing/2014/main" id="{AB222820-458D-44E4-8CE7-2A9AE6800B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883" y="0"/>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9944" name="Picture 11" descr="Jablonsky_03-01.pdf">
            <a:extLst>
              <a:ext uri="{FF2B5EF4-FFF2-40B4-BE49-F238E27FC236}">
                <a16:creationId xmlns:a16="http://schemas.microsoft.com/office/drawing/2014/main" id="{85D1B9BC-7B22-456A-B5A6-7EED3911BE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5" name="Picture 12" descr="Chromeo488_Spectra_03-01.pdf">
            <a:extLst>
              <a:ext uri="{FF2B5EF4-FFF2-40B4-BE49-F238E27FC236}">
                <a16:creationId xmlns:a16="http://schemas.microsoft.com/office/drawing/2014/main" id="{7DAB2CEA-64F6-41A2-8588-861AE08C06E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9000" y="1587500"/>
            <a:ext cx="54038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6" name="Picture 13" descr="sted_01.pdf">
            <a:extLst>
              <a:ext uri="{FF2B5EF4-FFF2-40B4-BE49-F238E27FC236}">
                <a16:creationId xmlns:a16="http://schemas.microsoft.com/office/drawing/2014/main" id="{F9E70D8C-E656-4C1E-8108-A0C0BCD59C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032163"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7" name="Picture 14" descr="conf.pdf">
            <a:extLst>
              <a:ext uri="{FF2B5EF4-FFF2-40B4-BE49-F238E27FC236}">
                <a16:creationId xmlns:a16="http://schemas.microsoft.com/office/drawing/2014/main" id="{8A90D8D7-E03F-467F-9587-16A7D0BFE5A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684250"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8" name="Text Box 15">
            <a:extLst>
              <a:ext uri="{FF2B5EF4-FFF2-40B4-BE49-F238E27FC236}">
                <a16:creationId xmlns:a16="http://schemas.microsoft.com/office/drawing/2014/main" id="{B4A08C45-83AE-4818-A314-E8F2712069F7}"/>
              </a:ext>
            </a:extLst>
          </p:cNvPr>
          <p:cNvSpPr txBox="1">
            <a:spLocks/>
          </p:cNvSpPr>
          <p:nvPr/>
        </p:nvSpPr>
        <p:spPr bwMode="auto">
          <a:xfrm>
            <a:off x="13684250" y="8794750"/>
            <a:ext cx="5926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sp>
        <p:nvSpPr>
          <p:cNvPr id="39952" name="Rectangle 16">
            <a:extLst>
              <a:ext uri="{FF2B5EF4-FFF2-40B4-BE49-F238E27FC236}">
                <a16:creationId xmlns:a16="http://schemas.microsoft.com/office/drawing/2014/main" id="{968E99A6-6691-804C-8CE1-E8DFE28F4CBE}"/>
              </a:ext>
            </a:extLst>
          </p:cNvPr>
          <p:cNvSpPr>
            <a:spLocks/>
          </p:cNvSpPr>
          <p:nvPr/>
        </p:nvSpPr>
        <p:spPr bwMode="auto">
          <a:xfrm>
            <a:off x="10790238" y="4910138"/>
            <a:ext cx="1222375" cy="735012"/>
          </a:xfrm>
          <a:prstGeom prst="rect">
            <a:avLst/>
          </a:prstGeom>
          <a:gradFill rotWithShape="0">
            <a:gsLst>
              <a:gs pos="0">
                <a:srgbClr val="DCDEE0"/>
              </a:gs>
              <a:gs pos="100000">
                <a:srgbClr val="DCDEE0"/>
              </a:gs>
            </a:gsLst>
            <a:lin ang="540000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71437" tIns="71437" rIns="71437" bIns="71437" anchor="ctr">
            <a:spAutoFit/>
          </a:bodyP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OFF</a:t>
            </a:r>
          </a:p>
        </p:txBody>
      </p:sp>
      <p:sp>
        <p:nvSpPr>
          <p:cNvPr id="39953" name="Rectangle 17">
            <a:extLst>
              <a:ext uri="{FF2B5EF4-FFF2-40B4-BE49-F238E27FC236}">
                <a16:creationId xmlns:a16="http://schemas.microsoft.com/office/drawing/2014/main" id="{D2E6903C-FDBF-C046-AD7F-BF2E6095138F}"/>
              </a:ext>
            </a:extLst>
          </p:cNvPr>
          <p:cNvSpPr>
            <a:spLocks/>
          </p:cNvSpPr>
          <p:nvPr/>
        </p:nvSpPr>
        <p:spPr bwMode="auto">
          <a:xfrm>
            <a:off x="10791825" y="2076450"/>
            <a:ext cx="955675" cy="735013"/>
          </a:xfrm>
          <a:prstGeom prst="rect">
            <a:avLst/>
          </a:prstGeom>
          <a:gradFill rotWithShape="0">
            <a:gsLst>
              <a:gs pos="0">
                <a:srgbClr val="70BF41"/>
              </a:gs>
              <a:gs pos="100000">
                <a:srgbClr val="70BF41"/>
              </a:gs>
            </a:gsLst>
            <a:lin ang="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71437" tIns="71437" rIns="71437" bIns="71437" anchor="ctr">
            <a:spAutoFit/>
          </a:bodyP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ON</a:t>
            </a:r>
          </a:p>
        </p:txBody>
      </p:sp>
      <p:grpSp>
        <p:nvGrpSpPr>
          <p:cNvPr id="39951" name="Group 18">
            <a:extLst>
              <a:ext uri="{FF2B5EF4-FFF2-40B4-BE49-F238E27FC236}">
                <a16:creationId xmlns:a16="http://schemas.microsoft.com/office/drawing/2014/main" id="{ACF46763-EB71-4D0D-B2A7-2BBBE62D94B0}"/>
              </a:ext>
            </a:extLst>
          </p:cNvPr>
          <p:cNvGrpSpPr>
            <a:grpSpLocks/>
          </p:cNvGrpSpPr>
          <p:nvPr/>
        </p:nvGrpSpPr>
        <p:grpSpPr bwMode="auto">
          <a:xfrm>
            <a:off x="19042063" y="9329738"/>
            <a:ext cx="5080000" cy="3930650"/>
            <a:chOff x="0" y="0"/>
            <a:chExt cx="5080000" cy="3930206"/>
          </a:xfrm>
        </p:grpSpPr>
        <p:pic>
          <p:nvPicPr>
            <p:cNvPr id="39954" name="Picture 19" descr="pasted-image.pdf">
              <a:extLst>
                <a:ext uri="{FF2B5EF4-FFF2-40B4-BE49-F238E27FC236}">
                  <a16:creationId xmlns:a16="http://schemas.microsoft.com/office/drawing/2014/main" id="{B84F37A0-A536-44BE-9B64-74F26BE7B41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5080000" cy="3930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56" name="Rectangle 20">
              <a:extLst>
                <a:ext uri="{FF2B5EF4-FFF2-40B4-BE49-F238E27FC236}">
                  <a16:creationId xmlns:a16="http://schemas.microsoft.com/office/drawing/2014/main" id="{465DC365-FDAB-AF41-B4FA-7D8E41BF0611}"/>
                </a:ext>
              </a:extLst>
            </p:cNvPr>
            <p:cNvSpPr>
              <a:spLocks/>
            </p:cNvSpPr>
            <p:nvPr/>
          </p:nvSpPr>
          <p:spPr bwMode="auto">
            <a:xfrm>
              <a:off x="3413125" y="1907959"/>
              <a:ext cx="1430337" cy="860328"/>
            </a:xfrm>
            <a:prstGeom prst="rect">
              <a:avLst/>
            </a:prstGeom>
            <a:gradFill rotWithShape="0">
              <a:gsLst>
                <a:gs pos="0">
                  <a:srgbClr val="DCDEE0"/>
                </a:gs>
                <a:gs pos="100000">
                  <a:srgbClr val="DCDEE0"/>
                </a:gs>
              </a:gsLst>
              <a:lin ang="540000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71437" tIns="71437" rIns="71437" bIns="71437" anchor="ct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OFF</a:t>
              </a:r>
            </a:p>
          </p:txBody>
        </p:sp>
        <p:sp>
          <p:nvSpPr>
            <p:cNvPr id="39957" name="Rectangle 21">
              <a:extLst>
                <a:ext uri="{FF2B5EF4-FFF2-40B4-BE49-F238E27FC236}">
                  <a16:creationId xmlns:a16="http://schemas.microsoft.com/office/drawing/2014/main" id="{40EE5360-40BF-6C4C-BA95-DF24276E0F6B}"/>
                </a:ext>
              </a:extLst>
            </p:cNvPr>
            <p:cNvSpPr>
              <a:spLocks/>
            </p:cNvSpPr>
            <p:nvPr/>
          </p:nvSpPr>
          <p:spPr bwMode="auto">
            <a:xfrm>
              <a:off x="1019175" y="247622"/>
              <a:ext cx="1119187" cy="860328"/>
            </a:xfrm>
            <a:prstGeom prst="rect">
              <a:avLst/>
            </a:prstGeom>
            <a:gradFill rotWithShape="0">
              <a:gsLst>
                <a:gs pos="0">
                  <a:srgbClr val="70BF41"/>
                </a:gs>
                <a:gs pos="100000">
                  <a:srgbClr val="70BF41"/>
                </a:gs>
              </a:gsLst>
              <a:lin ang="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71437" tIns="71437" rIns="71437" bIns="71437" anchor="ct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ON</a:t>
              </a:r>
            </a:p>
          </p:txBody>
        </p:sp>
      </p:grpSp>
      <p:pic>
        <p:nvPicPr>
          <p:cNvPr id="3" name="Picture 22" descr="profile_02-01.png">
            <a:extLst>
              <a:ext uri="{FF2B5EF4-FFF2-40B4-BE49-F238E27FC236}">
                <a16:creationId xmlns:a16="http://schemas.microsoft.com/office/drawing/2014/main" id="{8974BEB7-0EA3-4725-924A-5C45883689A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890500" y="9156700"/>
            <a:ext cx="6100763"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3">
            <a:extLst>
              <a:ext uri="{FF2B5EF4-FFF2-40B4-BE49-F238E27FC236}">
                <a16:creationId xmlns:a16="http://schemas.microsoft.com/office/drawing/2014/main" id="{0A4744A9-BD06-4A97-8D5D-1A8F86180DBC}"/>
              </a:ext>
            </a:extLst>
          </p:cNvPr>
          <p:cNvSpPr txBox="1">
            <a:spLocks/>
          </p:cNvSpPr>
          <p:nvPr/>
        </p:nvSpPr>
        <p:spPr bwMode="auto">
          <a:xfrm>
            <a:off x="14065250" y="889000"/>
            <a:ext cx="6335713" cy="59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 Hell S.W. and Wichmann J., Opt. Lett. 19, 780–782 (1994)</a:t>
            </a:r>
          </a:p>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B9FA670A-2F32-4FF0-BCD1-4A63F95CC8A9}"/>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Microscopy</a:t>
            </a:r>
          </a:p>
        </p:txBody>
      </p:sp>
      <p:sp>
        <p:nvSpPr>
          <p:cNvPr id="40962" name="Text Box 2">
            <a:extLst>
              <a:ext uri="{FF2B5EF4-FFF2-40B4-BE49-F238E27FC236}">
                <a16:creationId xmlns:a16="http://schemas.microsoft.com/office/drawing/2014/main" id="{C0B603E0-5D08-491B-9E94-B5E8330AF279}"/>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58CBF715-843D-48EC-89A3-239FB7E34A40}" type="slidenum">
              <a:rPr lang="it-IT" altLang="it-IT" sz="2600">
                <a:latin typeface="Arial" panose="020B0604020202020204" pitchFamily="34" charset="0"/>
                <a:cs typeface="Arial" panose="020B0604020202020204" pitchFamily="34" charset="0"/>
                <a:sym typeface="Arial" panose="020B0604020202020204" pitchFamily="34" charset="0"/>
              </a:rPr>
              <a:pPr eaLnBrk="1"/>
              <a:t>28</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40963" name="Picture 3" descr="iit_11-01.png">
            <a:extLst>
              <a:ext uri="{FF2B5EF4-FFF2-40B4-BE49-F238E27FC236}">
                <a16:creationId xmlns:a16="http://schemas.microsoft.com/office/drawing/2014/main" id="{441E4FEF-3B42-4B94-9BFC-9AE28B4450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0" y="1778000"/>
            <a:ext cx="11430000" cy="523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4" descr="Chromeo488_Spectra_03-01.pdf">
            <a:extLst>
              <a:ext uri="{FF2B5EF4-FFF2-40B4-BE49-F238E27FC236}">
                <a16:creationId xmlns:a16="http://schemas.microsoft.com/office/drawing/2014/main" id="{34D91A2F-124B-4CCD-965F-FAA3AE3A4B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587500"/>
            <a:ext cx="54054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5" descr="Exc-01.pdf">
            <a:extLst>
              <a:ext uri="{FF2B5EF4-FFF2-40B4-BE49-F238E27FC236}">
                <a16:creationId xmlns:a16="http://schemas.microsoft.com/office/drawing/2014/main" id="{E55EBC6A-721D-44D7-A7E5-4CB721BB02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025" y="7512050"/>
            <a:ext cx="2535238" cy="253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0966" name="Group 6">
            <a:extLst>
              <a:ext uri="{FF2B5EF4-FFF2-40B4-BE49-F238E27FC236}">
                <a16:creationId xmlns:a16="http://schemas.microsoft.com/office/drawing/2014/main" id="{A7448F60-B672-49FD-B4A2-2B7B4597A27C}"/>
              </a:ext>
            </a:extLst>
          </p:cNvPr>
          <p:cNvGrpSpPr>
            <a:grpSpLocks/>
          </p:cNvGrpSpPr>
          <p:nvPr/>
        </p:nvGrpSpPr>
        <p:grpSpPr bwMode="auto">
          <a:xfrm>
            <a:off x="317500" y="5459413"/>
            <a:ext cx="11430000" cy="7289800"/>
            <a:chOff x="0" y="0"/>
            <a:chExt cx="11430000" cy="7288304"/>
          </a:xfrm>
        </p:grpSpPr>
        <p:pic>
          <p:nvPicPr>
            <p:cNvPr id="2" name="Picture 7" descr="setup_05-01.png">
              <a:extLst>
                <a:ext uri="{FF2B5EF4-FFF2-40B4-BE49-F238E27FC236}">
                  <a16:creationId xmlns:a16="http://schemas.microsoft.com/office/drawing/2014/main" id="{491A7B50-DC88-40B2-A150-5530C4AE02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62116"/>
              <a:ext cx="11430000" cy="582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4" name="Picture 8" descr="STED_h-01.png">
              <a:extLst>
                <a:ext uri="{FF2B5EF4-FFF2-40B4-BE49-F238E27FC236}">
                  <a16:creationId xmlns:a16="http://schemas.microsoft.com/office/drawing/2014/main" id="{45251932-4BD5-4569-8E16-145C771B20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883" y="0"/>
              <a:ext cx="2535059" cy="253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0967" name="Line 9">
            <a:extLst>
              <a:ext uri="{FF2B5EF4-FFF2-40B4-BE49-F238E27FC236}">
                <a16:creationId xmlns:a16="http://schemas.microsoft.com/office/drawing/2014/main" id="{7B3C3CBD-9834-4D5F-9313-3071D44E3CD1}"/>
              </a:ext>
            </a:extLst>
          </p:cNvPr>
          <p:cNvSpPr>
            <a:spLocks noChangeShapeType="1"/>
          </p:cNvSpPr>
          <p:nvPr/>
        </p:nvSpPr>
        <p:spPr bwMode="auto">
          <a:xfrm>
            <a:off x="14062075" y="2371725"/>
            <a:ext cx="528638" cy="0"/>
          </a:xfrm>
          <a:prstGeom prst="line">
            <a:avLst/>
          </a:prstGeom>
          <a:noFill/>
          <a:ln w="25400">
            <a:solidFill>
              <a:srgbClr val="535353"/>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40968" name="Text Box 10">
            <a:extLst>
              <a:ext uri="{FF2B5EF4-FFF2-40B4-BE49-F238E27FC236}">
                <a16:creationId xmlns:a16="http://schemas.microsoft.com/office/drawing/2014/main" id="{0E6799D6-7011-42FD-8661-48592E4832C9}"/>
              </a:ext>
            </a:extLst>
          </p:cNvPr>
          <p:cNvSpPr txBox="1">
            <a:spLocks/>
          </p:cNvSpPr>
          <p:nvPr/>
        </p:nvSpPr>
        <p:spPr bwMode="auto">
          <a:xfrm>
            <a:off x="12455525" y="1498600"/>
            <a:ext cx="338613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 𝛌/(2*NA*√(1+I</a:t>
            </a:r>
            <a:r>
              <a:rPr lang="it-IT" altLang="it-IT" sz="2400" baseline="32000">
                <a:solidFill>
                  <a:srgbClr val="232323"/>
                </a:solidFill>
                <a:latin typeface="Arial" panose="020B0604020202020204" pitchFamily="34" charset="0"/>
                <a:cs typeface="Arial" panose="020B0604020202020204" pitchFamily="34" charset="0"/>
                <a:sym typeface="Arial" panose="020B0604020202020204" pitchFamily="34" charset="0"/>
              </a:rPr>
              <a:t>m</a:t>
            </a:r>
            <a:r>
              <a:rPr lang="it-IT" altLang="it-IT" sz="2400" baseline="-6000">
                <a:solidFill>
                  <a:srgbClr val="232323"/>
                </a:solidFill>
                <a:latin typeface="Arial" panose="020B0604020202020204" pitchFamily="34" charset="0"/>
                <a:cs typeface="Arial" panose="020B0604020202020204" pitchFamily="34" charset="0"/>
                <a:sym typeface="Arial" panose="020B0604020202020204" pitchFamily="34" charset="0"/>
              </a:rPr>
              <a:t>STED</a:t>
            </a:r>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a:t>
            </a:r>
          </a:p>
        </p:txBody>
      </p:sp>
      <p:pic>
        <p:nvPicPr>
          <p:cNvPr id="40969" name="Picture 11" descr="Jablonsky_03-01.pdf">
            <a:extLst>
              <a:ext uri="{FF2B5EF4-FFF2-40B4-BE49-F238E27FC236}">
                <a16:creationId xmlns:a16="http://schemas.microsoft.com/office/drawing/2014/main" id="{B13D44CB-1783-4FD1-B8BF-FAA7282F55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651000"/>
            <a:ext cx="3411538"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72" name="Rectangle 12">
            <a:extLst>
              <a:ext uri="{FF2B5EF4-FFF2-40B4-BE49-F238E27FC236}">
                <a16:creationId xmlns:a16="http://schemas.microsoft.com/office/drawing/2014/main" id="{636CE904-F574-5B4A-A2CD-E55757E0D2C7}"/>
              </a:ext>
            </a:extLst>
          </p:cNvPr>
          <p:cNvSpPr>
            <a:spLocks/>
          </p:cNvSpPr>
          <p:nvPr/>
        </p:nvSpPr>
        <p:spPr bwMode="auto">
          <a:xfrm>
            <a:off x="10790238" y="4910138"/>
            <a:ext cx="1222375" cy="735012"/>
          </a:xfrm>
          <a:prstGeom prst="rect">
            <a:avLst/>
          </a:prstGeom>
          <a:gradFill rotWithShape="0">
            <a:gsLst>
              <a:gs pos="0">
                <a:srgbClr val="DCDEE0"/>
              </a:gs>
              <a:gs pos="100000">
                <a:srgbClr val="DCDEE0"/>
              </a:gs>
            </a:gsLst>
            <a:lin ang="540000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71437" tIns="71437" rIns="71437" bIns="71437" anchor="ctr">
            <a:spAutoFit/>
          </a:bodyP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OFF</a:t>
            </a:r>
          </a:p>
        </p:txBody>
      </p:sp>
      <p:sp>
        <p:nvSpPr>
          <p:cNvPr id="40973" name="Rectangle 13">
            <a:extLst>
              <a:ext uri="{FF2B5EF4-FFF2-40B4-BE49-F238E27FC236}">
                <a16:creationId xmlns:a16="http://schemas.microsoft.com/office/drawing/2014/main" id="{EA7AAB53-390C-B643-83A2-AA1278855C8B}"/>
              </a:ext>
            </a:extLst>
          </p:cNvPr>
          <p:cNvSpPr>
            <a:spLocks/>
          </p:cNvSpPr>
          <p:nvPr/>
        </p:nvSpPr>
        <p:spPr bwMode="auto">
          <a:xfrm>
            <a:off x="10791825" y="2076450"/>
            <a:ext cx="955675" cy="735013"/>
          </a:xfrm>
          <a:prstGeom prst="rect">
            <a:avLst/>
          </a:prstGeom>
          <a:gradFill rotWithShape="0">
            <a:gsLst>
              <a:gs pos="0">
                <a:srgbClr val="70BF41"/>
              </a:gs>
              <a:gs pos="100000">
                <a:srgbClr val="70BF41"/>
              </a:gs>
            </a:gsLst>
            <a:lin ang="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71437" tIns="71437" rIns="71437" bIns="71437" anchor="ctr">
            <a:spAutoFit/>
          </a:bodyP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ON</a:t>
            </a:r>
          </a:p>
        </p:txBody>
      </p:sp>
      <p:pic>
        <p:nvPicPr>
          <p:cNvPr id="3" name="Picture 14" descr="sted_02.pdf">
            <a:extLst>
              <a:ext uri="{FF2B5EF4-FFF2-40B4-BE49-F238E27FC236}">
                <a16:creationId xmlns:a16="http://schemas.microsoft.com/office/drawing/2014/main" id="{CBF85E1E-48FB-494C-B227-1E4584966E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380075"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5" descr="sted_01.pdf">
            <a:extLst>
              <a:ext uri="{FF2B5EF4-FFF2-40B4-BE49-F238E27FC236}">
                <a16:creationId xmlns:a16="http://schemas.microsoft.com/office/drawing/2014/main" id="{F19F5CAD-6591-4F82-8F14-EE6FFC53E58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032163"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4" name="Picture 16" descr="conf.pdf">
            <a:extLst>
              <a:ext uri="{FF2B5EF4-FFF2-40B4-BE49-F238E27FC236}">
                <a16:creationId xmlns:a16="http://schemas.microsoft.com/office/drawing/2014/main" id="{7F9EE4B8-7F5E-4E1E-AA83-F0F5B4DC6C3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684250"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75" name="Text Box 17">
            <a:extLst>
              <a:ext uri="{FF2B5EF4-FFF2-40B4-BE49-F238E27FC236}">
                <a16:creationId xmlns:a16="http://schemas.microsoft.com/office/drawing/2014/main" id="{F328514F-AB7F-44E2-A8D7-9F574E4C3E3E}"/>
              </a:ext>
            </a:extLst>
          </p:cNvPr>
          <p:cNvSpPr txBox="1">
            <a:spLocks/>
          </p:cNvSpPr>
          <p:nvPr/>
        </p:nvSpPr>
        <p:spPr bwMode="auto">
          <a:xfrm>
            <a:off x="13684250" y="8794750"/>
            <a:ext cx="5926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pic>
        <p:nvPicPr>
          <p:cNvPr id="40976" name="Picture 18" descr="sted_03.png">
            <a:extLst>
              <a:ext uri="{FF2B5EF4-FFF2-40B4-BE49-F238E27FC236}">
                <a16:creationId xmlns:a16="http://schemas.microsoft.com/office/drawing/2014/main" id="{66EC8696-64CD-41E6-9E93-46258AE134D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727988" y="6818313"/>
            <a:ext cx="2159000"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7" name="Picture 19" descr="profile_03-01.png">
            <a:extLst>
              <a:ext uri="{FF2B5EF4-FFF2-40B4-BE49-F238E27FC236}">
                <a16:creationId xmlns:a16="http://schemas.microsoft.com/office/drawing/2014/main" id="{86422A2A-DF64-41A7-BE6E-0BAC45ABA8C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890500" y="9156700"/>
            <a:ext cx="6100763"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0978" name="Group 20">
            <a:extLst>
              <a:ext uri="{FF2B5EF4-FFF2-40B4-BE49-F238E27FC236}">
                <a16:creationId xmlns:a16="http://schemas.microsoft.com/office/drawing/2014/main" id="{753DA6A3-7ADC-473B-AAA3-6EC536258C13}"/>
              </a:ext>
            </a:extLst>
          </p:cNvPr>
          <p:cNvGrpSpPr>
            <a:grpSpLocks/>
          </p:cNvGrpSpPr>
          <p:nvPr/>
        </p:nvGrpSpPr>
        <p:grpSpPr bwMode="auto">
          <a:xfrm>
            <a:off x="19042063" y="9329738"/>
            <a:ext cx="5080000" cy="3930650"/>
            <a:chOff x="0" y="0"/>
            <a:chExt cx="5080000" cy="3930206"/>
          </a:xfrm>
        </p:grpSpPr>
        <p:pic>
          <p:nvPicPr>
            <p:cNvPr id="40980" name="Picture 21" descr="pasted-image.pdf">
              <a:extLst>
                <a:ext uri="{FF2B5EF4-FFF2-40B4-BE49-F238E27FC236}">
                  <a16:creationId xmlns:a16="http://schemas.microsoft.com/office/drawing/2014/main" id="{4273FCFE-73D1-493A-A644-F144F8D41F7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080000" cy="3930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2" name="Rectangle 22">
              <a:extLst>
                <a:ext uri="{FF2B5EF4-FFF2-40B4-BE49-F238E27FC236}">
                  <a16:creationId xmlns:a16="http://schemas.microsoft.com/office/drawing/2014/main" id="{84237537-521C-5B40-B784-12CF82114C3B}"/>
                </a:ext>
              </a:extLst>
            </p:cNvPr>
            <p:cNvSpPr>
              <a:spLocks/>
            </p:cNvSpPr>
            <p:nvPr/>
          </p:nvSpPr>
          <p:spPr bwMode="auto">
            <a:xfrm>
              <a:off x="3413125" y="1907959"/>
              <a:ext cx="1430337" cy="860328"/>
            </a:xfrm>
            <a:prstGeom prst="rect">
              <a:avLst/>
            </a:prstGeom>
            <a:gradFill rotWithShape="0">
              <a:gsLst>
                <a:gs pos="0">
                  <a:srgbClr val="DCDEE0"/>
                </a:gs>
                <a:gs pos="100000">
                  <a:srgbClr val="DCDEE0"/>
                </a:gs>
              </a:gsLst>
              <a:lin ang="540000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71437" tIns="71437" rIns="71437" bIns="71437" anchor="ct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OFF</a:t>
              </a:r>
            </a:p>
          </p:txBody>
        </p:sp>
        <p:sp>
          <p:nvSpPr>
            <p:cNvPr id="40983" name="Rectangle 23">
              <a:extLst>
                <a:ext uri="{FF2B5EF4-FFF2-40B4-BE49-F238E27FC236}">
                  <a16:creationId xmlns:a16="http://schemas.microsoft.com/office/drawing/2014/main" id="{E0A31FE6-59E9-D743-B05F-FCE61F901A9D}"/>
                </a:ext>
              </a:extLst>
            </p:cNvPr>
            <p:cNvSpPr>
              <a:spLocks/>
            </p:cNvSpPr>
            <p:nvPr/>
          </p:nvSpPr>
          <p:spPr bwMode="auto">
            <a:xfrm>
              <a:off x="1019175" y="247622"/>
              <a:ext cx="1119187" cy="860328"/>
            </a:xfrm>
            <a:prstGeom prst="rect">
              <a:avLst/>
            </a:prstGeom>
            <a:gradFill rotWithShape="0">
              <a:gsLst>
                <a:gs pos="0">
                  <a:srgbClr val="70BF41"/>
                </a:gs>
                <a:gs pos="100000">
                  <a:srgbClr val="70BF41"/>
                </a:gs>
              </a:gsLst>
              <a:lin ang="0"/>
            </a:gradFill>
            <a:ln>
              <a:noFill/>
            </a:ln>
            <a:effectLst>
              <a:outerShdw blurRad="508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71437" tIns="71437" rIns="71437" bIns="71437" anchor="ctr"/>
            <a:lstStyle>
              <a:lvl1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820738">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820738"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4200">
                  <a:solidFill>
                    <a:srgbClr val="FFFFFF"/>
                  </a:solidFill>
                  <a:latin typeface="Arial" panose="020B0604020202020204" pitchFamily="34" charset="0"/>
                  <a:cs typeface="Arial" panose="020B0604020202020204" pitchFamily="34" charset="0"/>
                  <a:sym typeface="Arial" panose="020B0604020202020204" pitchFamily="34" charset="0"/>
                </a:rPr>
                <a:t>ON</a:t>
              </a:r>
            </a:p>
          </p:txBody>
        </p:sp>
      </p:grpSp>
      <p:sp>
        <p:nvSpPr>
          <p:cNvPr id="40979" name="Text Box 24">
            <a:extLst>
              <a:ext uri="{FF2B5EF4-FFF2-40B4-BE49-F238E27FC236}">
                <a16:creationId xmlns:a16="http://schemas.microsoft.com/office/drawing/2014/main" id="{C9C5FA82-6555-447C-BF19-99C9094DCD7A}"/>
              </a:ext>
            </a:extLst>
          </p:cNvPr>
          <p:cNvSpPr txBox="1">
            <a:spLocks/>
          </p:cNvSpPr>
          <p:nvPr/>
        </p:nvSpPr>
        <p:spPr bwMode="auto">
          <a:xfrm>
            <a:off x="14065250" y="889000"/>
            <a:ext cx="6335713" cy="59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 Hell S.W. and Wichmann J., Opt. Lett. 19, 780–782 (1994)</a:t>
            </a:r>
          </a:p>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9A303EEF-895D-4345-B650-D1FA39EDC380}"/>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Conditions</a:t>
            </a:r>
          </a:p>
        </p:txBody>
      </p:sp>
      <p:sp>
        <p:nvSpPr>
          <p:cNvPr id="41986" name="Text Box 2">
            <a:extLst>
              <a:ext uri="{FF2B5EF4-FFF2-40B4-BE49-F238E27FC236}">
                <a16:creationId xmlns:a16="http://schemas.microsoft.com/office/drawing/2014/main" id="{673C8BEE-7DBC-463E-BD29-2E0D9D9CB9B1}"/>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B92C63EA-DC70-4C18-921D-DBF9106CDAE9}" type="slidenum">
              <a:rPr lang="it-IT" altLang="it-IT" sz="2600">
                <a:latin typeface="Arial" panose="020B0604020202020204" pitchFamily="34" charset="0"/>
                <a:cs typeface="Arial" panose="020B0604020202020204" pitchFamily="34" charset="0"/>
                <a:sym typeface="Arial" panose="020B0604020202020204" pitchFamily="34" charset="0"/>
              </a:rPr>
              <a:pPr eaLnBrk="1"/>
              <a:t>29</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41987" name="Picture 3" descr="pasted-image.png">
            <a:extLst>
              <a:ext uri="{FF2B5EF4-FFF2-40B4-BE49-F238E27FC236}">
                <a16:creationId xmlns:a16="http://schemas.microsoft.com/office/drawing/2014/main" id="{DF7EF47C-C4B3-437B-94BD-AA5735DA0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050" y="2387600"/>
            <a:ext cx="718185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Text Box 4">
            <a:extLst>
              <a:ext uri="{FF2B5EF4-FFF2-40B4-BE49-F238E27FC236}">
                <a16:creationId xmlns:a16="http://schemas.microsoft.com/office/drawing/2014/main" id="{8483976C-A6B7-4AB1-A863-30813F3A7BDE}"/>
              </a:ext>
            </a:extLst>
          </p:cNvPr>
          <p:cNvSpPr txBox="1">
            <a:spLocks/>
          </p:cNvSpPr>
          <p:nvPr/>
        </p:nvSpPr>
        <p:spPr bwMode="auto">
          <a:xfrm>
            <a:off x="8037513" y="2387600"/>
            <a:ext cx="15608300"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b="1">
                <a:latin typeface="Arial" panose="020B0604020202020204" pitchFamily="34" charset="0"/>
                <a:cs typeface="Arial" panose="020B0604020202020204" pitchFamily="34" charset="0"/>
                <a:sym typeface="Arial" panose="020B0604020202020204" pitchFamily="34" charset="0"/>
              </a:rPr>
              <a:t>Spatial condition</a:t>
            </a:r>
            <a:r>
              <a:rPr lang="it-IT" altLang="it-IT" sz="3600">
                <a:latin typeface="Arial" panose="020B0604020202020204" pitchFamily="34" charset="0"/>
                <a:cs typeface="Arial" panose="020B0604020202020204" pitchFamily="34" charset="0"/>
                <a:sym typeface="Arial" panose="020B0604020202020204" pitchFamily="34" charset="0"/>
              </a:rPr>
              <a:t>: the STED beam and the excitation beam foci have to coincide with nanometres precision and the residual STED beam’s intensity in the “zero”-intensity point has to be minimised</a:t>
            </a:r>
          </a:p>
        </p:txBody>
      </p:sp>
      <p:sp>
        <p:nvSpPr>
          <p:cNvPr id="41989" name="Text Box 5">
            <a:extLst>
              <a:ext uri="{FF2B5EF4-FFF2-40B4-BE49-F238E27FC236}">
                <a16:creationId xmlns:a16="http://schemas.microsoft.com/office/drawing/2014/main" id="{41D1F9F4-EF6D-4847-847F-0E21A591F814}"/>
              </a:ext>
            </a:extLst>
          </p:cNvPr>
          <p:cNvSpPr txBox="1">
            <a:spLocks/>
          </p:cNvSpPr>
          <p:nvPr/>
        </p:nvSpPr>
        <p:spPr bwMode="auto">
          <a:xfrm>
            <a:off x="8037513" y="4387850"/>
            <a:ext cx="6299200"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Galiani, S.,…, Bianchini, P., Opt. Express, 20(7):7362-7374 (2012)</a:t>
            </a:r>
          </a:p>
        </p:txBody>
      </p:sp>
      <p:sp>
        <p:nvSpPr>
          <p:cNvPr id="41990" name="Text Box 6">
            <a:extLst>
              <a:ext uri="{FF2B5EF4-FFF2-40B4-BE49-F238E27FC236}">
                <a16:creationId xmlns:a16="http://schemas.microsoft.com/office/drawing/2014/main" id="{14711618-004C-46E6-B467-AF518D697DF1}"/>
              </a:ext>
            </a:extLst>
          </p:cNvPr>
          <p:cNvSpPr txBox="1">
            <a:spLocks/>
          </p:cNvSpPr>
          <p:nvPr/>
        </p:nvSpPr>
        <p:spPr bwMode="auto">
          <a:xfrm>
            <a:off x="10013950" y="1119188"/>
            <a:ext cx="633571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7C1B5A3B-8A4F-4582-AACB-CDA8DBFBC540}"/>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 Microscopy</a:t>
            </a:r>
          </a:p>
        </p:txBody>
      </p:sp>
      <p:sp>
        <p:nvSpPr>
          <p:cNvPr id="8194" name="Text Box 2">
            <a:extLst>
              <a:ext uri="{FF2B5EF4-FFF2-40B4-BE49-F238E27FC236}">
                <a16:creationId xmlns:a16="http://schemas.microsoft.com/office/drawing/2014/main" id="{03F0933C-3A0E-4B66-ABAF-96BE78502F49}"/>
              </a:ext>
            </a:extLst>
          </p:cNvPr>
          <p:cNvSpPr txBox="1">
            <a:spLocks/>
          </p:cNvSpPr>
          <p:nvPr/>
        </p:nvSpPr>
        <p:spPr bwMode="auto">
          <a:xfrm>
            <a:off x="23879175" y="13144500"/>
            <a:ext cx="29845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FCB5318F-1065-45DF-AF65-A2BD70904D0F}" type="slidenum">
              <a:rPr lang="it-IT" altLang="it-IT" sz="2600">
                <a:latin typeface="Arial" panose="020B0604020202020204" pitchFamily="34" charset="0"/>
                <a:cs typeface="Arial" panose="020B0604020202020204" pitchFamily="34" charset="0"/>
                <a:sym typeface="Arial" panose="020B0604020202020204" pitchFamily="34" charset="0"/>
              </a:rPr>
              <a:pPr eaLnBrk="1"/>
              <a:t>3</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8195" name="Text Box 3">
            <a:extLst>
              <a:ext uri="{FF2B5EF4-FFF2-40B4-BE49-F238E27FC236}">
                <a16:creationId xmlns:a16="http://schemas.microsoft.com/office/drawing/2014/main" id="{13F269FA-16ED-4B53-A3C5-0A3047A349C4}"/>
              </a:ext>
            </a:extLst>
          </p:cNvPr>
          <p:cNvSpPr txBox="1">
            <a:spLocks/>
          </p:cNvSpPr>
          <p:nvPr/>
        </p:nvSpPr>
        <p:spPr bwMode="auto">
          <a:xfrm>
            <a:off x="360363" y="2100263"/>
            <a:ext cx="23661687"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“…..Browse through any cell biological journal, and the impact of fluorescent microscopy is obvious, with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&gt; 80% of the images of cells</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 in the book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usually acquired with a fluorescent microscope</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a:t>
            </a:r>
          </a:p>
          <a:p>
            <a:pPr eaLnBrk="1"/>
            <a:endParaRPr lang="it-IT" altLang="it-IT" sz="1600">
              <a:solidFill>
                <a:srgbClr val="232323"/>
              </a:solidFill>
              <a:latin typeface="Arial" panose="020B0604020202020204" pitchFamily="34" charset="0"/>
              <a:cs typeface="Arial" panose="020B0604020202020204" pitchFamily="34" charset="0"/>
              <a:sym typeface="Arial" panose="020B0604020202020204" pitchFamily="34" charset="0"/>
            </a:endParaRPr>
          </a:p>
          <a:p>
            <a:pPr algn="r" eaLnBrk="1"/>
            <a:r>
              <a:rPr lang="it-IT" altLang="it-IT" sz="1600" b="1">
                <a:latin typeface="Arial" panose="020B0604020202020204" pitchFamily="34" charset="0"/>
                <a:cs typeface="Arial" panose="020B0604020202020204" pitchFamily="34" charset="0"/>
                <a:sym typeface="Arial" panose="020B0604020202020204" pitchFamily="34" charset="0"/>
              </a:rPr>
              <a:t>B. Houng et al. Cell 143:1047-1058 (2010)</a:t>
            </a:r>
          </a:p>
        </p:txBody>
      </p:sp>
      <p:grpSp>
        <p:nvGrpSpPr>
          <p:cNvPr id="8196" name="Group 4">
            <a:extLst>
              <a:ext uri="{FF2B5EF4-FFF2-40B4-BE49-F238E27FC236}">
                <a16:creationId xmlns:a16="http://schemas.microsoft.com/office/drawing/2014/main" id="{588B3609-8746-403D-8726-812D70E2C354}"/>
              </a:ext>
            </a:extLst>
          </p:cNvPr>
          <p:cNvGrpSpPr>
            <a:grpSpLocks/>
          </p:cNvGrpSpPr>
          <p:nvPr/>
        </p:nvGrpSpPr>
        <p:grpSpPr bwMode="auto">
          <a:xfrm>
            <a:off x="1265238" y="3962400"/>
            <a:ext cx="7885112" cy="8886825"/>
            <a:chOff x="0" y="0"/>
            <a:chExt cx="7884239" cy="8886543"/>
          </a:xfrm>
        </p:grpSpPr>
        <p:pic>
          <p:nvPicPr>
            <p:cNvPr id="8197" name="Picture 5" descr="pg_0003.png">
              <a:extLst>
                <a:ext uri="{FF2B5EF4-FFF2-40B4-BE49-F238E27FC236}">
                  <a16:creationId xmlns:a16="http://schemas.microsoft.com/office/drawing/2014/main" id="{6E2FDCDA-E427-43D2-BB19-8A1407B63904}"/>
                </a:ext>
              </a:extLst>
            </p:cNvPr>
            <p:cNvPicPr>
              <a:picLocks noChangeAspect="1"/>
            </p:cNvPicPr>
            <p:nvPr/>
          </p:nvPicPr>
          <p:blipFill>
            <a:blip r:embed="rId3">
              <a:extLst>
                <a:ext uri="{28A0092B-C50C-407E-A947-70E740481C1C}">
                  <a14:useLocalDpi xmlns:a14="http://schemas.microsoft.com/office/drawing/2010/main" val="0"/>
                </a:ext>
              </a:extLst>
            </a:blip>
            <a:srcRect l="1453" t="15675" r="44147" b="16998"/>
            <a:stretch>
              <a:fillRect/>
            </a:stretch>
          </p:blipFill>
          <p:spPr bwMode="auto">
            <a:xfrm>
              <a:off x="0" y="0"/>
              <a:ext cx="7884239" cy="7335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Text Box 6">
              <a:extLst>
                <a:ext uri="{FF2B5EF4-FFF2-40B4-BE49-F238E27FC236}">
                  <a16:creationId xmlns:a16="http://schemas.microsoft.com/office/drawing/2014/main" id="{C126FC9A-4FB3-4BD2-B3E8-CD3D6833E526}"/>
                </a:ext>
              </a:extLst>
            </p:cNvPr>
            <p:cNvSpPr txBox="1">
              <a:spLocks/>
            </p:cNvSpPr>
            <p:nvPr/>
          </p:nvSpPr>
          <p:spPr bwMode="auto">
            <a:xfrm>
              <a:off x="0" y="7458921"/>
              <a:ext cx="6459760" cy="1427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800" b="1">
                  <a:latin typeface="Arial" panose="020B0604020202020204" pitchFamily="34" charset="0"/>
                  <a:cs typeface="Arial" panose="020B0604020202020204" pitchFamily="34" charset="0"/>
                  <a:sym typeface="Arial" panose="020B0604020202020204" pitchFamily="34" charset="0"/>
                </a:rPr>
                <a:t>3RD PLACE, 2012 PHOTOMICROGRAPHY COMPETITION</a:t>
              </a:r>
            </a:p>
            <a:p>
              <a:pPr algn="l" eaLnBrk="1"/>
              <a:r>
                <a:rPr lang="it-IT" altLang="it-IT" sz="1800">
                  <a:latin typeface="Arial" panose="020B0604020202020204" pitchFamily="34" charset="0"/>
                  <a:cs typeface="Arial" panose="020B0604020202020204" pitchFamily="34" charset="0"/>
                  <a:sym typeface="Arial" panose="020B0604020202020204" pitchFamily="34" charset="0"/>
                </a:rPr>
                <a:t>Dr. Dylan T. Burnette, National Institutes of Health (NIH),Bethesda, Maryland, USA</a:t>
              </a:r>
            </a:p>
            <a:p>
              <a:pPr algn="l" eaLnBrk="1"/>
              <a:r>
                <a:rPr lang="it-IT" altLang="it-IT" sz="1800" b="1">
                  <a:latin typeface="Arial" panose="020B0604020202020204" pitchFamily="34" charset="0"/>
                  <a:cs typeface="Arial" panose="020B0604020202020204" pitchFamily="34" charset="0"/>
                  <a:sym typeface="Arial" panose="020B0604020202020204" pitchFamily="34" charset="0"/>
                </a:rPr>
                <a:t>Human bone cancer</a:t>
              </a:r>
              <a:r>
                <a:rPr lang="it-IT" altLang="it-IT" sz="1800">
                  <a:latin typeface="Arial" panose="020B0604020202020204" pitchFamily="34" charset="0"/>
                  <a:cs typeface="Arial" panose="020B0604020202020204" pitchFamily="34" charset="0"/>
                  <a:sym typeface="Arial" panose="020B0604020202020204" pitchFamily="34" charset="0"/>
                </a:rPr>
                <a:t> (osteosarcoma) showing actin filaments (purple), mitochondria (yellow), and DNA (blue).</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38CBB20A-85BF-44B5-A27D-3B15593B267D}"/>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Conditions</a:t>
            </a:r>
          </a:p>
        </p:txBody>
      </p:sp>
      <p:sp>
        <p:nvSpPr>
          <p:cNvPr id="43010" name="Text Box 2">
            <a:extLst>
              <a:ext uri="{FF2B5EF4-FFF2-40B4-BE49-F238E27FC236}">
                <a16:creationId xmlns:a16="http://schemas.microsoft.com/office/drawing/2014/main" id="{8AFBD917-9052-45EA-BCF2-818C212BC301}"/>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C5C30268-40FF-46F7-A367-3E9381964E3D}" type="slidenum">
              <a:rPr lang="it-IT" altLang="it-IT" sz="2600">
                <a:latin typeface="Arial" panose="020B0604020202020204" pitchFamily="34" charset="0"/>
                <a:cs typeface="Arial" panose="020B0604020202020204" pitchFamily="34" charset="0"/>
                <a:sym typeface="Arial" panose="020B0604020202020204" pitchFamily="34" charset="0"/>
              </a:rPr>
              <a:pPr eaLnBrk="1"/>
              <a:t>30</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43011" name="Picture 3" descr="pasted-image.pdf">
            <a:extLst>
              <a:ext uri="{FF2B5EF4-FFF2-40B4-BE49-F238E27FC236}">
                <a16:creationId xmlns:a16="http://schemas.microsoft.com/office/drawing/2014/main" id="{73A57A14-4CE0-42EA-BDE2-6CB78EF9E2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050" y="2387600"/>
            <a:ext cx="718185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2" name="Picture 4" descr="pasted-image.png">
            <a:extLst>
              <a:ext uri="{FF2B5EF4-FFF2-40B4-BE49-F238E27FC236}">
                <a16:creationId xmlns:a16="http://schemas.microsoft.com/office/drawing/2014/main" id="{A173A8C9-F551-4627-A50A-F410323896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49563" y="4572000"/>
            <a:ext cx="809625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3" name="Text Box 5">
            <a:extLst>
              <a:ext uri="{FF2B5EF4-FFF2-40B4-BE49-F238E27FC236}">
                <a16:creationId xmlns:a16="http://schemas.microsoft.com/office/drawing/2014/main" id="{F0BB19DD-2565-4903-8A12-C98B91ADE85B}"/>
              </a:ext>
            </a:extLst>
          </p:cNvPr>
          <p:cNvSpPr txBox="1">
            <a:spLocks/>
          </p:cNvSpPr>
          <p:nvPr/>
        </p:nvSpPr>
        <p:spPr bwMode="auto">
          <a:xfrm>
            <a:off x="9432925" y="8928100"/>
            <a:ext cx="564832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Rankin B.R.,…, Hell S.W., Biophys. J., 100, L63-L65 (2011)</a:t>
            </a:r>
          </a:p>
        </p:txBody>
      </p:sp>
      <p:sp>
        <p:nvSpPr>
          <p:cNvPr id="43014" name="Text Box 6">
            <a:extLst>
              <a:ext uri="{FF2B5EF4-FFF2-40B4-BE49-F238E27FC236}">
                <a16:creationId xmlns:a16="http://schemas.microsoft.com/office/drawing/2014/main" id="{CE6FC8A8-92BE-45DB-8D3B-F340243434D7}"/>
              </a:ext>
            </a:extLst>
          </p:cNvPr>
          <p:cNvSpPr txBox="1">
            <a:spLocks/>
          </p:cNvSpPr>
          <p:nvPr/>
        </p:nvSpPr>
        <p:spPr bwMode="auto">
          <a:xfrm>
            <a:off x="8037513" y="2387600"/>
            <a:ext cx="15608300"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b="1">
                <a:latin typeface="Arial" panose="020B0604020202020204" pitchFamily="34" charset="0"/>
                <a:cs typeface="Arial" panose="020B0604020202020204" pitchFamily="34" charset="0"/>
                <a:sym typeface="Arial" panose="020B0604020202020204" pitchFamily="34" charset="0"/>
              </a:rPr>
              <a:t>Spatial condition</a:t>
            </a:r>
            <a:r>
              <a:rPr lang="it-IT" altLang="it-IT" sz="3600">
                <a:latin typeface="Arial" panose="020B0604020202020204" pitchFamily="34" charset="0"/>
                <a:cs typeface="Arial" panose="020B0604020202020204" pitchFamily="34" charset="0"/>
                <a:sym typeface="Arial" panose="020B0604020202020204" pitchFamily="34" charset="0"/>
              </a:rPr>
              <a:t>: the STED beam and the excitation beam foci have to coincide with nanometres precision and the residual STED beam’s intensity in the “zero”-intensity point has to be minimised</a:t>
            </a:r>
          </a:p>
        </p:txBody>
      </p:sp>
      <p:sp>
        <p:nvSpPr>
          <p:cNvPr id="43015" name="Text Box 7">
            <a:extLst>
              <a:ext uri="{FF2B5EF4-FFF2-40B4-BE49-F238E27FC236}">
                <a16:creationId xmlns:a16="http://schemas.microsoft.com/office/drawing/2014/main" id="{BC589AE3-2D5D-40E3-97B1-797BBF67D13A}"/>
              </a:ext>
            </a:extLst>
          </p:cNvPr>
          <p:cNvSpPr txBox="1">
            <a:spLocks/>
          </p:cNvSpPr>
          <p:nvPr/>
        </p:nvSpPr>
        <p:spPr bwMode="auto">
          <a:xfrm>
            <a:off x="190500" y="7442200"/>
            <a:ext cx="1489075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3600" b="1">
                <a:latin typeface="Arial" panose="020B0604020202020204" pitchFamily="34" charset="0"/>
                <a:cs typeface="Arial" panose="020B0604020202020204" pitchFamily="34" charset="0"/>
                <a:sym typeface="Arial" panose="020B0604020202020204" pitchFamily="34" charset="0"/>
              </a:rPr>
              <a:t>Spectral condition</a:t>
            </a:r>
            <a:r>
              <a:rPr lang="it-IT" altLang="it-IT" sz="3600">
                <a:latin typeface="Arial" panose="020B0604020202020204" pitchFamily="34" charset="0"/>
                <a:cs typeface="Arial" panose="020B0604020202020204" pitchFamily="34" charset="0"/>
                <a:sym typeface="Arial" panose="020B0604020202020204" pitchFamily="34" charset="0"/>
              </a:rPr>
              <a:t>: the STED beam wavelength has to be chosen to  maximise stimulated emission and minimise fluorophore absorption</a:t>
            </a:r>
          </a:p>
        </p:txBody>
      </p:sp>
      <p:sp>
        <p:nvSpPr>
          <p:cNvPr id="43016" name="Text Box 8">
            <a:extLst>
              <a:ext uri="{FF2B5EF4-FFF2-40B4-BE49-F238E27FC236}">
                <a16:creationId xmlns:a16="http://schemas.microsoft.com/office/drawing/2014/main" id="{EC2A18C4-2719-4700-A350-8AEC0F2F6E81}"/>
              </a:ext>
            </a:extLst>
          </p:cNvPr>
          <p:cNvSpPr txBox="1">
            <a:spLocks/>
          </p:cNvSpPr>
          <p:nvPr/>
        </p:nvSpPr>
        <p:spPr bwMode="auto">
          <a:xfrm>
            <a:off x="8037513" y="4387850"/>
            <a:ext cx="6299200"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Galiani, S.,…, Bianchini, P., Opt. Express, 20(7):7362-7374 (2012)</a:t>
            </a:r>
          </a:p>
        </p:txBody>
      </p:sp>
      <p:sp>
        <p:nvSpPr>
          <p:cNvPr id="43017" name="Text Box 9">
            <a:extLst>
              <a:ext uri="{FF2B5EF4-FFF2-40B4-BE49-F238E27FC236}">
                <a16:creationId xmlns:a16="http://schemas.microsoft.com/office/drawing/2014/main" id="{F445B508-7A79-45D0-8EC5-AC162C2DD284}"/>
              </a:ext>
            </a:extLst>
          </p:cNvPr>
          <p:cNvSpPr txBox="1">
            <a:spLocks/>
          </p:cNvSpPr>
          <p:nvPr/>
        </p:nvSpPr>
        <p:spPr bwMode="auto">
          <a:xfrm>
            <a:off x="10013950" y="1119188"/>
            <a:ext cx="633571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322A84C0-9E2D-407F-952B-A0AA5F7680C1}"/>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Spectral Conditions</a:t>
            </a:r>
          </a:p>
        </p:txBody>
      </p:sp>
      <p:sp>
        <p:nvSpPr>
          <p:cNvPr id="44034" name="Text Box 2">
            <a:extLst>
              <a:ext uri="{FF2B5EF4-FFF2-40B4-BE49-F238E27FC236}">
                <a16:creationId xmlns:a16="http://schemas.microsoft.com/office/drawing/2014/main" id="{C48F1C6C-EF5E-4A1B-A68C-ECDF822869F0}"/>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1110AA79-410D-4800-9F5A-D59AB40CF057}" type="slidenum">
              <a:rPr lang="it-IT" altLang="it-IT" sz="2600">
                <a:latin typeface="Arial" panose="020B0604020202020204" pitchFamily="34" charset="0"/>
                <a:cs typeface="Arial" panose="020B0604020202020204" pitchFamily="34" charset="0"/>
                <a:sym typeface="Arial" panose="020B0604020202020204" pitchFamily="34" charset="0"/>
              </a:rPr>
              <a:pPr eaLnBrk="1"/>
              <a:t>31</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44035" name="Text Box 3">
            <a:extLst>
              <a:ext uri="{FF2B5EF4-FFF2-40B4-BE49-F238E27FC236}">
                <a16:creationId xmlns:a16="http://schemas.microsoft.com/office/drawing/2014/main" id="{50417F93-06CF-4EB5-957B-4781FF65B027}"/>
              </a:ext>
            </a:extLst>
          </p:cNvPr>
          <p:cNvSpPr txBox="1">
            <a:spLocks/>
          </p:cNvSpPr>
          <p:nvPr/>
        </p:nvSpPr>
        <p:spPr bwMode="auto">
          <a:xfrm>
            <a:off x="358775" y="1798638"/>
            <a:ext cx="23639463"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 The wavelength of the STED beam is set to </a:t>
            </a:r>
            <a:r>
              <a:rPr lang="it-IT" altLang="it-IT" sz="3600" b="1">
                <a:latin typeface="Arial" panose="020B0604020202020204" pitchFamily="34" charset="0"/>
                <a:cs typeface="Arial" panose="020B0604020202020204" pitchFamily="34" charset="0"/>
                <a:sym typeface="Arial" panose="020B0604020202020204" pitchFamily="34" charset="0"/>
              </a:rPr>
              <a:t>maximise the quenching</a:t>
            </a:r>
            <a:r>
              <a:rPr lang="it-IT" altLang="it-IT" sz="3600">
                <a:latin typeface="Arial" panose="020B0604020202020204" pitchFamily="34" charset="0"/>
                <a:cs typeface="Arial" panose="020B0604020202020204" pitchFamily="34" charset="0"/>
                <a:sym typeface="Arial" panose="020B0604020202020204" pitchFamily="34" charset="0"/>
              </a:rPr>
              <a:t> of the excited fluorophores </a:t>
            </a:r>
            <a:r>
              <a:rPr lang="it-IT" altLang="it-IT" sz="3600" b="1">
                <a:latin typeface="Arial" panose="020B0604020202020204" pitchFamily="34" charset="0"/>
                <a:cs typeface="Arial" panose="020B0604020202020204" pitchFamily="34" charset="0"/>
                <a:sym typeface="Arial" panose="020B0604020202020204" pitchFamily="34" charset="0"/>
              </a:rPr>
              <a:t>via stimulated emission</a:t>
            </a:r>
            <a:r>
              <a:rPr lang="it-IT" altLang="it-IT" sz="3600">
                <a:latin typeface="Arial" panose="020B0604020202020204" pitchFamily="34" charset="0"/>
                <a:cs typeface="Arial" panose="020B0604020202020204" pitchFamily="34" charset="0"/>
                <a:sym typeface="Arial" panose="020B0604020202020204" pitchFamily="34" charset="0"/>
              </a:rPr>
              <a:t> and to </a:t>
            </a:r>
            <a:r>
              <a:rPr lang="it-IT" altLang="it-IT" sz="3600" b="1">
                <a:latin typeface="Arial" panose="020B0604020202020204" pitchFamily="34" charset="0"/>
                <a:cs typeface="Arial" panose="020B0604020202020204" pitchFamily="34" charset="0"/>
                <a:sym typeface="Arial" panose="020B0604020202020204" pitchFamily="34" charset="0"/>
              </a:rPr>
              <a:t>minimise any other processes</a:t>
            </a:r>
            <a:r>
              <a:rPr lang="it-IT" altLang="it-IT" sz="3600">
                <a:latin typeface="Arial" panose="020B0604020202020204" pitchFamily="34" charset="0"/>
                <a:cs typeface="Arial" panose="020B0604020202020204" pitchFamily="34" charset="0"/>
                <a:sym typeface="Arial" panose="020B0604020202020204" pitchFamily="34" charset="0"/>
              </a:rPr>
              <a:t> that can compete</a:t>
            </a:r>
          </a:p>
          <a:p>
            <a:pPr eaLnBrk="1"/>
            <a:r>
              <a:rPr lang="it-IT" altLang="it-IT" sz="3600">
                <a:latin typeface="Arial" panose="020B0604020202020204" pitchFamily="34" charset="0"/>
                <a:cs typeface="Arial" panose="020B0604020202020204" pitchFamily="34" charset="0"/>
                <a:sym typeface="Arial" panose="020B0604020202020204" pitchFamily="34" charset="0"/>
              </a:rPr>
              <a:t>with stimulated emission</a:t>
            </a:r>
          </a:p>
        </p:txBody>
      </p:sp>
      <p:pic>
        <p:nvPicPr>
          <p:cNvPr id="44036" name="Picture 4" descr="Jablo_01-01.tif">
            <a:extLst>
              <a:ext uri="{FF2B5EF4-FFF2-40B4-BE49-F238E27FC236}">
                <a16:creationId xmlns:a16="http://schemas.microsoft.com/office/drawing/2014/main" id="{539C83D1-2C41-47C6-83AC-623C6D1A1A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3871913"/>
            <a:ext cx="7823200" cy="825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7" name="Text Box 5">
            <a:extLst>
              <a:ext uri="{FF2B5EF4-FFF2-40B4-BE49-F238E27FC236}">
                <a16:creationId xmlns:a16="http://schemas.microsoft.com/office/drawing/2014/main" id="{584E0D0B-5A23-4F60-AD72-64AEB1B92633}"/>
              </a:ext>
            </a:extLst>
          </p:cNvPr>
          <p:cNvSpPr txBox="1">
            <a:spLocks/>
          </p:cNvSpPr>
          <p:nvPr/>
        </p:nvSpPr>
        <p:spPr bwMode="auto">
          <a:xfrm>
            <a:off x="358775" y="12126913"/>
            <a:ext cx="58213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Review of Sci. Instr,, In Press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96810A68-3E17-4AFB-BE19-BFD1B2B359FA}"/>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Spectral Conditions</a:t>
            </a:r>
          </a:p>
        </p:txBody>
      </p:sp>
      <p:sp>
        <p:nvSpPr>
          <p:cNvPr id="45058" name="Text Box 2">
            <a:extLst>
              <a:ext uri="{FF2B5EF4-FFF2-40B4-BE49-F238E27FC236}">
                <a16:creationId xmlns:a16="http://schemas.microsoft.com/office/drawing/2014/main" id="{C0D3247B-E6FA-4C7A-BD47-AF3B5DC7514B}"/>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8A8D685C-E959-42A6-94D8-E69FC0B620D2}" type="slidenum">
              <a:rPr lang="it-IT" altLang="it-IT" sz="2600">
                <a:latin typeface="Arial" panose="020B0604020202020204" pitchFamily="34" charset="0"/>
                <a:cs typeface="Arial" panose="020B0604020202020204" pitchFamily="34" charset="0"/>
                <a:sym typeface="Arial" panose="020B0604020202020204" pitchFamily="34" charset="0"/>
              </a:rPr>
              <a:pPr eaLnBrk="1"/>
              <a:t>32</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45059" name="Text Box 3">
            <a:extLst>
              <a:ext uri="{FF2B5EF4-FFF2-40B4-BE49-F238E27FC236}">
                <a16:creationId xmlns:a16="http://schemas.microsoft.com/office/drawing/2014/main" id="{94CEC571-0C2D-48F5-B379-99C3AE43FA2A}"/>
              </a:ext>
            </a:extLst>
          </p:cNvPr>
          <p:cNvSpPr txBox="1">
            <a:spLocks/>
          </p:cNvSpPr>
          <p:nvPr/>
        </p:nvSpPr>
        <p:spPr bwMode="auto">
          <a:xfrm>
            <a:off x="358775" y="1798638"/>
            <a:ext cx="23639463"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 The wavelength of the STED beam is set to </a:t>
            </a:r>
            <a:r>
              <a:rPr lang="it-IT" altLang="it-IT" sz="3600" b="1">
                <a:latin typeface="Arial" panose="020B0604020202020204" pitchFamily="34" charset="0"/>
                <a:cs typeface="Arial" panose="020B0604020202020204" pitchFamily="34" charset="0"/>
                <a:sym typeface="Arial" panose="020B0604020202020204" pitchFamily="34" charset="0"/>
              </a:rPr>
              <a:t>maximise the quenching</a:t>
            </a:r>
            <a:r>
              <a:rPr lang="it-IT" altLang="it-IT" sz="3600">
                <a:latin typeface="Arial" panose="020B0604020202020204" pitchFamily="34" charset="0"/>
                <a:cs typeface="Arial" panose="020B0604020202020204" pitchFamily="34" charset="0"/>
                <a:sym typeface="Arial" panose="020B0604020202020204" pitchFamily="34" charset="0"/>
              </a:rPr>
              <a:t> of the excited fluorophores </a:t>
            </a:r>
            <a:r>
              <a:rPr lang="it-IT" altLang="it-IT" sz="3600" b="1">
                <a:latin typeface="Arial" panose="020B0604020202020204" pitchFamily="34" charset="0"/>
                <a:cs typeface="Arial" panose="020B0604020202020204" pitchFamily="34" charset="0"/>
                <a:sym typeface="Arial" panose="020B0604020202020204" pitchFamily="34" charset="0"/>
              </a:rPr>
              <a:t>via stimulated emission</a:t>
            </a:r>
            <a:r>
              <a:rPr lang="it-IT" altLang="it-IT" sz="3600">
                <a:latin typeface="Arial" panose="020B0604020202020204" pitchFamily="34" charset="0"/>
                <a:cs typeface="Arial" panose="020B0604020202020204" pitchFamily="34" charset="0"/>
                <a:sym typeface="Arial" panose="020B0604020202020204" pitchFamily="34" charset="0"/>
              </a:rPr>
              <a:t> and to </a:t>
            </a:r>
            <a:r>
              <a:rPr lang="it-IT" altLang="it-IT" sz="3600" b="1">
                <a:latin typeface="Arial" panose="020B0604020202020204" pitchFamily="34" charset="0"/>
                <a:cs typeface="Arial" panose="020B0604020202020204" pitchFamily="34" charset="0"/>
                <a:sym typeface="Arial" panose="020B0604020202020204" pitchFamily="34" charset="0"/>
              </a:rPr>
              <a:t>minimise any other processes</a:t>
            </a:r>
            <a:r>
              <a:rPr lang="it-IT" altLang="it-IT" sz="3600">
                <a:latin typeface="Arial" panose="020B0604020202020204" pitchFamily="34" charset="0"/>
                <a:cs typeface="Arial" panose="020B0604020202020204" pitchFamily="34" charset="0"/>
                <a:sym typeface="Arial" panose="020B0604020202020204" pitchFamily="34" charset="0"/>
              </a:rPr>
              <a:t> that can compete</a:t>
            </a:r>
          </a:p>
          <a:p>
            <a:pPr eaLnBrk="1"/>
            <a:r>
              <a:rPr lang="it-IT" altLang="it-IT" sz="3600">
                <a:latin typeface="Arial" panose="020B0604020202020204" pitchFamily="34" charset="0"/>
                <a:cs typeface="Arial" panose="020B0604020202020204" pitchFamily="34" charset="0"/>
                <a:sym typeface="Arial" panose="020B0604020202020204" pitchFamily="34" charset="0"/>
              </a:rPr>
              <a:t>with stimulated emission</a:t>
            </a:r>
          </a:p>
        </p:txBody>
      </p:sp>
      <p:pic>
        <p:nvPicPr>
          <p:cNvPr id="45060" name="Picture 4" descr="Jablo_02-01.tif">
            <a:extLst>
              <a:ext uri="{FF2B5EF4-FFF2-40B4-BE49-F238E27FC236}">
                <a16:creationId xmlns:a16="http://schemas.microsoft.com/office/drawing/2014/main" id="{95A652A3-0493-4172-B4E5-EC3C4C9B78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3873500"/>
            <a:ext cx="7823200" cy="825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5">
            <a:extLst>
              <a:ext uri="{FF2B5EF4-FFF2-40B4-BE49-F238E27FC236}">
                <a16:creationId xmlns:a16="http://schemas.microsoft.com/office/drawing/2014/main" id="{222F6095-5CF2-410A-8CC0-F38D1F4BB6F5}"/>
              </a:ext>
            </a:extLst>
          </p:cNvPr>
          <p:cNvSpPr txBox="1">
            <a:spLocks/>
          </p:cNvSpPr>
          <p:nvPr/>
        </p:nvSpPr>
        <p:spPr bwMode="auto">
          <a:xfrm>
            <a:off x="358775" y="12126913"/>
            <a:ext cx="58213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Review of Sci. Instr,, In Press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70F1B91F-AC26-4D2B-8B5E-A0F12A9D1AA6}"/>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Spectral Conditions</a:t>
            </a:r>
          </a:p>
        </p:txBody>
      </p:sp>
      <p:sp>
        <p:nvSpPr>
          <p:cNvPr id="46082" name="Text Box 2">
            <a:extLst>
              <a:ext uri="{FF2B5EF4-FFF2-40B4-BE49-F238E27FC236}">
                <a16:creationId xmlns:a16="http://schemas.microsoft.com/office/drawing/2014/main" id="{A3D7462F-E808-4EE5-BB02-B66823DDE3A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FBA43AF7-51DF-4025-A103-7956A112ACD4}" type="slidenum">
              <a:rPr lang="it-IT" altLang="it-IT" sz="2600">
                <a:latin typeface="Arial" panose="020B0604020202020204" pitchFamily="34" charset="0"/>
                <a:cs typeface="Arial" panose="020B0604020202020204" pitchFamily="34" charset="0"/>
                <a:sym typeface="Arial" panose="020B0604020202020204" pitchFamily="34" charset="0"/>
              </a:rPr>
              <a:pPr eaLnBrk="1"/>
              <a:t>33</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46083" name="Text Box 3">
            <a:extLst>
              <a:ext uri="{FF2B5EF4-FFF2-40B4-BE49-F238E27FC236}">
                <a16:creationId xmlns:a16="http://schemas.microsoft.com/office/drawing/2014/main" id="{D3B5B5D9-DC1F-4103-9F41-F41BBEB7D614}"/>
              </a:ext>
            </a:extLst>
          </p:cNvPr>
          <p:cNvSpPr txBox="1">
            <a:spLocks/>
          </p:cNvSpPr>
          <p:nvPr/>
        </p:nvSpPr>
        <p:spPr bwMode="auto">
          <a:xfrm>
            <a:off x="358775" y="1798638"/>
            <a:ext cx="23639463"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 The wavelength of the STED beam is set to </a:t>
            </a:r>
            <a:r>
              <a:rPr lang="it-IT" altLang="it-IT" sz="3600" b="1">
                <a:latin typeface="Arial" panose="020B0604020202020204" pitchFamily="34" charset="0"/>
                <a:cs typeface="Arial" panose="020B0604020202020204" pitchFamily="34" charset="0"/>
                <a:sym typeface="Arial" panose="020B0604020202020204" pitchFamily="34" charset="0"/>
              </a:rPr>
              <a:t>maximise the quenching</a:t>
            </a:r>
            <a:r>
              <a:rPr lang="it-IT" altLang="it-IT" sz="3600">
                <a:latin typeface="Arial" panose="020B0604020202020204" pitchFamily="34" charset="0"/>
                <a:cs typeface="Arial" panose="020B0604020202020204" pitchFamily="34" charset="0"/>
                <a:sym typeface="Arial" panose="020B0604020202020204" pitchFamily="34" charset="0"/>
              </a:rPr>
              <a:t> of the excited fluorophores </a:t>
            </a:r>
            <a:r>
              <a:rPr lang="it-IT" altLang="it-IT" sz="3600" b="1">
                <a:latin typeface="Arial" panose="020B0604020202020204" pitchFamily="34" charset="0"/>
                <a:cs typeface="Arial" panose="020B0604020202020204" pitchFamily="34" charset="0"/>
                <a:sym typeface="Arial" panose="020B0604020202020204" pitchFamily="34" charset="0"/>
              </a:rPr>
              <a:t>via stimulated emission</a:t>
            </a:r>
            <a:r>
              <a:rPr lang="it-IT" altLang="it-IT" sz="3600">
                <a:latin typeface="Arial" panose="020B0604020202020204" pitchFamily="34" charset="0"/>
                <a:cs typeface="Arial" panose="020B0604020202020204" pitchFamily="34" charset="0"/>
                <a:sym typeface="Arial" panose="020B0604020202020204" pitchFamily="34" charset="0"/>
              </a:rPr>
              <a:t> and to </a:t>
            </a:r>
            <a:r>
              <a:rPr lang="it-IT" altLang="it-IT" sz="3600" b="1">
                <a:latin typeface="Arial" panose="020B0604020202020204" pitchFamily="34" charset="0"/>
                <a:cs typeface="Arial" panose="020B0604020202020204" pitchFamily="34" charset="0"/>
                <a:sym typeface="Arial" panose="020B0604020202020204" pitchFamily="34" charset="0"/>
              </a:rPr>
              <a:t>minimise any other processes</a:t>
            </a:r>
            <a:r>
              <a:rPr lang="it-IT" altLang="it-IT" sz="3600">
                <a:latin typeface="Arial" panose="020B0604020202020204" pitchFamily="34" charset="0"/>
                <a:cs typeface="Arial" panose="020B0604020202020204" pitchFamily="34" charset="0"/>
                <a:sym typeface="Arial" panose="020B0604020202020204" pitchFamily="34" charset="0"/>
              </a:rPr>
              <a:t> that can compete</a:t>
            </a:r>
          </a:p>
          <a:p>
            <a:pPr eaLnBrk="1"/>
            <a:r>
              <a:rPr lang="it-IT" altLang="it-IT" sz="3600">
                <a:latin typeface="Arial" panose="020B0604020202020204" pitchFamily="34" charset="0"/>
                <a:cs typeface="Arial" panose="020B0604020202020204" pitchFamily="34" charset="0"/>
                <a:sym typeface="Arial" panose="020B0604020202020204" pitchFamily="34" charset="0"/>
              </a:rPr>
              <a:t>with stimulated emission</a:t>
            </a:r>
          </a:p>
        </p:txBody>
      </p:sp>
      <p:pic>
        <p:nvPicPr>
          <p:cNvPr id="46084" name="Picture 4" descr="Jablo_02-01.tif">
            <a:extLst>
              <a:ext uri="{FF2B5EF4-FFF2-40B4-BE49-F238E27FC236}">
                <a16:creationId xmlns:a16="http://schemas.microsoft.com/office/drawing/2014/main" id="{D3D2AEAF-5367-4932-8BA1-063105E52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3873500"/>
            <a:ext cx="7823200" cy="825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5" descr="pasted-image.png">
            <a:extLst>
              <a:ext uri="{FF2B5EF4-FFF2-40B4-BE49-F238E27FC236}">
                <a16:creationId xmlns:a16="http://schemas.microsoft.com/office/drawing/2014/main" id="{04E6E790-8E87-43B2-B368-91646DC315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26975" y="3724275"/>
            <a:ext cx="11371263"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 Box 6">
            <a:extLst>
              <a:ext uri="{FF2B5EF4-FFF2-40B4-BE49-F238E27FC236}">
                <a16:creationId xmlns:a16="http://schemas.microsoft.com/office/drawing/2014/main" id="{335E7D64-E73F-488A-B19B-B7112A99D99E}"/>
              </a:ext>
            </a:extLst>
          </p:cNvPr>
          <p:cNvSpPr txBox="1">
            <a:spLocks/>
          </p:cNvSpPr>
          <p:nvPr/>
        </p:nvSpPr>
        <p:spPr bwMode="auto">
          <a:xfrm>
            <a:off x="18311813" y="8804275"/>
            <a:ext cx="559117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Rankin B.R,…, Hell S.W., Biophys. J., 100, L63-L65 (2011)</a:t>
            </a:r>
          </a:p>
        </p:txBody>
      </p:sp>
      <p:sp>
        <p:nvSpPr>
          <p:cNvPr id="46087" name="Text Box 7">
            <a:extLst>
              <a:ext uri="{FF2B5EF4-FFF2-40B4-BE49-F238E27FC236}">
                <a16:creationId xmlns:a16="http://schemas.microsoft.com/office/drawing/2014/main" id="{A878091D-D517-4DC6-833F-4D1B3C3176F4}"/>
              </a:ext>
            </a:extLst>
          </p:cNvPr>
          <p:cNvSpPr txBox="1">
            <a:spLocks/>
          </p:cNvSpPr>
          <p:nvPr/>
        </p:nvSpPr>
        <p:spPr bwMode="auto">
          <a:xfrm>
            <a:off x="10464800" y="5356225"/>
            <a:ext cx="1871663" cy="181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green </a:t>
            </a:r>
          </a:p>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fluoresce </a:t>
            </a:r>
          </a:p>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protein </a:t>
            </a:r>
          </a:p>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(GFP)</a:t>
            </a:r>
          </a:p>
        </p:txBody>
      </p:sp>
      <p:sp>
        <p:nvSpPr>
          <p:cNvPr id="46088" name="Text Box 8">
            <a:extLst>
              <a:ext uri="{FF2B5EF4-FFF2-40B4-BE49-F238E27FC236}">
                <a16:creationId xmlns:a16="http://schemas.microsoft.com/office/drawing/2014/main" id="{BC6CB339-2A9A-48BF-9975-D4DB26271B04}"/>
              </a:ext>
            </a:extLst>
          </p:cNvPr>
          <p:cNvSpPr txBox="1">
            <a:spLocks/>
          </p:cNvSpPr>
          <p:nvPr/>
        </p:nvSpPr>
        <p:spPr bwMode="auto">
          <a:xfrm>
            <a:off x="358775" y="12126913"/>
            <a:ext cx="58213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Review of Sci. Instr,, In Press</a:t>
            </a:r>
          </a:p>
        </p:txBody>
      </p:sp>
      <p:sp>
        <p:nvSpPr>
          <p:cNvPr id="46089" name="Text Box 9">
            <a:extLst>
              <a:ext uri="{FF2B5EF4-FFF2-40B4-BE49-F238E27FC236}">
                <a16:creationId xmlns:a16="http://schemas.microsoft.com/office/drawing/2014/main" id="{D270117A-E7CA-4C12-BF6C-25A663FCBD29}"/>
              </a:ext>
            </a:extLst>
          </p:cNvPr>
          <p:cNvSpPr txBox="1">
            <a:spLocks/>
          </p:cNvSpPr>
          <p:nvPr/>
        </p:nvSpPr>
        <p:spPr bwMode="auto">
          <a:xfrm>
            <a:off x="10242550" y="9480550"/>
            <a:ext cx="13660438" cy="149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200">
                <a:latin typeface="Arial" panose="020B0604020202020204" pitchFamily="34" charset="0"/>
                <a:cs typeface="Arial" panose="020B0604020202020204" pitchFamily="34" charset="0"/>
                <a:sym typeface="Arial" panose="020B0604020202020204" pitchFamily="34" charset="0"/>
              </a:rPr>
              <a:t>Photobleaching reduces by choosing wavelength of the STED beam </a:t>
            </a:r>
            <a:r>
              <a:rPr lang="it-IT" altLang="it-IT" sz="3200" b="1">
                <a:latin typeface="Arial" panose="020B0604020202020204" pitchFamily="34" charset="0"/>
                <a:cs typeface="Arial" panose="020B0604020202020204" pitchFamily="34" charset="0"/>
                <a:sym typeface="Arial" panose="020B0604020202020204" pitchFamily="34" charset="0"/>
              </a:rPr>
              <a:t>outside the excited-state absorption spectra,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806885B1-8031-4CD4-872B-86F7744C6B15}"/>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Spectral Conditions</a:t>
            </a:r>
          </a:p>
        </p:txBody>
      </p:sp>
      <p:sp>
        <p:nvSpPr>
          <p:cNvPr id="47106" name="Text Box 2">
            <a:extLst>
              <a:ext uri="{FF2B5EF4-FFF2-40B4-BE49-F238E27FC236}">
                <a16:creationId xmlns:a16="http://schemas.microsoft.com/office/drawing/2014/main" id="{08EBFC6B-4B15-4DCB-BA6C-B04AB2FA1847}"/>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65404286-0749-460D-B0AE-F41E6FB21E98}" type="slidenum">
              <a:rPr lang="it-IT" altLang="it-IT" sz="2600">
                <a:latin typeface="Arial" panose="020B0604020202020204" pitchFamily="34" charset="0"/>
                <a:cs typeface="Arial" panose="020B0604020202020204" pitchFamily="34" charset="0"/>
                <a:sym typeface="Arial" panose="020B0604020202020204" pitchFamily="34" charset="0"/>
              </a:rPr>
              <a:pPr eaLnBrk="1"/>
              <a:t>34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47107" name="Text Box 3">
            <a:extLst>
              <a:ext uri="{FF2B5EF4-FFF2-40B4-BE49-F238E27FC236}">
                <a16:creationId xmlns:a16="http://schemas.microsoft.com/office/drawing/2014/main" id="{9331A8F2-CC56-4CF7-BB8F-6175CE2F9F9A}"/>
              </a:ext>
            </a:extLst>
          </p:cNvPr>
          <p:cNvSpPr txBox="1">
            <a:spLocks/>
          </p:cNvSpPr>
          <p:nvPr/>
        </p:nvSpPr>
        <p:spPr bwMode="auto">
          <a:xfrm>
            <a:off x="358775" y="1798638"/>
            <a:ext cx="23639463"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 The wavelength of the STED beam is set to </a:t>
            </a:r>
            <a:r>
              <a:rPr lang="it-IT" altLang="it-IT" sz="3600" b="1">
                <a:latin typeface="Arial" panose="020B0604020202020204" pitchFamily="34" charset="0"/>
                <a:cs typeface="Arial" panose="020B0604020202020204" pitchFamily="34" charset="0"/>
                <a:sym typeface="Arial" panose="020B0604020202020204" pitchFamily="34" charset="0"/>
              </a:rPr>
              <a:t>maximise the quenching</a:t>
            </a:r>
            <a:r>
              <a:rPr lang="it-IT" altLang="it-IT" sz="3600">
                <a:latin typeface="Arial" panose="020B0604020202020204" pitchFamily="34" charset="0"/>
                <a:cs typeface="Arial" panose="020B0604020202020204" pitchFamily="34" charset="0"/>
                <a:sym typeface="Arial" panose="020B0604020202020204" pitchFamily="34" charset="0"/>
              </a:rPr>
              <a:t> of the excited fluorophores </a:t>
            </a:r>
            <a:r>
              <a:rPr lang="it-IT" altLang="it-IT" sz="3600" b="1">
                <a:latin typeface="Arial" panose="020B0604020202020204" pitchFamily="34" charset="0"/>
                <a:cs typeface="Arial" panose="020B0604020202020204" pitchFamily="34" charset="0"/>
                <a:sym typeface="Arial" panose="020B0604020202020204" pitchFamily="34" charset="0"/>
              </a:rPr>
              <a:t>via stimulated emission</a:t>
            </a:r>
            <a:r>
              <a:rPr lang="it-IT" altLang="it-IT" sz="3600">
                <a:latin typeface="Arial" panose="020B0604020202020204" pitchFamily="34" charset="0"/>
                <a:cs typeface="Arial" panose="020B0604020202020204" pitchFamily="34" charset="0"/>
                <a:sym typeface="Arial" panose="020B0604020202020204" pitchFamily="34" charset="0"/>
              </a:rPr>
              <a:t> and to </a:t>
            </a:r>
            <a:r>
              <a:rPr lang="it-IT" altLang="it-IT" sz="3600" b="1">
                <a:latin typeface="Arial" panose="020B0604020202020204" pitchFamily="34" charset="0"/>
                <a:cs typeface="Arial" panose="020B0604020202020204" pitchFamily="34" charset="0"/>
                <a:sym typeface="Arial" panose="020B0604020202020204" pitchFamily="34" charset="0"/>
              </a:rPr>
              <a:t>minimise any other processes</a:t>
            </a:r>
            <a:r>
              <a:rPr lang="it-IT" altLang="it-IT" sz="3600">
                <a:latin typeface="Arial" panose="020B0604020202020204" pitchFamily="34" charset="0"/>
                <a:cs typeface="Arial" panose="020B0604020202020204" pitchFamily="34" charset="0"/>
                <a:sym typeface="Arial" panose="020B0604020202020204" pitchFamily="34" charset="0"/>
              </a:rPr>
              <a:t> that can compete</a:t>
            </a:r>
          </a:p>
          <a:p>
            <a:pPr eaLnBrk="1"/>
            <a:r>
              <a:rPr lang="it-IT" altLang="it-IT" sz="3600">
                <a:latin typeface="Arial" panose="020B0604020202020204" pitchFamily="34" charset="0"/>
                <a:cs typeface="Arial" panose="020B0604020202020204" pitchFamily="34" charset="0"/>
                <a:sym typeface="Arial" panose="020B0604020202020204" pitchFamily="34" charset="0"/>
              </a:rPr>
              <a:t>with stimulated emission</a:t>
            </a:r>
          </a:p>
        </p:txBody>
      </p:sp>
      <p:pic>
        <p:nvPicPr>
          <p:cNvPr id="47108" name="Picture 4" descr="pasted-image.pdf">
            <a:extLst>
              <a:ext uri="{FF2B5EF4-FFF2-40B4-BE49-F238E27FC236}">
                <a16:creationId xmlns:a16="http://schemas.microsoft.com/office/drawing/2014/main" id="{86A36C68-4598-4794-B311-669150DD6B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26975" y="3724275"/>
            <a:ext cx="11371263"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9" name="Text Box 5">
            <a:extLst>
              <a:ext uri="{FF2B5EF4-FFF2-40B4-BE49-F238E27FC236}">
                <a16:creationId xmlns:a16="http://schemas.microsoft.com/office/drawing/2014/main" id="{FF4AB6BA-60F2-4660-9C79-3F22D27F612A}"/>
              </a:ext>
            </a:extLst>
          </p:cNvPr>
          <p:cNvSpPr txBox="1">
            <a:spLocks/>
          </p:cNvSpPr>
          <p:nvPr/>
        </p:nvSpPr>
        <p:spPr bwMode="auto">
          <a:xfrm>
            <a:off x="18311813" y="8804275"/>
            <a:ext cx="559117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Rankin B.R,…, Hell S.W., Biophys. J., 100, L63-L65 (2011)</a:t>
            </a:r>
          </a:p>
        </p:txBody>
      </p:sp>
      <p:sp>
        <p:nvSpPr>
          <p:cNvPr id="47110" name="Text Box 6">
            <a:extLst>
              <a:ext uri="{FF2B5EF4-FFF2-40B4-BE49-F238E27FC236}">
                <a16:creationId xmlns:a16="http://schemas.microsoft.com/office/drawing/2014/main" id="{FB9E9399-97C2-4DB4-AE27-70E24E20951A}"/>
              </a:ext>
            </a:extLst>
          </p:cNvPr>
          <p:cNvSpPr txBox="1">
            <a:spLocks/>
          </p:cNvSpPr>
          <p:nvPr/>
        </p:nvSpPr>
        <p:spPr bwMode="auto">
          <a:xfrm>
            <a:off x="10464800" y="5356225"/>
            <a:ext cx="1871663" cy="181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green </a:t>
            </a:r>
          </a:p>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fluoresce </a:t>
            </a:r>
          </a:p>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protein </a:t>
            </a:r>
          </a:p>
          <a:p>
            <a:pPr eaLnBrk="1"/>
            <a:r>
              <a:rPr lang="it-IT" altLang="it-IT" sz="3000">
                <a:solidFill>
                  <a:srgbClr val="232323"/>
                </a:solidFill>
                <a:latin typeface="Arial" panose="020B0604020202020204" pitchFamily="34" charset="0"/>
                <a:cs typeface="Arial" panose="020B0604020202020204" pitchFamily="34" charset="0"/>
                <a:sym typeface="Arial" panose="020B0604020202020204" pitchFamily="34" charset="0"/>
              </a:rPr>
              <a:t>(GFP)</a:t>
            </a:r>
          </a:p>
        </p:txBody>
      </p:sp>
      <p:sp>
        <p:nvSpPr>
          <p:cNvPr id="47111" name="Text Box 7">
            <a:extLst>
              <a:ext uri="{FF2B5EF4-FFF2-40B4-BE49-F238E27FC236}">
                <a16:creationId xmlns:a16="http://schemas.microsoft.com/office/drawing/2014/main" id="{75ED733C-0B89-4935-98DB-1FB93ACFD4A1}"/>
              </a:ext>
            </a:extLst>
          </p:cNvPr>
          <p:cNvSpPr txBox="1">
            <a:spLocks/>
          </p:cNvSpPr>
          <p:nvPr/>
        </p:nvSpPr>
        <p:spPr bwMode="auto">
          <a:xfrm>
            <a:off x="358775" y="12126913"/>
            <a:ext cx="58213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Review of Sci. Instr,, In Press</a:t>
            </a:r>
          </a:p>
        </p:txBody>
      </p:sp>
      <p:sp>
        <p:nvSpPr>
          <p:cNvPr id="47112" name="Text Box 8">
            <a:extLst>
              <a:ext uri="{FF2B5EF4-FFF2-40B4-BE49-F238E27FC236}">
                <a16:creationId xmlns:a16="http://schemas.microsoft.com/office/drawing/2014/main" id="{2928177A-BB0E-47C0-B51F-2260F5507163}"/>
              </a:ext>
            </a:extLst>
          </p:cNvPr>
          <p:cNvSpPr txBox="1">
            <a:spLocks/>
          </p:cNvSpPr>
          <p:nvPr/>
        </p:nvSpPr>
        <p:spPr bwMode="auto">
          <a:xfrm>
            <a:off x="10242550" y="9480550"/>
            <a:ext cx="13660438" cy="337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200">
                <a:latin typeface="Arial" panose="020B0604020202020204" pitchFamily="34" charset="0"/>
                <a:cs typeface="Arial" panose="020B0604020202020204" pitchFamily="34" charset="0"/>
                <a:sym typeface="Arial" panose="020B0604020202020204" pitchFamily="34" charset="0"/>
              </a:rPr>
              <a:t>Photobleaching reduces by choosing wavelength of the STED beam </a:t>
            </a:r>
            <a:r>
              <a:rPr lang="it-IT" altLang="it-IT" sz="3200" b="1">
                <a:latin typeface="Arial" panose="020B0604020202020204" pitchFamily="34" charset="0"/>
                <a:cs typeface="Arial" panose="020B0604020202020204" pitchFamily="34" charset="0"/>
                <a:sym typeface="Arial" panose="020B0604020202020204" pitchFamily="34" charset="0"/>
              </a:rPr>
              <a:t>outside the excited-state absorption spectra, </a:t>
            </a:r>
          </a:p>
          <a:p>
            <a:pPr eaLnBrk="1"/>
            <a:r>
              <a:rPr lang="it-IT" altLang="it-IT" sz="3200">
                <a:latin typeface="Arial" panose="020B0604020202020204" pitchFamily="34" charset="0"/>
                <a:cs typeface="Arial" panose="020B0604020202020204" pitchFamily="34" charset="0"/>
                <a:sym typeface="Arial" panose="020B0604020202020204" pitchFamily="34" charset="0"/>
              </a:rPr>
              <a:t>but</a:t>
            </a:r>
            <a:br>
              <a:rPr lang="it-IT" altLang="it-IT" sz="3200">
                <a:latin typeface="Arial" panose="020B0604020202020204" pitchFamily="34" charset="0"/>
                <a:cs typeface="Arial" panose="020B0604020202020204" pitchFamily="34" charset="0"/>
                <a:sym typeface="Arial" panose="020B0604020202020204" pitchFamily="34" charset="0"/>
              </a:rPr>
            </a:br>
            <a:r>
              <a:rPr lang="it-IT" altLang="it-IT" sz="3200">
                <a:latin typeface="Arial" panose="020B0604020202020204" pitchFamily="34" charset="0"/>
                <a:cs typeface="Arial" panose="020B0604020202020204" pitchFamily="34" charset="0"/>
                <a:sym typeface="Arial" panose="020B0604020202020204" pitchFamily="34" charset="0"/>
              </a:rPr>
              <a:t>- red-shifting the STED beam reduces the stimulated emission cross section; </a:t>
            </a:r>
            <a:br>
              <a:rPr lang="it-IT" altLang="it-IT" sz="3200">
                <a:latin typeface="Arial" panose="020B0604020202020204" pitchFamily="34" charset="0"/>
                <a:cs typeface="Arial" panose="020B0604020202020204" pitchFamily="34" charset="0"/>
                <a:sym typeface="Arial" panose="020B0604020202020204" pitchFamily="34" charset="0"/>
              </a:rPr>
            </a:br>
            <a:r>
              <a:rPr lang="it-IT" altLang="it-IT" sz="3200">
                <a:latin typeface="Arial" panose="020B0604020202020204" pitchFamily="34" charset="0"/>
                <a:cs typeface="Arial" panose="020B0604020202020204" pitchFamily="34" charset="0"/>
                <a:sym typeface="Arial" panose="020B0604020202020204" pitchFamily="34" charset="0"/>
              </a:rPr>
              <a:t>- blu-shifting the STED beam increases the probability to excite directly the fluorophore.   </a:t>
            </a:r>
          </a:p>
        </p:txBody>
      </p:sp>
      <p:pic>
        <p:nvPicPr>
          <p:cNvPr id="47113" name="Picture 9" descr="Jablo_03-01.tif">
            <a:extLst>
              <a:ext uri="{FF2B5EF4-FFF2-40B4-BE49-F238E27FC236}">
                <a16:creationId xmlns:a16="http://schemas.microsoft.com/office/drawing/2014/main" id="{6081A02B-0043-4FB8-A3E2-65DB1BB03C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873500"/>
            <a:ext cx="7823200" cy="825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6E3B454A-5F2C-4271-A45B-B6A8BAFD3141}"/>
              </a:ext>
            </a:extLst>
          </p:cNvPr>
          <p:cNvSpPr txBox="1">
            <a:spLocks/>
          </p:cNvSpPr>
          <p:nvPr/>
        </p:nvSpPr>
        <p:spPr bwMode="auto">
          <a:xfrm>
            <a:off x="2387600" y="6045200"/>
            <a:ext cx="196215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5200"/>
              <a:t>Sync-STED Microscopy</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CW-STED_RedFluorescentBeads_high_01.tif">
            <a:extLst>
              <a:ext uri="{FF2B5EF4-FFF2-40B4-BE49-F238E27FC236}">
                <a16:creationId xmlns:a16="http://schemas.microsoft.com/office/drawing/2014/main" id="{FAE561EB-11B6-4934-B2E0-4289E518A8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375400"/>
            <a:ext cx="6350000"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4" name="Picture 2" descr="CW-STED_RedFluorescentBeads_high_detail_01.tif">
            <a:extLst>
              <a:ext uri="{FF2B5EF4-FFF2-40B4-BE49-F238E27FC236}">
                <a16:creationId xmlns:a16="http://schemas.microsoft.com/office/drawing/2014/main" id="{E04ED7A7-30DE-4841-B313-62F20ED183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1038" y="8534400"/>
            <a:ext cx="20320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Rectangle 3">
            <a:extLst>
              <a:ext uri="{FF2B5EF4-FFF2-40B4-BE49-F238E27FC236}">
                <a16:creationId xmlns:a16="http://schemas.microsoft.com/office/drawing/2014/main" id="{80AC2A8D-E09D-4DF9-B734-9BAF6CEB5AA9}"/>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Synchronous STED</a:t>
            </a:r>
          </a:p>
        </p:txBody>
      </p:sp>
      <p:sp>
        <p:nvSpPr>
          <p:cNvPr id="49156" name="Text Box 4">
            <a:extLst>
              <a:ext uri="{FF2B5EF4-FFF2-40B4-BE49-F238E27FC236}">
                <a16:creationId xmlns:a16="http://schemas.microsoft.com/office/drawing/2014/main" id="{E2CC33A7-4F91-44B0-8E54-746305971E55}"/>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AACC54C4-611F-47AA-9A32-23F0C1E8FDE0}" type="slidenum">
              <a:rPr lang="it-IT" altLang="it-IT" sz="2600">
                <a:latin typeface="Arial" panose="020B0604020202020204" pitchFamily="34" charset="0"/>
                <a:cs typeface="Arial" panose="020B0604020202020204" pitchFamily="34" charset="0"/>
                <a:sym typeface="Arial" panose="020B0604020202020204" pitchFamily="34" charset="0"/>
              </a:rPr>
              <a:pPr eaLnBrk="1"/>
              <a:t>36</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grpSp>
        <p:nvGrpSpPr>
          <p:cNvPr id="49157" name="Group 5">
            <a:extLst>
              <a:ext uri="{FF2B5EF4-FFF2-40B4-BE49-F238E27FC236}">
                <a16:creationId xmlns:a16="http://schemas.microsoft.com/office/drawing/2014/main" id="{5AA165F5-EC1E-4787-AB49-FB5F46B74F2C}"/>
              </a:ext>
            </a:extLst>
          </p:cNvPr>
          <p:cNvGrpSpPr>
            <a:grpSpLocks/>
          </p:cNvGrpSpPr>
          <p:nvPr/>
        </p:nvGrpSpPr>
        <p:grpSpPr bwMode="auto">
          <a:xfrm rot="10800000" flipH="1">
            <a:off x="512763" y="6376988"/>
            <a:ext cx="6350000" cy="6350000"/>
            <a:chOff x="0" y="0"/>
            <a:chExt cx="6350000" cy="6350000"/>
          </a:xfrm>
        </p:grpSpPr>
        <p:pic>
          <p:nvPicPr>
            <p:cNvPr id="49167" name="Picture 6" descr="Confocal_RedFluorescentBeads_01.tif">
              <a:extLst>
                <a:ext uri="{FF2B5EF4-FFF2-40B4-BE49-F238E27FC236}">
                  <a16:creationId xmlns:a16="http://schemas.microsoft.com/office/drawing/2014/main" id="{BC0116FC-45C7-45ED-8B68-7F7F7067F2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50000"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8" name="AutoShape 7">
              <a:extLst>
                <a:ext uri="{FF2B5EF4-FFF2-40B4-BE49-F238E27FC236}">
                  <a16:creationId xmlns:a16="http://schemas.microsoft.com/office/drawing/2014/main" id="{B80E397A-10C3-4793-B60D-9527E388F7C3}"/>
                </a:ext>
              </a:extLst>
            </p:cNvPr>
            <p:cNvSpPr>
              <a:spLocks/>
            </p:cNvSpPr>
            <p:nvPr/>
          </p:nvSpPr>
          <p:spPr bwMode="auto">
            <a:xfrm>
              <a:off x="0" y="0"/>
              <a:ext cx="6350000" cy="6350000"/>
            </a:xfrm>
            <a:custGeom>
              <a:avLst/>
              <a:gdLst>
                <a:gd name="T0" fmla="*/ 3175000 w 21600"/>
                <a:gd name="T1" fmla="*/ 3175000 h 21600"/>
                <a:gd name="T2" fmla="*/ 3175000 w 21600"/>
                <a:gd name="T3" fmla="*/ 3175000 h 21600"/>
                <a:gd name="T4" fmla="*/ 3175000 w 21600"/>
                <a:gd name="T5" fmla="*/ 3175000 h 21600"/>
                <a:gd name="T6" fmla="*/ 3175000 w 21600"/>
                <a:gd name="T7" fmla="*/ 3175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0" y="0"/>
                  </a:lnTo>
                  <a:close/>
                </a:path>
              </a:pathLst>
            </a:custGeom>
            <a:noFill/>
            <a:ln w="63500" cap="flat" cmpd="sng">
              <a:solidFill>
                <a:srgbClr val="FFFFFF"/>
              </a:solidFill>
              <a:prstDash val="dash"/>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pic>
        <p:nvPicPr>
          <p:cNvPr id="49158" name="Picture 8" descr="Chromeo-01.tif">
            <a:extLst>
              <a:ext uri="{FF2B5EF4-FFF2-40B4-BE49-F238E27FC236}">
                <a16:creationId xmlns:a16="http://schemas.microsoft.com/office/drawing/2014/main" id="{5C27F836-FA94-4AE9-88E4-B42260F2B0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0" y="1587500"/>
            <a:ext cx="53911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9" name="Text Box 9">
            <a:extLst>
              <a:ext uri="{FF2B5EF4-FFF2-40B4-BE49-F238E27FC236}">
                <a16:creationId xmlns:a16="http://schemas.microsoft.com/office/drawing/2014/main" id="{CA74FB47-301A-43DD-B61F-B1ADDD2F36C0}"/>
              </a:ext>
            </a:extLst>
          </p:cNvPr>
          <p:cNvSpPr txBox="1">
            <a:spLocks/>
          </p:cNvSpPr>
          <p:nvPr/>
        </p:nvSpPr>
        <p:spPr bwMode="auto">
          <a:xfrm>
            <a:off x="6892925" y="2255838"/>
            <a:ext cx="17135475"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If the absorption of the STED beam is not negligible a background (</a:t>
            </a:r>
            <a:r>
              <a:rPr lang="it-IT" altLang="it-IT" sz="3600" b="1">
                <a:latin typeface="Arial" panose="020B0604020202020204" pitchFamily="34" charset="0"/>
                <a:cs typeface="Arial" panose="020B0604020202020204" pitchFamily="34" charset="0"/>
                <a:sym typeface="Arial" panose="020B0604020202020204" pitchFamily="34" charset="0"/>
              </a:rPr>
              <a:t>anti-Stokes emission background)</a:t>
            </a:r>
            <a:r>
              <a:rPr lang="it-IT" altLang="it-IT" sz="3600">
                <a:latin typeface="Arial" panose="020B0604020202020204" pitchFamily="34" charset="0"/>
                <a:cs typeface="Arial" panose="020B0604020202020204" pitchFamily="34" charset="0"/>
                <a:sym typeface="Arial" panose="020B0604020202020204" pitchFamily="34" charset="0"/>
              </a:rPr>
              <a:t> substantially reduces the effective spatial resolution.</a:t>
            </a:r>
          </a:p>
        </p:txBody>
      </p:sp>
      <p:pic>
        <p:nvPicPr>
          <p:cNvPr id="49160" name="Picture 10" descr="Confocal_RedFluorescentBeads_detail_01.tif">
            <a:extLst>
              <a:ext uri="{FF2B5EF4-FFF2-40B4-BE49-F238E27FC236}">
                <a16:creationId xmlns:a16="http://schemas.microsoft.com/office/drawing/2014/main" id="{37BB4B77-8328-4F53-BFEC-29BF5D7355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1038" y="6376988"/>
            <a:ext cx="20320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3" name="Rectangle 11">
            <a:extLst>
              <a:ext uri="{FF2B5EF4-FFF2-40B4-BE49-F238E27FC236}">
                <a16:creationId xmlns:a16="http://schemas.microsoft.com/office/drawing/2014/main" id="{217E8480-C6AA-694C-92CA-BEB2D33FB26D}"/>
              </a:ext>
            </a:extLst>
          </p:cNvPr>
          <p:cNvSpPr>
            <a:spLocks/>
          </p:cNvSpPr>
          <p:nvPr/>
        </p:nvSpPr>
        <p:spPr bwMode="auto">
          <a:xfrm>
            <a:off x="3433763" y="10541000"/>
            <a:ext cx="952500" cy="952500"/>
          </a:xfrm>
          <a:prstGeom prst="rect">
            <a:avLst/>
          </a:prstGeom>
          <a:noFill/>
          <a:ln w="25400" cap="flat" cmpd="sng">
            <a:solidFill>
              <a:srgbClr val="FFFFFF"/>
            </a:solidFill>
            <a:prstDash val="dash"/>
            <a:miter lim="400000"/>
            <a:headEnd type="none" w="med" len="med"/>
            <a:tailEnd type="none" w="med" len="med"/>
          </a:ln>
          <a:effectLst>
            <a:outerShdw blurRad="38100" dist="25400" dir="54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49162" name="Text Box 12">
            <a:extLst>
              <a:ext uri="{FF2B5EF4-FFF2-40B4-BE49-F238E27FC236}">
                <a16:creationId xmlns:a16="http://schemas.microsoft.com/office/drawing/2014/main" id="{1F746D7F-6EC5-433D-98DA-F1127F9BE44B}"/>
              </a:ext>
            </a:extLst>
          </p:cNvPr>
          <p:cNvSpPr txBox="1">
            <a:spLocks/>
          </p:cNvSpPr>
          <p:nvPr/>
        </p:nvSpPr>
        <p:spPr bwMode="auto">
          <a:xfrm>
            <a:off x="576263" y="6389688"/>
            <a:ext cx="1917700"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a:solidFill>
                  <a:srgbClr val="FFFFFF"/>
                </a:solidFill>
                <a:latin typeface="Arial" panose="020B0604020202020204" pitchFamily="34" charset="0"/>
                <a:cs typeface="Arial" panose="020B0604020202020204" pitchFamily="34" charset="0"/>
                <a:sym typeface="Arial" panose="020B0604020202020204" pitchFamily="34" charset="0"/>
              </a:rPr>
              <a:t>Confocal</a:t>
            </a:r>
          </a:p>
        </p:txBody>
      </p:sp>
      <p:sp>
        <p:nvSpPr>
          <p:cNvPr id="2" name="Text Box 13">
            <a:extLst>
              <a:ext uri="{FF2B5EF4-FFF2-40B4-BE49-F238E27FC236}">
                <a16:creationId xmlns:a16="http://schemas.microsoft.com/office/drawing/2014/main" id="{E4D24830-B236-41EA-91B5-9BC09618E0A2}"/>
              </a:ext>
            </a:extLst>
          </p:cNvPr>
          <p:cNvSpPr txBox="1">
            <a:spLocks/>
          </p:cNvSpPr>
          <p:nvPr/>
        </p:nvSpPr>
        <p:spPr bwMode="auto">
          <a:xfrm>
            <a:off x="12141200" y="9466263"/>
            <a:ext cx="223837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a:solidFill>
                  <a:srgbClr val="FFFFFF"/>
                </a:solidFill>
                <a:latin typeface="Arial" panose="020B0604020202020204" pitchFamily="34" charset="0"/>
                <a:cs typeface="Arial" panose="020B0604020202020204" pitchFamily="34" charset="0"/>
                <a:sym typeface="Arial" panose="020B0604020202020204" pitchFamily="34" charset="0"/>
              </a:rPr>
              <a:t>CW-STED</a:t>
            </a:r>
          </a:p>
        </p:txBody>
      </p:sp>
      <p:sp>
        <p:nvSpPr>
          <p:cNvPr id="49164" name="Text Box 14">
            <a:extLst>
              <a:ext uri="{FF2B5EF4-FFF2-40B4-BE49-F238E27FC236}">
                <a16:creationId xmlns:a16="http://schemas.microsoft.com/office/drawing/2014/main" id="{E3FD2742-33BF-40E5-80EB-52FC3E1AC506}"/>
              </a:ext>
            </a:extLst>
          </p:cNvPr>
          <p:cNvSpPr txBox="1">
            <a:spLocks/>
          </p:cNvSpPr>
          <p:nvPr/>
        </p:nvSpPr>
        <p:spPr bwMode="auto">
          <a:xfrm rot="5400000">
            <a:off x="8485188" y="9255125"/>
            <a:ext cx="1766888"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800">
                <a:latin typeface="Arial" panose="020B0604020202020204" pitchFamily="34" charset="0"/>
                <a:cs typeface="Arial" panose="020B0604020202020204" pitchFamily="34" charset="0"/>
                <a:sym typeface="Arial" panose="020B0604020202020204" pitchFamily="34" charset="0"/>
              </a:rPr>
              <a:t>CW-STED</a:t>
            </a:r>
          </a:p>
        </p:txBody>
      </p:sp>
      <p:sp>
        <p:nvSpPr>
          <p:cNvPr id="49165" name="Text Box 15">
            <a:extLst>
              <a:ext uri="{FF2B5EF4-FFF2-40B4-BE49-F238E27FC236}">
                <a16:creationId xmlns:a16="http://schemas.microsoft.com/office/drawing/2014/main" id="{0D1EDFBC-CD5C-4C99-9264-EE5E56A5D017}"/>
              </a:ext>
            </a:extLst>
          </p:cNvPr>
          <p:cNvSpPr txBox="1">
            <a:spLocks/>
          </p:cNvSpPr>
          <p:nvPr/>
        </p:nvSpPr>
        <p:spPr bwMode="auto">
          <a:xfrm rot="5400000">
            <a:off x="8609807" y="7119144"/>
            <a:ext cx="151765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800">
                <a:latin typeface="Arial" panose="020B0604020202020204" pitchFamily="34" charset="0"/>
                <a:cs typeface="Arial" panose="020B0604020202020204" pitchFamily="34" charset="0"/>
                <a:sym typeface="Arial" panose="020B0604020202020204" pitchFamily="34" charset="0"/>
              </a:rPr>
              <a:t>Confocal</a:t>
            </a:r>
          </a:p>
        </p:txBody>
      </p:sp>
      <p:sp>
        <p:nvSpPr>
          <p:cNvPr id="49166" name="Text Box 16">
            <a:extLst>
              <a:ext uri="{FF2B5EF4-FFF2-40B4-BE49-F238E27FC236}">
                <a16:creationId xmlns:a16="http://schemas.microsoft.com/office/drawing/2014/main" id="{D70FBACE-62AE-4560-9B40-C0A188A0B5BA}"/>
              </a:ext>
            </a:extLst>
          </p:cNvPr>
          <p:cNvSpPr txBox="1">
            <a:spLocks/>
          </p:cNvSpPr>
          <p:nvPr/>
        </p:nvSpPr>
        <p:spPr bwMode="auto">
          <a:xfrm>
            <a:off x="4525963" y="12003088"/>
            <a:ext cx="223837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a:solidFill>
                  <a:srgbClr val="FFFFFF"/>
                </a:solidFill>
                <a:latin typeface="Arial" panose="020B0604020202020204" pitchFamily="34" charset="0"/>
                <a:cs typeface="Arial" panose="020B0604020202020204" pitchFamily="34" charset="0"/>
                <a:sym typeface="Arial" panose="020B0604020202020204" pitchFamily="34" charset="0"/>
              </a:rPr>
              <a:t>CW-STED</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D2A9A4BA-C530-324A-B6B8-AA8985F3EDB2}"/>
              </a:ext>
            </a:extLst>
          </p:cNvPr>
          <p:cNvSpPr>
            <a:spLocks/>
          </p:cNvSpPr>
          <p:nvPr/>
        </p:nvSpPr>
        <p:spPr bwMode="auto">
          <a:xfrm>
            <a:off x="16256000" y="8188325"/>
            <a:ext cx="2540000" cy="385763"/>
          </a:xfrm>
          <a:prstGeom prst="rect">
            <a:avLst/>
          </a:prstGeom>
          <a:solidFill>
            <a:srgbClr val="51A8F9"/>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0178" name="Rectangle 2">
            <a:extLst>
              <a:ext uri="{FF2B5EF4-FFF2-40B4-BE49-F238E27FC236}">
                <a16:creationId xmlns:a16="http://schemas.microsoft.com/office/drawing/2014/main" id="{1AEF9592-1AD8-6243-9ED3-EDF4E35E17B0}"/>
              </a:ext>
            </a:extLst>
          </p:cNvPr>
          <p:cNvSpPr>
            <a:spLocks/>
          </p:cNvSpPr>
          <p:nvPr/>
        </p:nvSpPr>
        <p:spPr bwMode="auto">
          <a:xfrm>
            <a:off x="16256000" y="8721725"/>
            <a:ext cx="5080000" cy="385763"/>
          </a:xfrm>
          <a:prstGeom prst="rect">
            <a:avLst/>
          </a:prstGeom>
          <a:solidFill>
            <a:srgbClr val="F5D328"/>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0179" name="Rectangle 3">
            <a:extLst>
              <a:ext uri="{FF2B5EF4-FFF2-40B4-BE49-F238E27FC236}">
                <a16:creationId xmlns:a16="http://schemas.microsoft.com/office/drawing/2014/main" id="{A9EB8424-DD78-6747-B4F7-2CB14791CB71}"/>
              </a:ext>
            </a:extLst>
          </p:cNvPr>
          <p:cNvSpPr>
            <a:spLocks/>
          </p:cNvSpPr>
          <p:nvPr/>
        </p:nvSpPr>
        <p:spPr bwMode="auto">
          <a:xfrm>
            <a:off x="16256000" y="9247188"/>
            <a:ext cx="2540000" cy="385762"/>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50180" name="Rectangle 4">
            <a:extLst>
              <a:ext uri="{FF2B5EF4-FFF2-40B4-BE49-F238E27FC236}">
                <a16:creationId xmlns:a16="http://schemas.microsoft.com/office/drawing/2014/main" id="{916FA0ED-7906-1D48-A344-79067A0220FD}"/>
              </a:ext>
            </a:extLst>
          </p:cNvPr>
          <p:cNvSpPr>
            <a:spLocks/>
          </p:cNvSpPr>
          <p:nvPr/>
        </p:nvSpPr>
        <p:spPr bwMode="auto">
          <a:xfrm>
            <a:off x="18796000" y="9772650"/>
            <a:ext cx="2540000" cy="38735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pic>
        <p:nvPicPr>
          <p:cNvPr id="50181" name="Picture 5" descr="SD-CW-STED_RedFluorescentBeads_high_01.tif">
            <a:extLst>
              <a:ext uri="{FF2B5EF4-FFF2-40B4-BE49-F238E27FC236}">
                <a16:creationId xmlns:a16="http://schemas.microsoft.com/office/drawing/2014/main" id="{F79039FD-CDFE-4E30-969F-E7FBE0B6AD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375400"/>
            <a:ext cx="6350000"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Rectangle 6">
            <a:extLst>
              <a:ext uri="{FF2B5EF4-FFF2-40B4-BE49-F238E27FC236}">
                <a16:creationId xmlns:a16="http://schemas.microsoft.com/office/drawing/2014/main" id="{B6AF452A-CD98-4B9D-9B64-90442F14275B}"/>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Synchronous STED</a:t>
            </a:r>
          </a:p>
        </p:txBody>
      </p:sp>
      <p:sp>
        <p:nvSpPr>
          <p:cNvPr id="50183" name="Text Box 7">
            <a:extLst>
              <a:ext uri="{FF2B5EF4-FFF2-40B4-BE49-F238E27FC236}">
                <a16:creationId xmlns:a16="http://schemas.microsoft.com/office/drawing/2014/main" id="{CD3CD983-E5A7-4346-B9E6-98518A94BDD3}"/>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ECF90689-0392-42BF-B988-CB93B1CAACCC}" type="slidenum">
              <a:rPr lang="it-IT" altLang="it-IT" sz="2600">
                <a:latin typeface="Arial" panose="020B0604020202020204" pitchFamily="34" charset="0"/>
                <a:cs typeface="Arial" panose="020B0604020202020204" pitchFamily="34" charset="0"/>
                <a:sym typeface="Arial" panose="020B0604020202020204" pitchFamily="34" charset="0"/>
              </a:rPr>
              <a:pPr eaLnBrk="1"/>
              <a:t>37</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50184" name="Picture 8" descr="Chromeo-01.tif">
            <a:extLst>
              <a:ext uri="{FF2B5EF4-FFF2-40B4-BE49-F238E27FC236}">
                <a16:creationId xmlns:a16="http://schemas.microsoft.com/office/drawing/2014/main" id="{93B6ACCD-2E05-4895-89BC-5E2A08A8EB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587500"/>
            <a:ext cx="539115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5" name="Text Box 9">
            <a:extLst>
              <a:ext uri="{FF2B5EF4-FFF2-40B4-BE49-F238E27FC236}">
                <a16:creationId xmlns:a16="http://schemas.microsoft.com/office/drawing/2014/main" id="{14134351-FECD-422D-A242-CA69C05B1967}"/>
              </a:ext>
            </a:extLst>
          </p:cNvPr>
          <p:cNvSpPr txBox="1">
            <a:spLocks/>
          </p:cNvSpPr>
          <p:nvPr/>
        </p:nvSpPr>
        <p:spPr bwMode="auto">
          <a:xfrm>
            <a:off x="6892925" y="2255838"/>
            <a:ext cx="17135475" cy="328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If the absorption of the STED beam is not negligible a background (</a:t>
            </a:r>
            <a:r>
              <a:rPr lang="it-IT" altLang="it-IT" sz="3600" b="1">
                <a:latin typeface="Arial" panose="020B0604020202020204" pitchFamily="34" charset="0"/>
                <a:cs typeface="Arial" panose="020B0604020202020204" pitchFamily="34" charset="0"/>
                <a:sym typeface="Arial" panose="020B0604020202020204" pitchFamily="34" charset="0"/>
              </a:rPr>
              <a:t>anti-Stokes emission background)</a:t>
            </a:r>
            <a:r>
              <a:rPr lang="it-IT" altLang="it-IT" sz="3600">
                <a:latin typeface="Arial" panose="020B0604020202020204" pitchFamily="34" charset="0"/>
                <a:cs typeface="Arial" panose="020B0604020202020204" pitchFamily="34" charset="0"/>
                <a:sym typeface="Arial" panose="020B0604020202020204" pitchFamily="34" charset="0"/>
              </a:rPr>
              <a:t> substantially reduces the effective spatial resolution.</a:t>
            </a:r>
          </a:p>
          <a:p>
            <a:pPr eaLnBrk="1"/>
            <a:endParaRPr lang="it-IT" altLang="it-IT" sz="3600">
              <a:latin typeface="Arial" panose="020B0604020202020204" pitchFamily="34" charset="0"/>
              <a:cs typeface="Arial" panose="020B0604020202020204" pitchFamily="34" charset="0"/>
              <a:sym typeface="Arial" panose="020B0604020202020204" pitchFamily="34" charset="0"/>
            </a:endParaRPr>
          </a:p>
          <a:p>
            <a:pPr eaLnBrk="1"/>
            <a:r>
              <a:rPr lang="it-IT" altLang="it-IT" sz="3600">
                <a:latin typeface="Arial" panose="020B0604020202020204" pitchFamily="34" charset="0"/>
                <a:cs typeface="Arial" panose="020B0604020202020204" pitchFamily="34" charset="0"/>
                <a:sym typeface="Arial" panose="020B0604020202020204" pitchFamily="34" charset="0"/>
              </a:rPr>
              <a:t>The anti-Stokes emission background cannot be spectrally filtered but since it is induced solely by the STED beam </a:t>
            </a:r>
            <a:r>
              <a:rPr lang="it-IT" altLang="it-IT" sz="3600" b="1">
                <a:latin typeface="Arial" panose="020B0604020202020204" pitchFamily="34" charset="0"/>
                <a:cs typeface="Arial" panose="020B0604020202020204" pitchFamily="34" charset="0"/>
                <a:sym typeface="Arial" panose="020B0604020202020204" pitchFamily="34" charset="0"/>
              </a:rPr>
              <a:t>it can be removed by a lock-in (synchronous detection) approach</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pic>
        <p:nvPicPr>
          <p:cNvPr id="50186" name="Picture 10" descr="Confocal_RedFluorescentBeads_detail_01.tif">
            <a:extLst>
              <a:ext uri="{FF2B5EF4-FFF2-40B4-BE49-F238E27FC236}">
                <a16:creationId xmlns:a16="http://schemas.microsoft.com/office/drawing/2014/main" id="{7B767BD7-F17F-4D7E-9843-DE7DAEFBA0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1038" y="6376988"/>
            <a:ext cx="20320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7" name="Rectangle 11">
            <a:extLst>
              <a:ext uri="{FF2B5EF4-FFF2-40B4-BE49-F238E27FC236}">
                <a16:creationId xmlns:a16="http://schemas.microsoft.com/office/drawing/2014/main" id="{3E3C46DA-3CE6-714E-9EF8-E51AB7357B60}"/>
              </a:ext>
            </a:extLst>
          </p:cNvPr>
          <p:cNvSpPr>
            <a:spLocks/>
          </p:cNvSpPr>
          <p:nvPr/>
        </p:nvSpPr>
        <p:spPr bwMode="auto">
          <a:xfrm>
            <a:off x="3433763" y="10541000"/>
            <a:ext cx="952500" cy="952500"/>
          </a:xfrm>
          <a:prstGeom prst="rect">
            <a:avLst/>
          </a:prstGeom>
          <a:noFill/>
          <a:ln w="25400" cap="flat" cmpd="sng">
            <a:solidFill>
              <a:srgbClr val="FFFFFF"/>
            </a:solidFill>
            <a:prstDash val="dash"/>
            <a:miter lim="400000"/>
            <a:headEnd type="none" w="med" len="med"/>
            <a:tailEnd type="none" w="med" len="med"/>
          </a:ln>
          <a:effectLst>
            <a:outerShdw blurRad="38100" dist="25400" dir="54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pic>
        <p:nvPicPr>
          <p:cNvPr id="50188" name="Picture 12" descr="CW-STED_RedFluorescentBeads_high_detail_01.tif">
            <a:extLst>
              <a:ext uri="{FF2B5EF4-FFF2-40B4-BE49-F238E27FC236}">
                <a16:creationId xmlns:a16="http://schemas.microsoft.com/office/drawing/2014/main" id="{BC6DC66E-C925-4EA3-BDD5-C22B9DA783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1038" y="8534400"/>
            <a:ext cx="20320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9" name="Picture 13" descr="SD-CW-STED_RedFluorescentBeads_high_detail_01.tif">
            <a:extLst>
              <a:ext uri="{FF2B5EF4-FFF2-40B4-BE49-F238E27FC236}">
                <a16:creationId xmlns:a16="http://schemas.microsoft.com/office/drawing/2014/main" id="{8037DA03-2A50-49E5-BA00-EE89AE352C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1038" y="10693400"/>
            <a:ext cx="20320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90" name="Text Box 14">
            <a:extLst>
              <a:ext uri="{FF2B5EF4-FFF2-40B4-BE49-F238E27FC236}">
                <a16:creationId xmlns:a16="http://schemas.microsoft.com/office/drawing/2014/main" id="{6E0CD000-05F2-49F3-8F14-AF9D6C37BBC0}"/>
              </a:ext>
            </a:extLst>
          </p:cNvPr>
          <p:cNvSpPr txBox="1">
            <a:spLocks/>
          </p:cNvSpPr>
          <p:nvPr/>
        </p:nvSpPr>
        <p:spPr bwMode="auto">
          <a:xfrm>
            <a:off x="576263" y="6389688"/>
            <a:ext cx="360997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a:solidFill>
                  <a:srgbClr val="FFFFFF"/>
                </a:solidFill>
                <a:latin typeface="Arial" panose="020B0604020202020204" pitchFamily="34" charset="0"/>
                <a:cs typeface="Arial" panose="020B0604020202020204" pitchFamily="34" charset="0"/>
                <a:sym typeface="Arial" panose="020B0604020202020204" pitchFamily="34" charset="0"/>
              </a:rPr>
              <a:t>CW-STED (sync)</a:t>
            </a:r>
          </a:p>
        </p:txBody>
      </p:sp>
      <p:pic>
        <p:nvPicPr>
          <p:cNvPr id="50191" name="Picture 15" descr="syncSETUP.png">
            <a:extLst>
              <a:ext uri="{FF2B5EF4-FFF2-40B4-BE49-F238E27FC236}">
                <a16:creationId xmlns:a16="http://schemas.microsoft.com/office/drawing/2014/main" id="{4B856BDF-74BD-4457-8D3F-7722368158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53650" y="8191500"/>
            <a:ext cx="5230813" cy="417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92" name="Line 16">
            <a:extLst>
              <a:ext uri="{FF2B5EF4-FFF2-40B4-BE49-F238E27FC236}">
                <a16:creationId xmlns:a16="http://schemas.microsoft.com/office/drawing/2014/main" id="{7E90C52E-DAF1-4FE1-86DF-58A6FF0BAAD6}"/>
              </a:ext>
            </a:extLst>
          </p:cNvPr>
          <p:cNvSpPr>
            <a:spLocks noChangeShapeType="1"/>
          </p:cNvSpPr>
          <p:nvPr/>
        </p:nvSpPr>
        <p:spPr bwMode="auto">
          <a:xfrm>
            <a:off x="16256000" y="10160000"/>
            <a:ext cx="508000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pic>
        <p:nvPicPr>
          <p:cNvPr id="50193" name="Picture 17" descr="CW-STED_RedFluorescentBeads_high_detail_01.tif">
            <a:extLst>
              <a:ext uri="{FF2B5EF4-FFF2-40B4-BE49-F238E27FC236}">
                <a16:creationId xmlns:a16="http://schemas.microsoft.com/office/drawing/2014/main" id="{20D9F4DA-8EB9-4C11-9843-3665E2F50D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10000" y="10369550"/>
            <a:ext cx="20320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94" name="Line 18">
            <a:extLst>
              <a:ext uri="{FF2B5EF4-FFF2-40B4-BE49-F238E27FC236}">
                <a16:creationId xmlns:a16="http://schemas.microsoft.com/office/drawing/2014/main" id="{CC02B2AB-9650-4B05-8A8A-F0E8C94D186D}"/>
              </a:ext>
            </a:extLst>
          </p:cNvPr>
          <p:cNvSpPr>
            <a:spLocks noChangeShapeType="1"/>
          </p:cNvSpPr>
          <p:nvPr/>
        </p:nvSpPr>
        <p:spPr bwMode="auto">
          <a:xfrm>
            <a:off x="16256000" y="9632950"/>
            <a:ext cx="508000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50195" name="Line 19">
            <a:extLst>
              <a:ext uri="{FF2B5EF4-FFF2-40B4-BE49-F238E27FC236}">
                <a16:creationId xmlns:a16="http://schemas.microsoft.com/office/drawing/2014/main" id="{CAD28ACB-77BE-4CAC-BA86-8C6F11376D96}"/>
              </a:ext>
            </a:extLst>
          </p:cNvPr>
          <p:cNvSpPr>
            <a:spLocks noChangeShapeType="1"/>
          </p:cNvSpPr>
          <p:nvPr/>
        </p:nvSpPr>
        <p:spPr bwMode="auto">
          <a:xfrm>
            <a:off x="16256000" y="8582025"/>
            <a:ext cx="508000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50196" name="Line 20">
            <a:extLst>
              <a:ext uri="{FF2B5EF4-FFF2-40B4-BE49-F238E27FC236}">
                <a16:creationId xmlns:a16="http://schemas.microsoft.com/office/drawing/2014/main" id="{5206D767-F85D-4EE2-9BA0-92C6DA3B8D33}"/>
              </a:ext>
            </a:extLst>
          </p:cNvPr>
          <p:cNvSpPr>
            <a:spLocks noChangeShapeType="1"/>
          </p:cNvSpPr>
          <p:nvPr/>
        </p:nvSpPr>
        <p:spPr bwMode="auto">
          <a:xfrm>
            <a:off x="16256000" y="9107488"/>
            <a:ext cx="508000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pic>
        <p:nvPicPr>
          <p:cNvPr id="50197" name="Picture 21" descr="SD-CW-STED_RedFluorescentBeads_high_detail_01.tif">
            <a:extLst>
              <a:ext uri="{FF2B5EF4-FFF2-40B4-BE49-F238E27FC236}">
                <a16:creationId xmlns:a16="http://schemas.microsoft.com/office/drawing/2014/main" id="{4D44A556-2E74-4413-9F0F-F99718E4EF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90000" y="10369550"/>
            <a:ext cx="20320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98" name="Picture 22" descr="pasted-image.png">
            <a:extLst>
              <a:ext uri="{FF2B5EF4-FFF2-40B4-BE49-F238E27FC236}">
                <a16:creationId xmlns:a16="http://schemas.microsoft.com/office/drawing/2014/main" id="{737AEB18-5D55-41BE-BA94-02A5C9D0044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50000" y="10401300"/>
            <a:ext cx="2032000"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99" name="Text Box 23">
            <a:extLst>
              <a:ext uri="{FF2B5EF4-FFF2-40B4-BE49-F238E27FC236}">
                <a16:creationId xmlns:a16="http://schemas.microsoft.com/office/drawing/2014/main" id="{DC2AAC98-1D16-45CE-A92B-5D4C25A7C572}"/>
              </a:ext>
            </a:extLst>
          </p:cNvPr>
          <p:cNvSpPr txBox="1">
            <a:spLocks/>
          </p:cNvSpPr>
          <p:nvPr/>
        </p:nvSpPr>
        <p:spPr bwMode="auto">
          <a:xfrm>
            <a:off x="16756063" y="8162925"/>
            <a:ext cx="1538287"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latin typeface="Arial" panose="020B0604020202020204" pitchFamily="34" charset="0"/>
                <a:cs typeface="Arial" panose="020B0604020202020204" pitchFamily="34" charset="0"/>
                <a:sym typeface="Arial" panose="020B0604020202020204" pitchFamily="34" charset="0"/>
              </a:rPr>
              <a:t>excitation</a:t>
            </a:r>
          </a:p>
        </p:txBody>
      </p:sp>
      <p:sp>
        <p:nvSpPr>
          <p:cNvPr id="50200" name="Text Box 24">
            <a:extLst>
              <a:ext uri="{FF2B5EF4-FFF2-40B4-BE49-F238E27FC236}">
                <a16:creationId xmlns:a16="http://schemas.microsoft.com/office/drawing/2014/main" id="{7E8415B7-5F13-41B8-9657-77C8CCCE596D}"/>
              </a:ext>
            </a:extLst>
          </p:cNvPr>
          <p:cNvSpPr txBox="1">
            <a:spLocks/>
          </p:cNvSpPr>
          <p:nvPr/>
        </p:nvSpPr>
        <p:spPr bwMode="auto">
          <a:xfrm>
            <a:off x="17060863" y="8661400"/>
            <a:ext cx="928687"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latin typeface="Arial" panose="020B0604020202020204" pitchFamily="34" charset="0"/>
                <a:cs typeface="Arial" panose="020B0604020202020204" pitchFamily="34" charset="0"/>
                <a:sym typeface="Arial" panose="020B0604020202020204" pitchFamily="34" charset="0"/>
              </a:rPr>
              <a:t>STED</a:t>
            </a:r>
          </a:p>
        </p:txBody>
      </p:sp>
      <p:sp>
        <p:nvSpPr>
          <p:cNvPr id="50201" name="Text Box 25">
            <a:extLst>
              <a:ext uri="{FF2B5EF4-FFF2-40B4-BE49-F238E27FC236}">
                <a16:creationId xmlns:a16="http://schemas.microsoft.com/office/drawing/2014/main" id="{AB8164C4-599B-4D6C-BD10-70ACE7003655}"/>
              </a:ext>
            </a:extLst>
          </p:cNvPr>
          <p:cNvSpPr txBox="1">
            <a:spLocks/>
          </p:cNvSpPr>
          <p:nvPr/>
        </p:nvSpPr>
        <p:spPr bwMode="auto">
          <a:xfrm>
            <a:off x="17103725" y="9217025"/>
            <a:ext cx="8429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latin typeface="Arial" panose="020B0604020202020204" pitchFamily="34" charset="0"/>
                <a:cs typeface="Arial" panose="020B0604020202020204" pitchFamily="34" charset="0"/>
                <a:sym typeface="Arial" panose="020B0604020202020204" pitchFamily="34" charset="0"/>
              </a:rPr>
              <a:t>open</a:t>
            </a:r>
          </a:p>
        </p:txBody>
      </p:sp>
      <p:sp>
        <p:nvSpPr>
          <p:cNvPr id="50202" name="Text Box 26">
            <a:extLst>
              <a:ext uri="{FF2B5EF4-FFF2-40B4-BE49-F238E27FC236}">
                <a16:creationId xmlns:a16="http://schemas.microsoft.com/office/drawing/2014/main" id="{D410814E-FE76-4220-8755-9B60FB741C47}"/>
              </a:ext>
            </a:extLst>
          </p:cNvPr>
          <p:cNvSpPr txBox="1">
            <a:spLocks/>
          </p:cNvSpPr>
          <p:nvPr/>
        </p:nvSpPr>
        <p:spPr bwMode="auto">
          <a:xfrm>
            <a:off x="19618325" y="9742488"/>
            <a:ext cx="8937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latin typeface="Arial" panose="020B0604020202020204" pitchFamily="34" charset="0"/>
                <a:cs typeface="Arial" panose="020B0604020202020204" pitchFamily="34" charset="0"/>
                <a:sym typeface="Arial" panose="020B0604020202020204" pitchFamily="34" charset="0"/>
              </a:rPr>
              <a:t>close</a:t>
            </a:r>
          </a:p>
        </p:txBody>
      </p:sp>
      <p:sp>
        <p:nvSpPr>
          <p:cNvPr id="50203" name="Text Box 27">
            <a:extLst>
              <a:ext uri="{FF2B5EF4-FFF2-40B4-BE49-F238E27FC236}">
                <a16:creationId xmlns:a16="http://schemas.microsoft.com/office/drawing/2014/main" id="{8FA42490-09EC-47C4-A5E1-F9548C2210D3}"/>
              </a:ext>
            </a:extLst>
          </p:cNvPr>
          <p:cNvSpPr txBox="1">
            <a:spLocks/>
          </p:cNvSpPr>
          <p:nvPr/>
        </p:nvSpPr>
        <p:spPr bwMode="auto">
          <a:xfrm>
            <a:off x="10747375" y="6337300"/>
            <a:ext cx="12018963"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Digital lock-in (syncrounous detection) directly integrated in the microscope data-acquisition card (FPGA-based)</a:t>
            </a:r>
          </a:p>
        </p:txBody>
      </p:sp>
      <p:sp>
        <p:nvSpPr>
          <p:cNvPr id="50204" name="Line 28">
            <a:extLst>
              <a:ext uri="{FF2B5EF4-FFF2-40B4-BE49-F238E27FC236}">
                <a16:creationId xmlns:a16="http://schemas.microsoft.com/office/drawing/2014/main" id="{3B8C60DA-E1D8-4AE7-A925-0BACE1779EC6}"/>
              </a:ext>
            </a:extLst>
          </p:cNvPr>
          <p:cNvSpPr>
            <a:spLocks noChangeShapeType="1"/>
          </p:cNvSpPr>
          <p:nvPr/>
        </p:nvSpPr>
        <p:spPr bwMode="auto">
          <a:xfrm flipV="1">
            <a:off x="16246475" y="7431088"/>
            <a:ext cx="0" cy="2719387"/>
          </a:xfrm>
          <a:prstGeom prst="line">
            <a:avLst/>
          </a:prstGeom>
          <a:noFill/>
          <a:ln w="381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50205" name="Line 29">
            <a:extLst>
              <a:ext uri="{FF2B5EF4-FFF2-40B4-BE49-F238E27FC236}">
                <a16:creationId xmlns:a16="http://schemas.microsoft.com/office/drawing/2014/main" id="{DB126BF7-D825-4882-909F-962AA19FE32F}"/>
              </a:ext>
            </a:extLst>
          </p:cNvPr>
          <p:cNvSpPr>
            <a:spLocks noChangeShapeType="1"/>
          </p:cNvSpPr>
          <p:nvPr/>
        </p:nvSpPr>
        <p:spPr bwMode="auto">
          <a:xfrm flipV="1">
            <a:off x="21336000" y="7440613"/>
            <a:ext cx="0" cy="2717800"/>
          </a:xfrm>
          <a:prstGeom prst="line">
            <a:avLst/>
          </a:prstGeom>
          <a:noFill/>
          <a:ln w="381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50206" name="Line 30">
            <a:extLst>
              <a:ext uri="{FF2B5EF4-FFF2-40B4-BE49-F238E27FC236}">
                <a16:creationId xmlns:a16="http://schemas.microsoft.com/office/drawing/2014/main" id="{AC6507DD-0621-4717-9722-3B304EC267C9}"/>
              </a:ext>
            </a:extLst>
          </p:cNvPr>
          <p:cNvSpPr>
            <a:spLocks noChangeShapeType="1"/>
          </p:cNvSpPr>
          <p:nvPr/>
        </p:nvSpPr>
        <p:spPr bwMode="auto">
          <a:xfrm flipV="1">
            <a:off x="18796000" y="7934325"/>
            <a:ext cx="0" cy="2225675"/>
          </a:xfrm>
          <a:prstGeom prst="line">
            <a:avLst/>
          </a:prstGeom>
          <a:noFill/>
          <a:ln w="381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50207" name="Text Box 31">
            <a:extLst>
              <a:ext uri="{FF2B5EF4-FFF2-40B4-BE49-F238E27FC236}">
                <a16:creationId xmlns:a16="http://schemas.microsoft.com/office/drawing/2014/main" id="{D1126E38-D7C7-4514-A2EF-4E44095C21F5}"/>
              </a:ext>
            </a:extLst>
          </p:cNvPr>
          <p:cNvSpPr txBox="1">
            <a:spLocks/>
          </p:cNvSpPr>
          <p:nvPr/>
        </p:nvSpPr>
        <p:spPr bwMode="auto">
          <a:xfrm>
            <a:off x="21437600" y="8350250"/>
            <a:ext cx="7397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latin typeface="Arial" panose="020B0604020202020204" pitchFamily="34" charset="0"/>
                <a:cs typeface="Arial" panose="020B0604020202020204" pitchFamily="34" charset="0"/>
                <a:sym typeface="Arial" panose="020B0604020202020204" pitchFamily="34" charset="0"/>
              </a:rPr>
              <a:t>time</a:t>
            </a:r>
          </a:p>
        </p:txBody>
      </p:sp>
      <p:sp>
        <p:nvSpPr>
          <p:cNvPr id="50208" name="Line 32">
            <a:extLst>
              <a:ext uri="{FF2B5EF4-FFF2-40B4-BE49-F238E27FC236}">
                <a16:creationId xmlns:a16="http://schemas.microsoft.com/office/drawing/2014/main" id="{49D533FC-0FFA-4B8A-8CA5-8473891B7D7D}"/>
              </a:ext>
            </a:extLst>
          </p:cNvPr>
          <p:cNvSpPr>
            <a:spLocks noChangeShapeType="1"/>
          </p:cNvSpPr>
          <p:nvPr/>
        </p:nvSpPr>
        <p:spPr bwMode="auto">
          <a:xfrm flipH="1">
            <a:off x="16246475" y="7837488"/>
            <a:ext cx="5067300" cy="0"/>
          </a:xfrm>
          <a:prstGeom prst="line">
            <a:avLst/>
          </a:prstGeom>
          <a:noFill/>
          <a:ln w="254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50209" name="Text Box 33">
            <a:extLst>
              <a:ext uri="{FF2B5EF4-FFF2-40B4-BE49-F238E27FC236}">
                <a16:creationId xmlns:a16="http://schemas.microsoft.com/office/drawing/2014/main" id="{CD8BBA09-0C15-42D9-9F4F-8A93464D38D7}"/>
              </a:ext>
            </a:extLst>
          </p:cNvPr>
          <p:cNvSpPr txBox="1">
            <a:spLocks/>
          </p:cNvSpPr>
          <p:nvPr/>
        </p:nvSpPr>
        <p:spPr bwMode="auto">
          <a:xfrm>
            <a:off x="17622838" y="7418388"/>
            <a:ext cx="2382837"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latin typeface="Arial" panose="020B0604020202020204" pitchFamily="34" charset="0"/>
                <a:cs typeface="Arial" panose="020B0604020202020204" pitchFamily="34" charset="0"/>
                <a:sym typeface="Arial" panose="020B0604020202020204" pitchFamily="34" charset="0"/>
              </a:rPr>
              <a:t>pixel dwell-time</a:t>
            </a:r>
          </a:p>
        </p:txBody>
      </p:sp>
      <p:sp>
        <p:nvSpPr>
          <p:cNvPr id="50210" name="Text Box 34">
            <a:extLst>
              <a:ext uri="{FF2B5EF4-FFF2-40B4-BE49-F238E27FC236}">
                <a16:creationId xmlns:a16="http://schemas.microsoft.com/office/drawing/2014/main" id="{0442DB81-53F1-4900-99E0-CD35FCFB45B9}"/>
              </a:ext>
            </a:extLst>
          </p:cNvPr>
          <p:cNvSpPr txBox="1">
            <a:spLocks/>
          </p:cNvSpPr>
          <p:nvPr/>
        </p:nvSpPr>
        <p:spPr bwMode="auto">
          <a:xfrm>
            <a:off x="16902113" y="12446000"/>
            <a:ext cx="669131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Review of Sci. Instr,, 88, 053701 (2017)</a:t>
            </a:r>
          </a:p>
        </p:txBody>
      </p:sp>
      <p:sp>
        <p:nvSpPr>
          <p:cNvPr id="50211" name="Text Box 35">
            <a:extLst>
              <a:ext uri="{FF2B5EF4-FFF2-40B4-BE49-F238E27FC236}">
                <a16:creationId xmlns:a16="http://schemas.microsoft.com/office/drawing/2014/main" id="{062B4EED-69DE-478A-A6C8-D718445F7F60}"/>
              </a:ext>
            </a:extLst>
          </p:cNvPr>
          <p:cNvSpPr txBox="1">
            <a:spLocks/>
          </p:cNvSpPr>
          <p:nvPr/>
        </p:nvSpPr>
        <p:spPr bwMode="auto">
          <a:xfrm>
            <a:off x="18613438" y="10977563"/>
            <a:ext cx="325437" cy="81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b="1">
                <a:latin typeface="Arial" panose="020B0604020202020204" pitchFamily="34" charset="0"/>
                <a:cs typeface="Arial" panose="020B0604020202020204" pitchFamily="34" charset="0"/>
                <a:sym typeface="Arial" panose="020B0604020202020204" pitchFamily="34" charset="0"/>
              </a:rPr>
              <a:t>-</a:t>
            </a:r>
          </a:p>
        </p:txBody>
      </p:sp>
      <p:sp>
        <p:nvSpPr>
          <p:cNvPr id="50212" name="Text Box 36">
            <a:extLst>
              <a:ext uri="{FF2B5EF4-FFF2-40B4-BE49-F238E27FC236}">
                <a16:creationId xmlns:a16="http://schemas.microsoft.com/office/drawing/2014/main" id="{BE337792-885F-487E-82C0-5B4CF129B998}"/>
              </a:ext>
            </a:extLst>
          </p:cNvPr>
          <p:cNvSpPr txBox="1">
            <a:spLocks/>
          </p:cNvSpPr>
          <p:nvPr/>
        </p:nvSpPr>
        <p:spPr bwMode="auto">
          <a:xfrm>
            <a:off x="21070888" y="10977563"/>
            <a:ext cx="485775" cy="81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b="1">
                <a:latin typeface="Arial" panose="020B0604020202020204" pitchFamily="34" charset="0"/>
                <a:cs typeface="Arial" panose="020B0604020202020204" pitchFamily="34" charset="0"/>
                <a:sym typeface="Arial" panose="020B0604020202020204" pitchFamily="34" charset="0"/>
              </a:rPr>
              <a:t>=</a:t>
            </a:r>
          </a:p>
        </p:txBody>
      </p:sp>
      <p:sp>
        <p:nvSpPr>
          <p:cNvPr id="50213" name="Text Box 37">
            <a:extLst>
              <a:ext uri="{FF2B5EF4-FFF2-40B4-BE49-F238E27FC236}">
                <a16:creationId xmlns:a16="http://schemas.microsoft.com/office/drawing/2014/main" id="{D903B7D9-EE9B-4DDA-9E43-39C47CE5216A}"/>
              </a:ext>
            </a:extLst>
          </p:cNvPr>
          <p:cNvSpPr txBox="1">
            <a:spLocks/>
          </p:cNvSpPr>
          <p:nvPr/>
        </p:nvSpPr>
        <p:spPr bwMode="auto">
          <a:xfrm rot="5400000">
            <a:off x="8485188" y="9255125"/>
            <a:ext cx="1766888"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800">
                <a:latin typeface="Arial" panose="020B0604020202020204" pitchFamily="34" charset="0"/>
                <a:cs typeface="Arial" panose="020B0604020202020204" pitchFamily="34" charset="0"/>
                <a:sym typeface="Arial" panose="020B0604020202020204" pitchFamily="34" charset="0"/>
              </a:rPr>
              <a:t>CW-STED</a:t>
            </a:r>
          </a:p>
        </p:txBody>
      </p:sp>
      <p:sp>
        <p:nvSpPr>
          <p:cNvPr id="50214" name="Text Box 38">
            <a:extLst>
              <a:ext uri="{FF2B5EF4-FFF2-40B4-BE49-F238E27FC236}">
                <a16:creationId xmlns:a16="http://schemas.microsoft.com/office/drawing/2014/main" id="{4FA8F8CD-E269-4D47-B1F1-9FCAB153D92D}"/>
              </a:ext>
            </a:extLst>
          </p:cNvPr>
          <p:cNvSpPr txBox="1">
            <a:spLocks/>
          </p:cNvSpPr>
          <p:nvPr/>
        </p:nvSpPr>
        <p:spPr bwMode="auto">
          <a:xfrm rot="5400000">
            <a:off x="8609807" y="7119144"/>
            <a:ext cx="151765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800">
                <a:latin typeface="Arial" panose="020B0604020202020204" pitchFamily="34" charset="0"/>
                <a:cs typeface="Arial" panose="020B0604020202020204" pitchFamily="34" charset="0"/>
                <a:sym typeface="Arial" panose="020B0604020202020204" pitchFamily="34" charset="0"/>
              </a:rPr>
              <a:t>Confocal</a:t>
            </a:r>
          </a:p>
        </p:txBody>
      </p:sp>
      <p:sp>
        <p:nvSpPr>
          <p:cNvPr id="50215" name="Text Box 39">
            <a:extLst>
              <a:ext uri="{FF2B5EF4-FFF2-40B4-BE49-F238E27FC236}">
                <a16:creationId xmlns:a16="http://schemas.microsoft.com/office/drawing/2014/main" id="{9735578B-F8DD-454D-9ABD-CBA3E272151C}"/>
              </a:ext>
            </a:extLst>
          </p:cNvPr>
          <p:cNvSpPr txBox="1">
            <a:spLocks/>
          </p:cNvSpPr>
          <p:nvPr/>
        </p:nvSpPr>
        <p:spPr bwMode="auto">
          <a:xfrm rot="5400000">
            <a:off x="8827294" y="11464132"/>
            <a:ext cx="1082675"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800">
                <a:latin typeface="Arial" panose="020B0604020202020204" pitchFamily="34" charset="0"/>
                <a:cs typeface="Arial" panose="020B0604020202020204" pitchFamily="34" charset="0"/>
                <a:sym typeface="Arial" panose="020B0604020202020204" pitchFamily="34" charset="0"/>
              </a:rPr>
              <a:t>(sync)</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B0065FD5-FC96-4D22-821F-2E3EDD398DE7}"/>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Anti-Stokes Emission Background Removal</a:t>
            </a:r>
          </a:p>
        </p:txBody>
      </p:sp>
      <p:sp>
        <p:nvSpPr>
          <p:cNvPr id="51202" name="Text Box 2">
            <a:extLst>
              <a:ext uri="{FF2B5EF4-FFF2-40B4-BE49-F238E27FC236}">
                <a16:creationId xmlns:a16="http://schemas.microsoft.com/office/drawing/2014/main" id="{3A3D33FB-10FF-4F15-AD10-F32CA3010505}"/>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E18A943E-6CDE-49AC-BA5C-70D4E4ED8236}" type="slidenum">
              <a:rPr lang="it-IT" altLang="it-IT" sz="2600">
                <a:latin typeface="Arial" panose="020B0604020202020204" pitchFamily="34" charset="0"/>
                <a:cs typeface="Arial" panose="020B0604020202020204" pitchFamily="34" charset="0"/>
                <a:sym typeface="Arial" panose="020B0604020202020204" pitchFamily="34" charset="0"/>
              </a:rPr>
              <a:pPr eaLnBrk="1"/>
              <a:t>38</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51203" name="Picture 3" descr="Figure_05-01.png">
            <a:extLst>
              <a:ext uri="{FF2B5EF4-FFF2-40B4-BE49-F238E27FC236}">
                <a16:creationId xmlns:a16="http://schemas.microsoft.com/office/drawing/2014/main" id="{B0A9875D-F7F5-4FA1-8126-A248F6C0F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92263"/>
            <a:ext cx="7283450" cy="1105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4" name="Text Box 4">
            <a:extLst>
              <a:ext uri="{FF2B5EF4-FFF2-40B4-BE49-F238E27FC236}">
                <a16:creationId xmlns:a16="http://schemas.microsoft.com/office/drawing/2014/main" id="{44928569-2D55-426E-ADAA-4D8E5005C6AD}"/>
              </a:ext>
            </a:extLst>
          </p:cNvPr>
          <p:cNvSpPr txBox="1">
            <a:spLocks/>
          </p:cNvSpPr>
          <p:nvPr/>
        </p:nvSpPr>
        <p:spPr bwMode="auto">
          <a:xfrm>
            <a:off x="1008063" y="12661900"/>
            <a:ext cx="668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Review of Sci. Instr., 88, 053701 (2017)</a:t>
            </a:r>
          </a:p>
        </p:txBody>
      </p:sp>
      <p:sp>
        <p:nvSpPr>
          <p:cNvPr id="51205" name="Text Box 5">
            <a:extLst>
              <a:ext uri="{FF2B5EF4-FFF2-40B4-BE49-F238E27FC236}">
                <a16:creationId xmlns:a16="http://schemas.microsoft.com/office/drawing/2014/main" id="{41FA4284-4727-4A6A-B3D6-8724827199EF}"/>
              </a:ext>
            </a:extLst>
          </p:cNvPr>
          <p:cNvSpPr txBox="1">
            <a:spLocks/>
          </p:cNvSpPr>
          <p:nvPr/>
        </p:nvSpPr>
        <p:spPr bwMode="auto">
          <a:xfrm>
            <a:off x="8150225" y="1989138"/>
            <a:ext cx="15968663" cy="1063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176213" indent="-176213"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indent="10287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buSzPct val="75000"/>
              <a:buFontTx/>
              <a:buChar char="•"/>
            </a:pPr>
            <a:r>
              <a:rPr lang="it-IT" altLang="it-IT" sz="3400">
                <a:latin typeface="Arial" panose="020B0604020202020204" pitchFamily="34" charset="0"/>
                <a:cs typeface="Arial" panose="020B0604020202020204" pitchFamily="34" charset="0"/>
                <a:sym typeface="Arial" panose="020B0604020202020204" pitchFamily="34" charset="0"/>
              </a:rPr>
              <a:t>The excitation beam is modulated and the uncorrelated </a:t>
            </a:r>
            <a:r>
              <a:rPr lang="it-IT" altLang="it-IT" sz="3400" b="1">
                <a:latin typeface="Arial" panose="020B0604020202020204" pitchFamily="34" charset="0"/>
                <a:cs typeface="Arial" panose="020B0604020202020204" pitchFamily="34" charset="0"/>
                <a:sym typeface="Arial" panose="020B0604020202020204" pitchFamily="34" charset="0"/>
              </a:rPr>
              <a:t>anti-Stokes emission background</a:t>
            </a:r>
            <a:r>
              <a:rPr lang="it-IT" altLang="it-IT" sz="3400">
                <a:latin typeface="Arial" panose="020B0604020202020204" pitchFamily="34" charset="0"/>
                <a:cs typeface="Arial" panose="020B0604020202020204" pitchFamily="34" charset="0"/>
                <a:sym typeface="Arial" panose="020B0604020202020204" pitchFamily="34" charset="0"/>
              </a:rPr>
              <a:t> is “subtracted” (the </a:t>
            </a:r>
            <a:r>
              <a:rPr lang="it-IT" altLang="it-IT" sz="3400" b="1">
                <a:latin typeface="Arial" panose="020B0604020202020204" pitchFamily="34" charset="0"/>
                <a:cs typeface="Arial" panose="020B0604020202020204" pitchFamily="34" charset="0"/>
                <a:sym typeface="Arial" panose="020B0604020202020204" pitchFamily="34" charset="0"/>
              </a:rPr>
              <a:t>background from early emission</a:t>
            </a:r>
            <a:r>
              <a:rPr lang="it-IT" altLang="it-IT" sz="3400">
                <a:latin typeface="Arial" panose="020B0604020202020204" pitchFamily="34" charset="0"/>
                <a:cs typeface="Arial" panose="020B0604020202020204" pitchFamily="34" charset="0"/>
                <a:sym typeface="Arial" panose="020B0604020202020204" pitchFamily="34" charset="0"/>
              </a:rPr>
              <a:t> is also removed integrating the approaches in a time-resolved STED architecture):</a:t>
            </a:r>
          </a:p>
          <a:p>
            <a:pPr algn="l" eaLnBrk="1"/>
            <a:endParaRPr lang="it-IT" altLang="it-IT" sz="2600">
              <a:latin typeface="Arial" panose="020B0604020202020204" pitchFamily="34" charset="0"/>
              <a:cs typeface="Arial" panose="020B0604020202020204" pitchFamily="34" charset="0"/>
              <a:sym typeface="Arial" panose="020B0604020202020204" pitchFamily="34" charset="0"/>
            </a:endParaRP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Vicidomini G. et al. Opt. Express, 20:5225–5236 (2012)</a:t>
            </a: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Ronzitti E. et al. Opt. Express 21:210–219 (2013)</a:t>
            </a: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Hernandez I.C. et al. J. Biophoton. 7:376–80 (2014)</a:t>
            </a: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Hanne J. et al. Nat. Commun. 6:7127 (2015)</a:t>
            </a: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Lanzanò L. et al. Nat. Commun. 6:6701 (2015)</a:t>
            </a: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Castello M. et al. Review of Sci. Instr. 88:053701 (2017)</a:t>
            </a:r>
          </a:p>
          <a:p>
            <a:pPr marL="0" lvl="3" algn="l" eaLnBrk="1"/>
            <a:endParaRPr lang="it-IT" altLang="it-IT" sz="2400">
              <a:latin typeface="Arial" panose="020B0604020202020204" pitchFamily="34" charset="0"/>
              <a:cs typeface="Arial" panose="020B0604020202020204" pitchFamily="34" charset="0"/>
              <a:sym typeface="Arial" panose="020B0604020202020204" pitchFamily="34" charset="0"/>
            </a:endParaRPr>
          </a:p>
          <a:p>
            <a:pPr algn="l" eaLnBrk="1">
              <a:buSzPct val="75000"/>
              <a:buFontTx/>
              <a:buChar char="•"/>
            </a:pPr>
            <a:r>
              <a:rPr lang="it-IT" altLang="it-IT" sz="3400">
                <a:latin typeface="Arial" panose="020B0604020202020204" pitchFamily="34" charset="0"/>
                <a:cs typeface="Arial" panose="020B0604020202020204" pitchFamily="34" charset="0"/>
                <a:sym typeface="Arial" panose="020B0604020202020204" pitchFamily="34" charset="0"/>
              </a:rPr>
              <a:t>The </a:t>
            </a:r>
            <a:r>
              <a:rPr lang="it-IT" altLang="it-IT" sz="3400" b="1">
                <a:latin typeface="Arial" panose="020B0604020202020204" pitchFamily="34" charset="0"/>
                <a:cs typeface="Arial" panose="020B0604020202020204" pitchFamily="34" charset="0"/>
                <a:sym typeface="Arial" panose="020B0604020202020204" pitchFamily="34" charset="0"/>
              </a:rPr>
              <a:t>anti-Stokes emission background</a:t>
            </a:r>
            <a:r>
              <a:rPr lang="it-IT" altLang="it-IT" sz="3400">
                <a:latin typeface="Arial" panose="020B0604020202020204" pitchFamily="34" charset="0"/>
                <a:cs typeface="Arial" panose="020B0604020202020204" pitchFamily="34" charset="0"/>
                <a:sym typeface="Arial" panose="020B0604020202020204" pitchFamily="34" charset="0"/>
              </a:rPr>
              <a:t> is “subtracted" via image deconvolution to improve the SNR:</a:t>
            </a:r>
          </a:p>
          <a:p>
            <a:pPr algn="l" eaLnBrk="1"/>
            <a:endParaRPr lang="it-IT" altLang="it-IT" sz="2600">
              <a:latin typeface="Arial" panose="020B0604020202020204" pitchFamily="34" charset="0"/>
              <a:cs typeface="Arial" panose="020B0604020202020204" pitchFamily="34" charset="0"/>
              <a:sym typeface="Arial" panose="020B0604020202020204" pitchFamily="34" charset="0"/>
            </a:endParaRP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Hernandez I.C. et al. Sci. Rep. 6:19419 (2016)</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Castello M. et al. Review of Sci. Instr. 88:053701 (2017)</a:t>
            </a: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Hernandez. I.C. et al. Neurophotonics 6:045004 (2019)</a:t>
            </a:r>
          </a:p>
          <a:p>
            <a:pPr marL="0" lvl="3" algn="l" eaLnBrk="1"/>
            <a:endParaRPr lang="it-IT" altLang="it-IT" sz="2400">
              <a:latin typeface="Arial" panose="020B0604020202020204" pitchFamily="34" charset="0"/>
              <a:cs typeface="Arial" panose="020B0604020202020204" pitchFamily="34" charset="0"/>
              <a:sym typeface="Arial" panose="020B0604020202020204" pitchFamily="34" charset="0"/>
            </a:endParaRPr>
          </a:p>
          <a:p>
            <a:pPr algn="l" eaLnBrk="1">
              <a:buSzPct val="75000"/>
              <a:buFontTx/>
              <a:buChar char="•"/>
            </a:pPr>
            <a:r>
              <a:rPr lang="it-IT" altLang="it-IT" sz="3400">
                <a:latin typeface="Arial" panose="020B0604020202020204" pitchFamily="34" charset="0"/>
                <a:cs typeface="Arial" panose="020B0604020202020204" pitchFamily="34" charset="0"/>
                <a:sym typeface="Arial" panose="020B0604020202020204" pitchFamily="34" charset="0"/>
              </a:rPr>
              <a:t>The </a:t>
            </a:r>
            <a:r>
              <a:rPr lang="it-IT" altLang="it-IT" sz="3400" b="1">
                <a:latin typeface="Arial" panose="020B0604020202020204" pitchFamily="34" charset="0"/>
                <a:cs typeface="Arial" panose="020B0604020202020204" pitchFamily="34" charset="0"/>
                <a:sym typeface="Arial" panose="020B0604020202020204" pitchFamily="34" charset="0"/>
              </a:rPr>
              <a:t>background from incomplete depletion</a:t>
            </a:r>
            <a:r>
              <a:rPr lang="it-IT" altLang="it-IT" sz="3400">
                <a:latin typeface="Arial" panose="020B0604020202020204" pitchFamily="34" charset="0"/>
                <a:cs typeface="Arial" panose="020B0604020202020204" pitchFamily="34" charset="0"/>
                <a:sym typeface="Arial" panose="020B0604020202020204" pitchFamily="34" charset="0"/>
              </a:rPr>
              <a:t> is also removed:</a:t>
            </a:r>
          </a:p>
          <a:p>
            <a:pPr algn="l" eaLnBrk="1"/>
            <a:endParaRPr lang="it-IT" altLang="it-IT" sz="2600">
              <a:latin typeface="Arial" panose="020B0604020202020204" pitchFamily="34" charset="0"/>
              <a:cs typeface="Arial" panose="020B0604020202020204" pitchFamily="34" charset="0"/>
              <a:sym typeface="Arial" panose="020B0604020202020204" pitchFamily="34" charset="0"/>
            </a:endParaRP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Gao P. et al. Nature Photon 11</a:t>
            </a:r>
            <a:r>
              <a:rPr lang="it-IT" altLang="it-IT" sz="2400" b="1">
                <a:latin typeface="Arial" panose="020B0604020202020204" pitchFamily="34" charset="0"/>
                <a:cs typeface="Arial" panose="020B0604020202020204" pitchFamily="34" charset="0"/>
                <a:sym typeface="Arial" panose="020B0604020202020204" pitchFamily="34" charset="0"/>
              </a:rPr>
              <a:t>:</a:t>
            </a:r>
            <a:r>
              <a:rPr lang="it-IT" altLang="it-IT" sz="2400">
                <a:latin typeface="Arial" panose="020B0604020202020204" pitchFamily="34" charset="0"/>
                <a:cs typeface="Arial" panose="020B0604020202020204" pitchFamily="34" charset="0"/>
                <a:sym typeface="Arial" panose="020B0604020202020204" pitchFamily="34" charset="0"/>
              </a:rPr>
              <a:t>163–169 (2017)</a:t>
            </a:r>
          </a:p>
          <a:p>
            <a:pPr marL="0" lvl="3" algn="l" eaLnBrk="1"/>
            <a:r>
              <a:rPr lang="it-IT" altLang="it-IT" sz="2400">
                <a:latin typeface="Arial" panose="020B0604020202020204" pitchFamily="34" charset="0"/>
                <a:cs typeface="Arial" panose="020B0604020202020204" pitchFamily="34" charset="0"/>
                <a:sym typeface="Arial" panose="020B0604020202020204" pitchFamily="34" charset="0"/>
              </a:rPr>
              <a:t>Lee J.C. et al. ACS Photonics 6:1789-1797 (2019)</a:t>
            </a:r>
          </a:p>
          <a:p>
            <a:pPr marL="0" lvl="3" algn="l" eaLnBrk="1"/>
            <a:endParaRPr lang="it-IT" altLang="it-IT" sz="2400">
              <a:latin typeface="Arial" panose="020B0604020202020204" pitchFamily="34" charset="0"/>
              <a:cs typeface="Arial" panose="020B0604020202020204" pitchFamily="34" charset="0"/>
              <a:sym typeface="Arial" panose="020B0604020202020204" pitchFamily="34" charset="0"/>
            </a:endParaRPr>
          </a:p>
          <a:p>
            <a:pPr marL="0" lvl="3" algn="l" eaLnBrk="1"/>
            <a:endParaRPr lang="it-IT" altLang="it-IT" sz="2400">
              <a:latin typeface="Arial" panose="020B0604020202020204" pitchFamily="34" charset="0"/>
              <a:cs typeface="Arial" panose="020B0604020202020204" pitchFamily="34" charset="0"/>
              <a:sym typeface="Arial" panose="020B0604020202020204" pitchFamily="34" charset="0"/>
            </a:endParaRPr>
          </a:p>
          <a:p>
            <a:pPr eaLnBrk="1"/>
            <a:r>
              <a:rPr lang="it-IT" altLang="it-IT" sz="3700">
                <a:latin typeface="Arial" panose="020B0604020202020204" pitchFamily="34" charset="0"/>
                <a:cs typeface="Arial" panose="020B0604020202020204" pitchFamily="34" charset="0"/>
                <a:sym typeface="Arial" panose="020B0604020202020204" pitchFamily="34" charset="0"/>
              </a:rPr>
              <a:t>A recent review on this topic</a:t>
            </a:r>
            <a:br>
              <a:rPr lang="it-IT" altLang="it-IT" sz="3700">
                <a:latin typeface="Arial" panose="020B0604020202020204" pitchFamily="34" charset="0"/>
                <a:cs typeface="Arial" panose="020B0604020202020204" pitchFamily="34" charset="0"/>
                <a:sym typeface="Arial" panose="020B0604020202020204" pitchFamily="34" charset="0"/>
              </a:rPr>
            </a:br>
            <a:r>
              <a:rPr lang="it-IT" altLang="it-IT" sz="3700">
                <a:latin typeface="Arial" panose="020B0604020202020204" pitchFamily="34" charset="0"/>
                <a:cs typeface="Arial" panose="020B0604020202020204" pitchFamily="34" charset="0"/>
                <a:sym typeface="Arial" panose="020B0604020202020204" pitchFamily="34" charset="0"/>
              </a:rPr>
              <a:t>Ma Y., et al. Phys. Biol. 16:051002 (2019)</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03D2DA9A-11B1-4505-8B25-BD3555612961}"/>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STED Conditions (Temporal)</a:t>
            </a:r>
          </a:p>
        </p:txBody>
      </p:sp>
      <p:sp>
        <p:nvSpPr>
          <p:cNvPr id="52226" name="Text Box 2">
            <a:extLst>
              <a:ext uri="{FF2B5EF4-FFF2-40B4-BE49-F238E27FC236}">
                <a16:creationId xmlns:a16="http://schemas.microsoft.com/office/drawing/2014/main" id="{CD73D545-F4C2-4844-B9B6-64AACC9E3FB5}"/>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13552A1D-57DA-4415-BAC2-DE6B9218F37F}" type="slidenum">
              <a:rPr lang="it-IT" altLang="it-IT" sz="2600">
                <a:latin typeface="Arial" panose="020B0604020202020204" pitchFamily="34" charset="0"/>
                <a:cs typeface="Arial" panose="020B0604020202020204" pitchFamily="34" charset="0"/>
                <a:sym typeface="Arial" panose="020B0604020202020204" pitchFamily="34" charset="0"/>
              </a:rPr>
              <a:pPr eaLnBrk="1"/>
              <a:t>39</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52227" name="Picture 3" descr="pasted-image.pdf">
            <a:extLst>
              <a:ext uri="{FF2B5EF4-FFF2-40B4-BE49-F238E27FC236}">
                <a16:creationId xmlns:a16="http://schemas.microsoft.com/office/drawing/2014/main" id="{7897FBC6-4C5B-4A3C-B41C-153F855255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050" y="2387600"/>
            <a:ext cx="718185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4" descr="pasted-image.pdf">
            <a:extLst>
              <a:ext uri="{FF2B5EF4-FFF2-40B4-BE49-F238E27FC236}">
                <a16:creationId xmlns:a16="http://schemas.microsoft.com/office/drawing/2014/main" id="{75AE3649-2560-40FD-9A05-07C728B85E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49563" y="4572000"/>
            <a:ext cx="809625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9" name="Picture 5" descr="pasted-image.png">
            <a:extLst>
              <a:ext uri="{FF2B5EF4-FFF2-40B4-BE49-F238E27FC236}">
                <a16:creationId xmlns:a16="http://schemas.microsoft.com/office/drawing/2014/main" id="{583556FC-DC5F-4BA7-B3B4-FF234AE66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663" y="10133013"/>
            <a:ext cx="6780212"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0" name="Text Box 6">
            <a:extLst>
              <a:ext uri="{FF2B5EF4-FFF2-40B4-BE49-F238E27FC236}">
                <a16:creationId xmlns:a16="http://schemas.microsoft.com/office/drawing/2014/main" id="{C36C003C-490C-4F19-B3F7-7CF92E63930A}"/>
              </a:ext>
            </a:extLst>
          </p:cNvPr>
          <p:cNvSpPr txBox="1">
            <a:spLocks/>
          </p:cNvSpPr>
          <p:nvPr/>
        </p:nvSpPr>
        <p:spPr bwMode="auto">
          <a:xfrm>
            <a:off x="9432925" y="8928100"/>
            <a:ext cx="564832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b="1">
                <a:latin typeface="Arial" panose="020B0604020202020204" pitchFamily="34" charset="0"/>
                <a:cs typeface="Arial" panose="020B0604020202020204" pitchFamily="34" charset="0"/>
                <a:sym typeface="Arial" panose="020B0604020202020204" pitchFamily="34" charset="0"/>
              </a:rPr>
              <a:t>Rankin B.R.,…, Hell S.W., Biophys. J., 100, L63-L65 (2011)</a:t>
            </a:r>
          </a:p>
        </p:txBody>
      </p:sp>
      <p:sp>
        <p:nvSpPr>
          <p:cNvPr id="52231" name="Text Box 7">
            <a:extLst>
              <a:ext uri="{FF2B5EF4-FFF2-40B4-BE49-F238E27FC236}">
                <a16:creationId xmlns:a16="http://schemas.microsoft.com/office/drawing/2014/main" id="{38406A24-C9C5-43D0-B454-296DB3C3D2A2}"/>
              </a:ext>
            </a:extLst>
          </p:cNvPr>
          <p:cNvSpPr txBox="1">
            <a:spLocks/>
          </p:cNvSpPr>
          <p:nvPr/>
        </p:nvSpPr>
        <p:spPr bwMode="auto">
          <a:xfrm>
            <a:off x="8037513" y="2387600"/>
            <a:ext cx="15608300"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b="1">
                <a:latin typeface="Arial" panose="020B0604020202020204" pitchFamily="34" charset="0"/>
                <a:cs typeface="Arial" panose="020B0604020202020204" pitchFamily="34" charset="0"/>
                <a:sym typeface="Arial" panose="020B0604020202020204" pitchFamily="34" charset="0"/>
              </a:rPr>
              <a:t>Spatial condition</a:t>
            </a:r>
            <a:r>
              <a:rPr lang="it-IT" altLang="it-IT" sz="3600">
                <a:latin typeface="Arial" panose="020B0604020202020204" pitchFamily="34" charset="0"/>
                <a:cs typeface="Arial" panose="020B0604020202020204" pitchFamily="34" charset="0"/>
                <a:sym typeface="Arial" panose="020B0604020202020204" pitchFamily="34" charset="0"/>
              </a:rPr>
              <a:t>: the STED beam and the excitation beam foci have to coincide with nanometres precision and the residual STED beam’s intensity in the “zero”-intensity point has to be minimised</a:t>
            </a:r>
          </a:p>
        </p:txBody>
      </p:sp>
      <p:sp>
        <p:nvSpPr>
          <p:cNvPr id="52232" name="Text Box 8">
            <a:extLst>
              <a:ext uri="{FF2B5EF4-FFF2-40B4-BE49-F238E27FC236}">
                <a16:creationId xmlns:a16="http://schemas.microsoft.com/office/drawing/2014/main" id="{6EA25CAC-2647-4718-A3D5-DC490702DE55}"/>
              </a:ext>
            </a:extLst>
          </p:cNvPr>
          <p:cNvSpPr txBox="1">
            <a:spLocks/>
          </p:cNvSpPr>
          <p:nvPr/>
        </p:nvSpPr>
        <p:spPr bwMode="auto">
          <a:xfrm>
            <a:off x="190500" y="7442200"/>
            <a:ext cx="1489075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3600" b="1">
                <a:latin typeface="Arial" panose="020B0604020202020204" pitchFamily="34" charset="0"/>
                <a:cs typeface="Arial" panose="020B0604020202020204" pitchFamily="34" charset="0"/>
                <a:sym typeface="Arial" panose="020B0604020202020204" pitchFamily="34" charset="0"/>
              </a:rPr>
              <a:t>Spectral condition</a:t>
            </a:r>
            <a:r>
              <a:rPr lang="it-IT" altLang="it-IT" sz="3600">
                <a:latin typeface="Arial" panose="020B0604020202020204" pitchFamily="34" charset="0"/>
                <a:cs typeface="Arial" panose="020B0604020202020204" pitchFamily="34" charset="0"/>
                <a:sym typeface="Arial" panose="020B0604020202020204" pitchFamily="34" charset="0"/>
              </a:rPr>
              <a:t>: the STED beam wavelength has to be chosen to  maximise stimulated emission and minimise fluorophore absorption</a:t>
            </a:r>
          </a:p>
        </p:txBody>
      </p:sp>
      <p:sp>
        <p:nvSpPr>
          <p:cNvPr id="52233" name="Text Box 9">
            <a:extLst>
              <a:ext uri="{FF2B5EF4-FFF2-40B4-BE49-F238E27FC236}">
                <a16:creationId xmlns:a16="http://schemas.microsoft.com/office/drawing/2014/main" id="{0ED8BD4C-9789-4AB8-95C6-0C4783EC78F8}"/>
              </a:ext>
            </a:extLst>
          </p:cNvPr>
          <p:cNvSpPr txBox="1">
            <a:spLocks/>
          </p:cNvSpPr>
          <p:nvPr/>
        </p:nvSpPr>
        <p:spPr bwMode="auto">
          <a:xfrm>
            <a:off x="8834438" y="10731500"/>
            <a:ext cx="14811375"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3600" b="1">
                <a:latin typeface="Arial" panose="020B0604020202020204" pitchFamily="34" charset="0"/>
                <a:cs typeface="Arial" panose="020B0604020202020204" pitchFamily="34" charset="0"/>
                <a:sym typeface="Arial" panose="020B0604020202020204" pitchFamily="34" charset="0"/>
              </a:rPr>
              <a:t>Temporal condition</a:t>
            </a:r>
            <a:r>
              <a:rPr lang="it-IT" altLang="it-IT" sz="3600">
                <a:latin typeface="Arial" panose="020B0604020202020204" pitchFamily="34" charset="0"/>
                <a:cs typeface="Arial" panose="020B0604020202020204" pitchFamily="34" charset="0"/>
                <a:sym typeface="Arial" panose="020B0604020202020204" pitchFamily="34" charset="0"/>
              </a:rPr>
              <a:t>: the STED beam photons (stimulating photons) have to act when fluorophores are in the singlet-excited state S</a:t>
            </a:r>
            <a:r>
              <a:rPr lang="it-IT" altLang="it-IT" sz="3600" baseline="-6000">
                <a:latin typeface="Arial" panose="020B0604020202020204" pitchFamily="34" charset="0"/>
                <a:cs typeface="Arial" panose="020B0604020202020204" pitchFamily="34" charset="0"/>
                <a:sym typeface="Arial" panose="020B0604020202020204" pitchFamily="34" charset="0"/>
              </a:rPr>
              <a:t>1</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sp>
        <p:nvSpPr>
          <p:cNvPr id="52234" name="Text Box 10">
            <a:extLst>
              <a:ext uri="{FF2B5EF4-FFF2-40B4-BE49-F238E27FC236}">
                <a16:creationId xmlns:a16="http://schemas.microsoft.com/office/drawing/2014/main" id="{5CF9749B-91AC-4A9C-A1E1-880A38D77A04}"/>
              </a:ext>
            </a:extLst>
          </p:cNvPr>
          <p:cNvSpPr txBox="1">
            <a:spLocks/>
          </p:cNvSpPr>
          <p:nvPr/>
        </p:nvSpPr>
        <p:spPr bwMode="auto">
          <a:xfrm>
            <a:off x="8834438" y="12155488"/>
            <a:ext cx="5745162"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Vicidomini, G.,…, Hell, S.W., PLoS ONE, 8(1):e54421 (2013)</a:t>
            </a:r>
          </a:p>
        </p:txBody>
      </p:sp>
      <p:sp>
        <p:nvSpPr>
          <p:cNvPr id="52235" name="Text Box 11">
            <a:extLst>
              <a:ext uri="{FF2B5EF4-FFF2-40B4-BE49-F238E27FC236}">
                <a16:creationId xmlns:a16="http://schemas.microsoft.com/office/drawing/2014/main" id="{A8478AB3-BFB5-44D9-9A60-41BF4E46B772}"/>
              </a:ext>
            </a:extLst>
          </p:cNvPr>
          <p:cNvSpPr txBox="1">
            <a:spLocks/>
          </p:cNvSpPr>
          <p:nvPr/>
        </p:nvSpPr>
        <p:spPr bwMode="auto">
          <a:xfrm>
            <a:off x="8037513" y="4387850"/>
            <a:ext cx="6299200"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Galiani, S.,…, Bianchini, P., Opt. Express, 20(7):7362-7374 (2012)</a:t>
            </a:r>
          </a:p>
        </p:txBody>
      </p:sp>
      <p:sp>
        <p:nvSpPr>
          <p:cNvPr id="52236" name="Text Box 12">
            <a:extLst>
              <a:ext uri="{FF2B5EF4-FFF2-40B4-BE49-F238E27FC236}">
                <a16:creationId xmlns:a16="http://schemas.microsoft.com/office/drawing/2014/main" id="{828A2C4E-465C-4CDD-A7B8-8D65A4B760B3}"/>
              </a:ext>
            </a:extLst>
          </p:cNvPr>
          <p:cNvSpPr txBox="1">
            <a:spLocks/>
          </p:cNvSpPr>
          <p:nvPr/>
        </p:nvSpPr>
        <p:spPr bwMode="auto">
          <a:xfrm>
            <a:off x="10775950" y="1119188"/>
            <a:ext cx="633571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spAutoFit/>
          </a:bodyPr>
          <a:lstStyle>
            <a:lvl1pPr marL="342900" indent="-342900" algn="ctr" defTabSz="642938">
              <a:defRPr sz="5000">
                <a:solidFill>
                  <a:srgbClr val="000000"/>
                </a:solidFill>
                <a:latin typeface="Helvetica Light" charset="0"/>
                <a:ea typeface="Helvetica Light" charset="0"/>
                <a:cs typeface="Helvetica Light" charset="0"/>
                <a:sym typeface="Helvetica Light" charset="0"/>
              </a:defRPr>
            </a:lvl1pPr>
            <a:lvl2pPr indent="22860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0" lvl="1" algn="r" eaLnBrk="1"/>
            <a:r>
              <a:rPr lang="it-IT" altLang="it-IT" sz="1600" b="1">
                <a:latin typeface="Arial" panose="020B0604020202020204" pitchFamily="34" charset="0"/>
                <a:cs typeface="Arial" panose="020B0604020202020204" pitchFamily="34" charset="0"/>
                <a:sym typeface="Arial" panose="020B0604020202020204" pitchFamily="34" charset="0"/>
              </a:rPr>
              <a:t>Vicidomini G.,…, Diaspro A., Nat,. Methods, 15</a:t>
            </a:r>
            <a:r>
              <a:rPr lang="it-IT" altLang="it-IT" sz="1600">
                <a:latin typeface="Arial" panose="020B0604020202020204" pitchFamily="34" charset="0"/>
                <a:cs typeface="Arial" panose="020B0604020202020204" pitchFamily="34" charset="0"/>
                <a:sym typeface="Arial" panose="020B0604020202020204" pitchFamily="34" charset="0"/>
              </a:rPr>
              <a:t>:</a:t>
            </a:r>
            <a:r>
              <a:rPr lang="it-IT" altLang="it-IT" sz="1600" b="1">
                <a:latin typeface="Arial" panose="020B0604020202020204" pitchFamily="34" charset="0"/>
                <a:cs typeface="Arial" panose="020B0604020202020204" pitchFamily="34" charset="0"/>
                <a:sym typeface="Arial" panose="020B0604020202020204" pitchFamily="34" charset="0"/>
              </a:rPr>
              <a:t>173–182 (2018)</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0A6C9B3E-9870-4521-8097-18FA1B9557F2}"/>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 Microscopy</a:t>
            </a:r>
          </a:p>
        </p:txBody>
      </p:sp>
      <p:sp>
        <p:nvSpPr>
          <p:cNvPr id="10242" name="Text Box 2">
            <a:extLst>
              <a:ext uri="{FF2B5EF4-FFF2-40B4-BE49-F238E27FC236}">
                <a16:creationId xmlns:a16="http://schemas.microsoft.com/office/drawing/2014/main" id="{AACF42B9-DF93-4ACC-9F59-AE27B1E64B1A}"/>
              </a:ext>
            </a:extLst>
          </p:cNvPr>
          <p:cNvSpPr txBox="1">
            <a:spLocks/>
          </p:cNvSpPr>
          <p:nvPr/>
        </p:nvSpPr>
        <p:spPr bwMode="auto">
          <a:xfrm>
            <a:off x="23879175" y="13144500"/>
            <a:ext cx="29845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0996C498-CC02-43BA-9350-A912275D8F40}" type="slidenum">
              <a:rPr lang="it-IT" altLang="it-IT" sz="2600">
                <a:latin typeface="Arial" panose="020B0604020202020204" pitchFamily="34" charset="0"/>
                <a:cs typeface="Arial" panose="020B0604020202020204" pitchFamily="34" charset="0"/>
                <a:sym typeface="Arial" panose="020B0604020202020204" pitchFamily="34" charset="0"/>
              </a:rPr>
              <a:pPr eaLnBrk="1"/>
              <a:t>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10243" name="Text Box 3">
            <a:extLst>
              <a:ext uri="{FF2B5EF4-FFF2-40B4-BE49-F238E27FC236}">
                <a16:creationId xmlns:a16="http://schemas.microsoft.com/office/drawing/2014/main" id="{D3E7B5CB-ED69-4725-B650-6330F06874BF}"/>
              </a:ext>
            </a:extLst>
          </p:cNvPr>
          <p:cNvSpPr txBox="1">
            <a:spLocks/>
          </p:cNvSpPr>
          <p:nvPr/>
        </p:nvSpPr>
        <p:spPr bwMode="auto">
          <a:xfrm>
            <a:off x="360363" y="2100263"/>
            <a:ext cx="23661687"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“…..Browse through any cell biological journal, and the impact of fluorescent microscopy is obvious, with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&gt; 80% of the images of cells</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 in the book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usually acquired with a fluorescent microscope</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a:t>
            </a:r>
          </a:p>
          <a:p>
            <a:pPr eaLnBrk="1"/>
            <a:endParaRPr lang="it-IT" altLang="it-IT" sz="1600">
              <a:solidFill>
                <a:srgbClr val="232323"/>
              </a:solidFill>
              <a:latin typeface="Arial" panose="020B0604020202020204" pitchFamily="34" charset="0"/>
              <a:cs typeface="Arial" panose="020B0604020202020204" pitchFamily="34" charset="0"/>
              <a:sym typeface="Arial" panose="020B0604020202020204" pitchFamily="34" charset="0"/>
            </a:endParaRPr>
          </a:p>
          <a:p>
            <a:pPr algn="r" eaLnBrk="1"/>
            <a:r>
              <a:rPr lang="it-IT" altLang="it-IT" sz="1600" b="1">
                <a:latin typeface="Arial" panose="020B0604020202020204" pitchFamily="34" charset="0"/>
                <a:cs typeface="Arial" panose="020B0604020202020204" pitchFamily="34" charset="0"/>
                <a:sym typeface="Arial" panose="020B0604020202020204" pitchFamily="34" charset="0"/>
              </a:rPr>
              <a:t>B. Houng et al. Cell 143:1047-1058 (2010)</a:t>
            </a:r>
          </a:p>
        </p:txBody>
      </p:sp>
      <p:grpSp>
        <p:nvGrpSpPr>
          <p:cNvPr id="10244" name="Group 4">
            <a:extLst>
              <a:ext uri="{FF2B5EF4-FFF2-40B4-BE49-F238E27FC236}">
                <a16:creationId xmlns:a16="http://schemas.microsoft.com/office/drawing/2014/main" id="{5D898691-034A-4548-BA9C-A4C6678F9399}"/>
              </a:ext>
            </a:extLst>
          </p:cNvPr>
          <p:cNvGrpSpPr>
            <a:grpSpLocks/>
          </p:cNvGrpSpPr>
          <p:nvPr/>
        </p:nvGrpSpPr>
        <p:grpSpPr bwMode="auto">
          <a:xfrm>
            <a:off x="1265238" y="3962400"/>
            <a:ext cx="7885112" cy="8886825"/>
            <a:chOff x="0" y="0"/>
            <a:chExt cx="7884239" cy="8886543"/>
          </a:xfrm>
        </p:grpSpPr>
        <p:pic>
          <p:nvPicPr>
            <p:cNvPr id="10248" name="Picture 5" descr="pg_0003.pdf">
              <a:extLst>
                <a:ext uri="{FF2B5EF4-FFF2-40B4-BE49-F238E27FC236}">
                  <a16:creationId xmlns:a16="http://schemas.microsoft.com/office/drawing/2014/main" id="{85EAFB02-F4FD-4CFE-8581-6189F1CCAFE6}"/>
                </a:ext>
              </a:extLst>
            </p:cNvPr>
            <p:cNvPicPr>
              <a:picLocks noChangeAspect="1"/>
            </p:cNvPicPr>
            <p:nvPr/>
          </p:nvPicPr>
          <p:blipFill>
            <a:blip r:embed="rId3">
              <a:extLst>
                <a:ext uri="{28A0092B-C50C-407E-A947-70E740481C1C}">
                  <a14:useLocalDpi xmlns:a14="http://schemas.microsoft.com/office/drawing/2010/main" val="0"/>
                </a:ext>
              </a:extLst>
            </a:blip>
            <a:srcRect l="1453" t="15675" r="44147" b="16998"/>
            <a:stretch>
              <a:fillRect/>
            </a:stretch>
          </p:blipFill>
          <p:spPr bwMode="auto">
            <a:xfrm>
              <a:off x="0" y="0"/>
              <a:ext cx="7884239" cy="7335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9" name="Text Box 6">
              <a:extLst>
                <a:ext uri="{FF2B5EF4-FFF2-40B4-BE49-F238E27FC236}">
                  <a16:creationId xmlns:a16="http://schemas.microsoft.com/office/drawing/2014/main" id="{DA21E624-7DB7-4FEE-9B3D-0BA9DBC9B5EF}"/>
                </a:ext>
              </a:extLst>
            </p:cNvPr>
            <p:cNvSpPr txBox="1">
              <a:spLocks/>
            </p:cNvSpPr>
            <p:nvPr/>
          </p:nvSpPr>
          <p:spPr bwMode="auto">
            <a:xfrm>
              <a:off x="0" y="7458921"/>
              <a:ext cx="6459760" cy="1427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800" b="1">
                  <a:latin typeface="Arial" panose="020B0604020202020204" pitchFamily="34" charset="0"/>
                  <a:cs typeface="Arial" panose="020B0604020202020204" pitchFamily="34" charset="0"/>
                  <a:sym typeface="Arial" panose="020B0604020202020204" pitchFamily="34" charset="0"/>
                </a:rPr>
                <a:t>3RD PLACE, 2012 PHOTOMICROGRAPHY COMPETITION</a:t>
              </a:r>
            </a:p>
            <a:p>
              <a:pPr algn="l" eaLnBrk="1"/>
              <a:r>
                <a:rPr lang="it-IT" altLang="it-IT" sz="1800">
                  <a:latin typeface="Arial" panose="020B0604020202020204" pitchFamily="34" charset="0"/>
                  <a:cs typeface="Arial" panose="020B0604020202020204" pitchFamily="34" charset="0"/>
                  <a:sym typeface="Arial" panose="020B0604020202020204" pitchFamily="34" charset="0"/>
                </a:rPr>
                <a:t>Dr. Dylan T. Burnette, National Institutes of Health (NIH),Bethesda, Maryland, USA</a:t>
              </a:r>
            </a:p>
            <a:p>
              <a:pPr algn="l" eaLnBrk="1"/>
              <a:r>
                <a:rPr lang="it-IT" altLang="it-IT" sz="1800" b="1">
                  <a:latin typeface="Arial" panose="020B0604020202020204" pitchFamily="34" charset="0"/>
                  <a:cs typeface="Arial" panose="020B0604020202020204" pitchFamily="34" charset="0"/>
                  <a:sym typeface="Arial" panose="020B0604020202020204" pitchFamily="34" charset="0"/>
                </a:rPr>
                <a:t>Human bone cancer</a:t>
              </a:r>
              <a:r>
                <a:rPr lang="it-IT" altLang="it-IT" sz="1800">
                  <a:latin typeface="Arial" panose="020B0604020202020204" pitchFamily="34" charset="0"/>
                  <a:cs typeface="Arial" panose="020B0604020202020204" pitchFamily="34" charset="0"/>
                  <a:sym typeface="Arial" panose="020B0604020202020204" pitchFamily="34" charset="0"/>
                </a:rPr>
                <a:t> (osteosarcoma) showing actin filaments (purple), mitochondria (yellow), and DNA (blue).</a:t>
              </a:r>
            </a:p>
          </p:txBody>
        </p:sp>
      </p:grpSp>
      <p:pic>
        <p:nvPicPr>
          <p:cNvPr id="10245" name="Picture 7" descr="pasted-image.png">
            <a:extLst>
              <a:ext uri="{FF2B5EF4-FFF2-40B4-BE49-F238E27FC236}">
                <a16:creationId xmlns:a16="http://schemas.microsoft.com/office/drawing/2014/main" id="{08AA9BC4-885B-4C75-A78A-CAC7895F6E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2000" y="4994275"/>
            <a:ext cx="3086100"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8">
            <a:extLst>
              <a:ext uri="{FF2B5EF4-FFF2-40B4-BE49-F238E27FC236}">
                <a16:creationId xmlns:a16="http://schemas.microsoft.com/office/drawing/2014/main" id="{E239A0BF-3CF0-4E83-AA50-8D55C4E6DA58}"/>
              </a:ext>
            </a:extLst>
          </p:cNvPr>
          <p:cNvSpPr txBox="1">
            <a:spLocks/>
          </p:cNvSpPr>
          <p:nvPr/>
        </p:nvSpPr>
        <p:spPr bwMode="auto">
          <a:xfrm>
            <a:off x="12017375" y="11395075"/>
            <a:ext cx="4699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1600" b="1">
                <a:latin typeface="Arial" panose="020B0604020202020204" pitchFamily="34" charset="0"/>
                <a:cs typeface="Arial" panose="020B0604020202020204" pitchFamily="34" charset="0"/>
                <a:sym typeface="Arial" panose="020B0604020202020204" pitchFamily="34" charset="0"/>
              </a:rPr>
              <a:t>L. Schermelleh et al. JCB 190(2): 165-175 (2010)</a:t>
            </a:r>
          </a:p>
        </p:txBody>
      </p:sp>
      <p:sp>
        <p:nvSpPr>
          <p:cNvPr id="10247" name="Text Box 9">
            <a:extLst>
              <a:ext uri="{FF2B5EF4-FFF2-40B4-BE49-F238E27FC236}">
                <a16:creationId xmlns:a16="http://schemas.microsoft.com/office/drawing/2014/main" id="{38BAB6A6-B445-4F05-A272-6C8561AD2582}"/>
              </a:ext>
            </a:extLst>
          </p:cNvPr>
          <p:cNvSpPr txBox="1">
            <a:spLocks/>
          </p:cNvSpPr>
          <p:nvPr/>
        </p:nvSpPr>
        <p:spPr bwMode="auto">
          <a:xfrm>
            <a:off x="17724438" y="6042025"/>
            <a:ext cx="5565775"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141288" indent="-141288"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buClr>
                <a:srgbClr val="535353"/>
              </a:buClr>
              <a:buSzPct val="82000"/>
              <a:buFontTx/>
              <a:buChar char="•"/>
            </a:pPr>
            <a:r>
              <a:rPr lang="it-IT" altLang="it-IT" sz="3600">
                <a:solidFill>
                  <a:srgbClr val="D41D00"/>
                </a:solidFill>
                <a:latin typeface="Arial" panose="020B0604020202020204" pitchFamily="34" charset="0"/>
                <a:cs typeface="Arial" panose="020B0604020202020204" pitchFamily="34" charset="0"/>
                <a:sym typeface="Arial" panose="020B0604020202020204" pitchFamily="34" charset="0"/>
              </a:rPr>
              <a:t> non-invasive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F0FF2163-513B-4C85-9171-955955C98DA3}"/>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Temporal Conditions</a:t>
            </a:r>
          </a:p>
        </p:txBody>
      </p:sp>
      <p:sp>
        <p:nvSpPr>
          <p:cNvPr id="53250" name="Text Box 2">
            <a:extLst>
              <a:ext uri="{FF2B5EF4-FFF2-40B4-BE49-F238E27FC236}">
                <a16:creationId xmlns:a16="http://schemas.microsoft.com/office/drawing/2014/main" id="{63D3ED94-D53A-429C-87BE-1B1269AEBB22}"/>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D90D79A5-881A-4CF9-8942-B95CACCD2DE6}" type="slidenum">
              <a:rPr lang="it-IT" altLang="it-IT" sz="2600">
                <a:latin typeface="Arial" panose="020B0604020202020204" pitchFamily="34" charset="0"/>
                <a:cs typeface="Arial" panose="020B0604020202020204" pitchFamily="34" charset="0"/>
                <a:sym typeface="Arial" panose="020B0604020202020204" pitchFamily="34" charset="0"/>
              </a:rPr>
              <a:pPr eaLnBrk="1"/>
              <a:t>40</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53251" name="Text Box 3">
            <a:extLst>
              <a:ext uri="{FF2B5EF4-FFF2-40B4-BE49-F238E27FC236}">
                <a16:creationId xmlns:a16="http://schemas.microsoft.com/office/drawing/2014/main" id="{07A16E14-494A-4CD1-8D91-75986A6F5694}"/>
              </a:ext>
            </a:extLst>
          </p:cNvPr>
          <p:cNvSpPr txBox="1">
            <a:spLocks/>
          </p:cNvSpPr>
          <p:nvPr/>
        </p:nvSpPr>
        <p:spPr bwMode="auto">
          <a:xfrm>
            <a:off x="358775" y="1887538"/>
            <a:ext cx="2363946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depletion of the fluorescent signal depends on the </a:t>
            </a:r>
            <a:r>
              <a:rPr lang="it-IT" altLang="it-IT" sz="3600" b="1">
                <a:latin typeface="Arial" panose="020B0604020202020204" pitchFamily="34" charset="0"/>
                <a:cs typeface="Arial" panose="020B0604020202020204" pitchFamily="34" charset="0"/>
                <a:sym typeface="Arial" panose="020B0604020202020204" pitchFamily="34" charset="0"/>
              </a:rPr>
              <a:t>number of stimulating photons</a:t>
            </a:r>
            <a:r>
              <a:rPr lang="it-IT" altLang="it-IT" sz="3600">
                <a:latin typeface="Arial" panose="020B0604020202020204" pitchFamily="34" charset="0"/>
                <a:cs typeface="Arial" panose="020B0604020202020204" pitchFamily="34" charset="0"/>
                <a:sym typeface="Arial" panose="020B0604020202020204" pitchFamily="34" charset="0"/>
              </a:rPr>
              <a:t> to which the fluorophore is exposed </a:t>
            </a:r>
            <a:r>
              <a:rPr lang="it-IT" altLang="it-IT" sz="3600" b="1">
                <a:latin typeface="Arial" panose="020B0604020202020204" pitchFamily="34" charset="0"/>
                <a:cs typeface="Arial" panose="020B0604020202020204" pitchFamily="34" charset="0"/>
                <a:sym typeface="Arial" panose="020B0604020202020204" pitchFamily="34" charset="0"/>
              </a:rPr>
              <a:t>while residing in the singlet-excited state S</a:t>
            </a:r>
            <a:r>
              <a:rPr lang="it-IT" altLang="it-IT" sz="3600" b="1" baseline="-6000">
                <a:latin typeface="Arial" panose="020B0604020202020204" pitchFamily="34" charset="0"/>
                <a:cs typeface="Arial" panose="020B0604020202020204" pitchFamily="34" charset="0"/>
                <a:sym typeface="Arial" panose="020B0604020202020204" pitchFamily="34" charset="0"/>
              </a:rPr>
              <a:t>1</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pic>
        <p:nvPicPr>
          <p:cNvPr id="53252" name="Picture 4" descr="pasted-image.png">
            <a:extLst>
              <a:ext uri="{FF2B5EF4-FFF2-40B4-BE49-F238E27FC236}">
                <a16:creationId xmlns:a16="http://schemas.microsoft.com/office/drawing/2014/main" id="{F3907C9A-CF71-48AC-9BE0-36B191AB01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7675563"/>
            <a:ext cx="8475663"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3253" name="Group 5">
            <a:extLst>
              <a:ext uri="{FF2B5EF4-FFF2-40B4-BE49-F238E27FC236}">
                <a16:creationId xmlns:a16="http://schemas.microsoft.com/office/drawing/2014/main" id="{A374B641-E184-41C0-B780-CE9A126B4643}"/>
              </a:ext>
            </a:extLst>
          </p:cNvPr>
          <p:cNvGrpSpPr>
            <a:grpSpLocks/>
          </p:cNvGrpSpPr>
          <p:nvPr/>
        </p:nvGrpSpPr>
        <p:grpSpPr bwMode="auto">
          <a:xfrm>
            <a:off x="3814763" y="3459163"/>
            <a:ext cx="16752887" cy="4027487"/>
            <a:chOff x="0" y="152399"/>
            <a:chExt cx="16752459" cy="4028159"/>
          </a:xfrm>
        </p:grpSpPr>
        <p:sp>
          <p:nvSpPr>
            <p:cNvPr id="53254" name="AutoShape 6">
              <a:extLst>
                <a:ext uri="{FF2B5EF4-FFF2-40B4-BE49-F238E27FC236}">
                  <a16:creationId xmlns:a16="http://schemas.microsoft.com/office/drawing/2014/main" id="{422F670D-7EE6-40BF-B2A5-EB3C56FA25F1}"/>
                </a:ext>
              </a:extLst>
            </p:cNvPr>
            <p:cNvSpPr>
              <a:spLocks/>
            </p:cNvSpPr>
            <p:nvPr/>
          </p:nvSpPr>
          <p:spPr bwMode="auto">
            <a:xfrm>
              <a:off x="4229096" y="2166478"/>
              <a:ext cx="12523363" cy="1"/>
            </a:xfrm>
            <a:custGeom>
              <a:avLst/>
              <a:gdLst>
                <a:gd name="T0" fmla="*/ 6261682 w 21600"/>
                <a:gd name="T1" fmla="*/ 0 h 1"/>
                <a:gd name="T2" fmla="*/ 6261682 w 21600"/>
                <a:gd name="T3" fmla="*/ 0 h 1"/>
                <a:gd name="T4" fmla="*/ 6261682 w 21600"/>
                <a:gd name="T5" fmla="*/ 0 h 1"/>
                <a:gd name="T6" fmla="*/ 6261682 w 21600"/>
                <a:gd name="T7" fmla="*/ 0 h 1"/>
                <a:gd name="T8" fmla="*/ 0 60000 65536"/>
                <a:gd name="T9" fmla="*/ 0 60000 65536"/>
                <a:gd name="T10" fmla="*/ 0 60000 65536"/>
                <a:gd name="T11" fmla="*/ 0 60000 65536"/>
                <a:gd name="T12" fmla="*/ 0 w 21600"/>
                <a:gd name="T13" fmla="*/ 0 h 1"/>
                <a:gd name="T14" fmla="*/ 21600 w 21600"/>
                <a:gd name="T15" fmla="*/ 1 h 1"/>
              </a:gdLst>
              <a:ahLst/>
              <a:cxnLst>
                <a:cxn ang="T8">
                  <a:pos x="T0" y="T1"/>
                </a:cxn>
                <a:cxn ang="T9">
                  <a:pos x="T2" y="T3"/>
                </a:cxn>
                <a:cxn ang="T10">
                  <a:pos x="T4" y="T5"/>
                </a:cxn>
                <a:cxn ang="T11">
                  <a:pos x="T6" y="T7"/>
                </a:cxn>
              </a:cxnLst>
              <a:rect l="T12" t="T13" r="T14" b="T15"/>
              <a:pathLst>
                <a:path w="21600" h="1">
                  <a:moveTo>
                    <a:pt x="0" y="0"/>
                  </a:move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stimulated emission photon cross-section 𝜎</a:t>
              </a:r>
              <a:r>
                <a:rPr lang="it-IT" altLang="it-IT" sz="3600" baseline="-6000">
                  <a:latin typeface="Arial" panose="020B0604020202020204" pitchFamily="34" charset="0"/>
                  <a:cs typeface="Arial" panose="020B0604020202020204" pitchFamily="34" charset="0"/>
                  <a:sym typeface="Arial" panose="020B0604020202020204" pitchFamily="34" charset="0"/>
                </a:rPr>
                <a:t>SE</a:t>
              </a:r>
              <a:r>
                <a:rPr lang="it-IT" altLang="it-IT" sz="3600">
                  <a:latin typeface="Arial" panose="020B0604020202020204" pitchFamily="34" charset="0"/>
                  <a:cs typeface="Arial" panose="020B0604020202020204" pitchFamily="34" charset="0"/>
                  <a:sym typeface="Arial" panose="020B0604020202020204" pitchFamily="34" charset="0"/>
                </a:rPr>
                <a:t> = 25 cm</a:t>
              </a:r>
              <a:r>
                <a:rPr lang="it-IT" altLang="it-IT" sz="3600" baseline="32000">
                  <a:latin typeface="Arial" panose="020B0604020202020204" pitchFamily="34" charset="0"/>
                  <a:cs typeface="Arial" panose="020B0604020202020204" pitchFamily="34" charset="0"/>
                  <a:sym typeface="Arial" panose="020B0604020202020204" pitchFamily="34" charset="0"/>
                </a:rPr>
                <a:t>2</a:t>
              </a:r>
              <a:r>
                <a:rPr lang="it-IT" altLang="it-IT" sz="3600">
                  <a:latin typeface="Arial" panose="020B0604020202020204" pitchFamily="34" charset="0"/>
                  <a:cs typeface="Arial" panose="020B0604020202020204" pitchFamily="34" charset="0"/>
                  <a:sym typeface="Arial" panose="020B0604020202020204" pitchFamily="34" charset="0"/>
                </a:rPr>
                <a:t>/J</a:t>
              </a:r>
              <a:endParaRPr lang="it-IT" altLang="it-IT" sz="36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excited-state S</a:t>
              </a:r>
              <a:r>
                <a:rPr lang="it-IT" altLang="it-IT" sz="3600" baseline="-6000">
                  <a:latin typeface="Arial" panose="020B0604020202020204" pitchFamily="34" charset="0"/>
                  <a:cs typeface="Arial" panose="020B0604020202020204" pitchFamily="34" charset="0"/>
                  <a:sym typeface="Arial" panose="020B0604020202020204" pitchFamily="34" charset="0"/>
                </a:rPr>
                <a:t>1 </a:t>
              </a:r>
              <a:r>
                <a:rPr lang="it-IT" altLang="it-IT" sz="3600">
                  <a:latin typeface="Arial" panose="020B0604020202020204" pitchFamily="34" charset="0"/>
                  <a:cs typeface="Arial" panose="020B0604020202020204" pitchFamily="34" charset="0"/>
                  <a:sym typeface="Arial" panose="020B0604020202020204" pitchFamily="34" charset="0"/>
                </a:rPr>
                <a:t>lifetime 𝜏</a:t>
              </a:r>
              <a:r>
                <a:rPr lang="it-IT" altLang="it-IT" sz="3600" baseline="-6000">
                  <a:latin typeface="Arial" panose="020B0604020202020204" pitchFamily="34" charset="0"/>
                  <a:cs typeface="Arial" panose="020B0604020202020204" pitchFamily="34" charset="0"/>
                  <a:sym typeface="Arial" panose="020B0604020202020204" pitchFamily="34" charset="0"/>
                </a:rPr>
                <a:t>S1</a:t>
              </a:r>
              <a:r>
                <a:rPr lang="it-IT" altLang="it-IT" sz="3600">
                  <a:latin typeface="Arial" panose="020B0604020202020204" pitchFamily="34" charset="0"/>
                  <a:cs typeface="Arial" panose="020B0604020202020204" pitchFamily="34" charset="0"/>
                  <a:sym typeface="Arial" panose="020B0604020202020204" pitchFamily="34" charset="0"/>
                </a:rPr>
                <a:t> = 4 ns</a:t>
              </a:r>
              <a:endParaRPr lang="it-IT" altLang="it-IT" sz="36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endParaRPr lang="it-IT" altLang="it-IT" sz="24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6000">
                  <a:latin typeface="Arial" panose="020B0604020202020204" pitchFamily="34" charset="0"/>
                  <a:cs typeface="Arial" panose="020B0604020202020204" pitchFamily="34" charset="0"/>
                  <a:sym typeface="Arial" panose="020B0604020202020204" pitchFamily="34" charset="0"/>
                </a:rPr>
                <a:t>sat </a:t>
              </a:r>
              <a:r>
                <a:rPr lang="it-IT" altLang="it-IT" sz="3600" b="1">
                  <a:latin typeface="Arial" panose="020B0604020202020204" pitchFamily="34" charset="0"/>
                  <a:cs typeface="Arial" panose="020B0604020202020204" pitchFamily="34" charset="0"/>
                  <a:sym typeface="Arial" panose="020B0604020202020204" pitchFamily="34" charset="0"/>
                </a:rPr>
                <a:t>= 10 MW/cm</a:t>
              </a:r>
              <a:r>
                <a:rPr lang="it-IT" altLang="it-IT" sz="3600" b="1" baseline="32000">
                  <a:latin typeface="Arial" panose="020B0604020202020204" pitchFamily="34" charset="0"/>
                  <a:cs typeface="Arial" panose="020B0604020202020204" pitchFamily="34" charset="0"/>
                  <a:sym typeface="Arial" panose="020B0604020202020204" pitchFamily="34" charset="0"/>
                </a:rPr>
                <a:t>2 </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32000">
                  <a:latin typeface="Arial" panose="020B0604020202020204" pitchFamily="34" charset="0"/>
                  <a:cs typeface="Arial" panose="020B0604020202020204" pitchFamily="34" charset="0"/>
                  <a:sym typeface="Arial" panose="020B0604020202020204" pitchFamily="34" charset="0"/>
                </a:rPr>
                <a:t>m</a:t>
              </a:r>
              <a:r>
                <a:rPr lang="it-IT" altLang="it-IT" sz="3600" b="1" baseline="-6000">
                  <a:latin typeface="Arial" panose="020B0604020202020204" pitchFamily="34" charset="0"/>
                  <a:cs typeface="Arial" panose="020B0604020202020204" pitchFamily="34" charset="0"/>
                  <a:sym typeface="Arial" panose="020B0604020202020204" pitchFamily="34" charset="0"/>
                </a:rPr>
                <a:t>STED </a:t>
              </a:r>
              <a:r>
                <a:rPr lang="it-IT" altLang="it-IT" sz="3600" b="1">
                  <a:latin typeface="Arial" panose="020B0604020202020204" pitchFamily="34" charset="0"/>
                  <a:cs typeface="Arial" panose="020B0604020202020204" pitchFamily="34" charset="0"/>
                  <a:sym typeface="Arial" panose="020B0604020202020204" pitchFamily="34" charset="0"/>
                </a:rPr>
                <a:t>~ GW/cm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p>
            <a:p>
              <a:pPr eaLnBrk="1"/>
              <a:endParaRPr lang="it-IT" altLang="it-IT" sz="2400" b="1" baseline="32000">
                <a:latin typeface="Arial" panose="020B0604020202020204" pitchFamily="34" charset="0"/>
                <a:cs typeface="Arial" panose="020B0604020202020204" pitchFamily="34" charset="0"/>
                <a:sym typeface="Arial" panose="020B0604020202020204" pitchFamily="34" charset="0"/>
              </a:endParaRPr>
            </a:p>
            <a:p>
              <a:pPr eaLnBrk="1"/>
              <a:r>
                <a:rPr lang="it-IT" altLang="it-IT" sz="3600">
                  <a:latin typeface="Arial" panose="020B0604020202020204" pitchFamily="34" charset="0"/>
                  <a:cs typeface="Arial" panose="020B0604020202020204" pitchFamily="34" charset="0"/>
                  <a:sym typeface="Arial" panose="020B0604020202020204" pitchFamily="34" charset="0"/>
                </a:rPr>
                <a:t>complex pulsed lasers architecture</a:t>
              </a:r>
            </a:p>
            <a:p>
              <a:pPr eaLnBrk="1"/>
              <a:r>
                <a:rPr lang="it-IT" altLang="it-IT" sz="3600">
                  <a:latin typeface="Arial" panose="020B0604020202020204" pitchFamily="34" charset="0"/>
                  <a:cs typeface="Arial" panose="020B0604020202020204" pitchFamily="34" charset="0"/>
                  <a:sym typeface="Arial" panose="020B0604020202020204" pitchFamily="34" charset="0"/>
                </a:rPr>
                <a:t>photo-damage effects</a:t>
              </a:r>
            </a:p>
          </p:txBody>
        </p:sp>
        <p:grpSp>
          <p:nvGrpSpPr>
            <p:cNvPr id="53255" name="Group 7">
              <a:extLst>
                <a:ext uri="{FF2B5EF4-FFF2-40B4-BE49-F238E27FC236}">
                  <a16:creationId xmlns:a16="http://schemas.microsoft.com/office/drawing/2014/main" id="{1430D191-3E44-4D84-B93D-C07F859A1517}"/>
                </a:ext>
              </a:extLst>
            </p:cNvPr>
            <p:cNvGrpSpPr>
              <a:grpSpLocks/>
            </p:cNvGrpSpPr>
            <p:nvPr/>
          </p:nvGrpSpPr>
          <p:grpSpPr bwMode="auto">
            <a:xfrm>
              <a:off x="0" y="152399"/>
              <a:ext cx="3612118" cy="4028159"/>
              <a:chOff x="-1" y="0"/>
              <a:chExt cx="3612119" cy="4028158"/>
            </a:xfrm>
          </p:grpSpPr>
          <p:pic>
            <p:nvPicPr>
              <p:cNvPr id="53256" name="Picture 8" descr="Jablonsky_03-01.pdf">
                <a:extLst>
                  <a:ext uri="{FF2B5EF4-FFF2-40B4-BE49-F238E27FC236}">
                    <a16:creationId xmlns:a16="http://schemas.microsoft.com/office/drawing/2014/main" id="{66A66034-1A1A-48E3-8C60-837E0BFF80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82" y="0"/>
                <a:ext cx="3092037" cy="4028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7" name="Text Box 9">
                <a:extLst>
                  <a:ext uri="{FF2B5EF4-FFF2-40B4-BE49-F238E27FC236}">
                    <a16:creationId xmlns:a16="http://schemas.microsoft.com/office/drawing/2014/main" id="{5561517D-A2D0-4E7F-BAEF-3741CD814FBA}"/>
                  </a:ext>
                </a:extLst>
              </p:cNvPr>
              <p:cNvSpPr txBox="1">
                <a:spLocks/>
              </p:cNvSpPr>
              <p:nvPr/>
            </p:nvSpPr>
            <p:spPr bwMode="auto">
              <a:xfrm>
                <a:off x="2708936" y="702781"/>
                <a:ext cx="903182" cy="510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53258" name="Text Box 10">
                <a:extLst>
                  <a:ext uri="{FF2B5EF4-FFF2-40B4-BE49-F238E27FC236}">
                    <a16:creationId xmlns:a16="http://schemas.microsoft.com/office/drawing/2014/main" id="{C4491D8A-79CA-4791-B00A-915CE63E3196}"/>
                  </a:ext>
                </a:extLst>
              </p:cNvPr>
              <p:cNvSpPr txBox="1">
                <a:spLocks/>
              </p:cNvSpPr>
              <p:nvPr/>
            </p:nvSpPr>
            <p:spPr bwMode="auto">
              <a:xfrm>
                <a:off x="2708936" y="235418"/>
                <a:ext cx="903182"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53259" name="Text Box 11">
                <a:extLst>
                  <a:ext uri="{FF2B5EF4-FFF2-40B4-BE49-F238E27FC236}">
                    <a16:creationId xmlns:a16="http://schemas.microsoft.com/office/drawing/2014/main" id="{93A67894-3196-4005-9215-B04392D6A17E}"/>
                  </a:ext>
                </a:extLst>
              </p:cNvPr>
              <p:cNvSpPr txBox="1">
                <a:spLocks/>
              </p:cNvSpPr>
              <p:nvPr/>
            </p:nvSpPr>
            <p:spPr bwMode="auto">
              <a:xfrm>
                <a:off x="-1" y="3233071"/>
                <a:ext cx="491903"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53260" name="Text Box 12">
                <a:extLst>
                  <a:ext uri="{FF2B5EF4-FFF2-40B4-BE49-F238E27FC236}">
                    <a16:creationId xmlns:a16="http://schemas.microsoft.com/office/drawing/2014/main" id="{D9C773D9-E0B9-47FC-AB7D-69AECA4C780B}"/>
                  </a:ext>
                </a:extLst>
              </p:cNvPr>
              <p:cNvSpPr txBox="1">
                <a:spLocks/>
              </p:cNvSpPr>
              <p:nvPr/>
            </p:nvSpPr>
            <p:spPr bwMode="auto">
              <a:xfrm>
                <a:off x="53982" y="676246"/>
                <a:ext cx="491902"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53261" name="Line 13">
                <a:extLst>
                  <a:ext uri="{FF2B5EF4-FFF2-40B4-BE49-F238E27FC236}">
                    <a16:creationId xmlns:a16="http://schemas.microsoft.com/office/drawing/2014/main" id="{8604AFF2-37AD-4E72-A9EF-67FECFF92082}"/>
                  </a:ext>
                </a:extLst>
              </p:cNvPr>
              <p:cNvSpPr>
                <a:spLocks noChangeShapeType="1"/>
              </p:cNvSpPr>
              <p:nvPr/>
            </p:nvSpPr>
            <p:spPr bwMode="auto">
              <a:xfrm>
                <a:off x="1394999" y="500255"/>
                <a:ext cx="589896" cy="363949"/>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gr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3031F502-A834-4699-AFAB-4866C13090DF}"/>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Temporal Conditions</a:t>
            </a:r>
          </a:p>
        </p:txBody>
      </p:sp>
      <p:sp>
        <p:nvSpPr>
          <p:cNvPr id="55298" name="Text Box 2">
            <a:extLst>
              <a:ext uri="{FF2B5EF4-FFF2-40B4-BE49-F238E27FC236}">
                <a16:creationId xmlns:a16="http://schemas.microsoft.com/office/drawing/2014/main" id="{D3DCA40A-377E-4E5E-99BE-DF973BDFA626}"/>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8D090A68-3C5D-482C-9524-94424205CD92}" type="slidenum">
              <a:rPr lang="it-IT" altLang="it-IT" sz="2600">
                <a:latin typeface="Arial" panose="020B0604020202020204" pitchFamily="34" charset="0"/>
                <a:cs typeface="Arial" panose="020B0604020202020204" pitchFamily="34" charset="0"/>
                <a:sym typeface="Arial" panose="020B0604020202020204" pitchFamily="34" charset="0"/>
              </a:rPr>
              <a:pPr eaLnBrk="1"/>
              <a:t>41</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55299" name="Text Box 3">
            <a:extLst>
              <a:ext uri="{FF2B5EF4-FFF2-40B4-BE49-F238E27FC236}">
                <a16:creationId xmlns:a16="http://schemas.microsoft.com/office/drawing/2014/main" id="{A2404E5E-8DAF-4E44-B5ED-E89AD50BA9DF}"/>
              </a:ext>
            </a:extLst>
          </p:cNvPr>
          <p:cNvSpPr txBox="1">
            <a:spLocks/>
          </p:cNvSpPr>
          <p:nvPr/>
        </p:nvSpPr>
        <p:spPr bwMode="auto">
          <a:xfrm>
            <a:off x="358775" y="1887538"/>
            <a:ext cx="2363946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depletion of the fluorescent signal depends on the </a:t>
            </a:r>
            <a:r>
              <a:rPr lang="it-IT" altLang="it-IT" sz="3600" b="1">
                <a:latin typeface="Arial" panose="020B0604020202020204" pitchFamily="34" charset="0"/>
                <a:cs typeface="Arial" panose="020B0604020202020204" pitchFamily="34" charset="0"/>
                <a:sym typeface="Arial" panose="020B0604020202020204" pitchFamily="34" charset="0"/>
              </a:rPr>
              <a:t>number of stimulating photons</a:t>
            </a:r>
            <a:r>
              <a:rPr lang="it-IT" altLang="it-IT" sz="3600">
                <a:latin typeface="Arial" panose="020B0604020202020204" pitchFamily="34" charset="0"/>
                <a:cs typeface="Arial" panose="020B0604020202020204" pitchFamily="34" charset="0"/>
                <a:sym typeface="Arial" panose="020B0604020202020204" pitchFamily="34" charset="0"/>
              </a:rPr>
              <a:t> to which the fluorophore is exposed </a:t>
            </a:r>
            <a:r>
              <a:rPr lang="it-IT" altLang="it-IT" sz="3600" b="1">
                <a:latin typeface="Arial" panose="020B0604020202020204" pitchFamily="34" charset="0"/>
                <a:cs typeface="Arial" panose="020B0604020202020204" pitchFamily="34" charset="0"/>
                <a:sym typeface="Arial" panose="020B0604020202020204" pitchFamily="34" charset="0"/>
              </a:rPr>
              <a:t>while residing in the singlet-excited state S</a:t>
            </a:r>
            <a:r>
              <a:rPr lang="it-IT" altLang="it-IT" sz="3600" b="1" baseline="-6000">
                <a:latin typeface="Arial" panose="020B0604020202020204" pitchFamily="34" charset="0"/>
                <a:cs typeface="Arial" panose="020B0604020202020204" pitchFamily="34" charset="0"/>
                <a:sym typeface="Arial" panose="020B0604020202020204" pitchFamily="34" charset="0"/>
              </a:rPr>
              <a:t>1</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pic>
        <p:nvPicPr>
          <p:cNvPr id="55300" name="Picture 4" descr="pasted-image.pdf">
            <a:extLst>
              <a:ext uri="{FF2B5EF4-FFF2-40B4-BE49-F238E27FC236}">
                <a16:creationId xmlns:a16="http://schemas.microsoft.com/office/drawing/2014/main" id="{BE8B40DD-B8CE-4D37-8ECB-4F5611E810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7675563"/>
            <a:ext cx="8475663"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5301" name="Group 6">
            <a:extLst>
              <a:ext uri="{FF2B5EF4-FFF2-40B4-BE49-F238E27FC236}">
                <a16:creationId xmlns:a16="http://schemas.microsoft.com/office/drawing/2014/main" id="{171FDED4-CF9E-4A51-BD67-92114F2707DC}"/>
              </a:ext>
            </a:extLst>
          </p:cNvPr>
          <p:cNvGrpSpPr>
            <a:grpSpLocks/>
          </p:cNvGrpSpPr>
          <p:nvPr/>
        </p:nvGrpSpPr>
        <p:grpSpPr bwMode="auto">
          <a:xfrm>
            <a:off x="3814763" y="3459163"/>
            <a:ext cx="16752887" cy="4027487"/>
            <a:chOff x="0" y="152399"/>
            <a:chExt cx="16752459" cy="4028159"/>
          </a:xfrm>
        </p:grpSpPr>
        <p:sp>
          <p:nvSpPr>
            <p:cNvPr id="55303" name="AutoShape 7">
              <a:extLst>
                <a:ext uri="{FF2B5EF4-FFF2-40B4-BE49-F238E27FC236}">
                  <a16:creationId xmlns:a16="http://schemas.microsoft.com/office/drawing/2014/main" id="{A2407A2E-ED39-46A2-A032-60BA270B74E0}"/>
                </a:ext>
              </a:extLst>
            </p:cNvPr>
            <p:cNvSpPr>
              <a:spLocks/>
            </p:cNvSpPr>
            <p:nvPr/>
          </p:nvSpPr>
          <p:spPr bwMode="auto">
            <a:xfrm>
              <a:off x="4229096" y="2166478"/>
              <a:ext cx="12523363" cy="1"/>
            </a:xfrm>
            <a:custGeom>
              <a:avLst/>
              <a:gdLst>
                <a:gd name="T0" fmla="*/ 2147483646 w 21600"/>
                <a:gd name="T1" fmla="*/ 0 h 1"/>
                <a:gd name="T2" fmla="*/ 2147483646 w 21600"/>
                <a:gd name="T3" fmla="*/ 0 h 1"/>
                <a:gd name="T4" fmla="*/ 2147483646 w 21600"/>
                <a:gd name="T5" fmla="*/ 0 h 1"/>
                <a:gd name="T6" fmla="*/ 2147483646 w 21600"/>
                <a:gd name="T7" fmla="*/ 0 h 1"/>
                <a:gd name="T8" fmla="*/ 0 60000 65536"/>
                <a:gd name="T9" fmla="*/ 0 60000 65536"/>
                <a:gd name="T10" fmla="*/ 0 60000 65536"/>
                <a:gd name="T11" fmla="*/ 0 60000 65536"/>
                <a:gd name="T12" fmla="*/ 0 w 21600"/>
                <a:gd name="T13" fmla="*/ 0 h 1"/>
                <a:gd name="T14" fmla="*/ 21600 w 21600"/>
                <a:gd name="T15" fmla="*/ 1 h 1"/>
              </a:gdLst>
              <a:ahLst/>
              <a:cxnLst>
                <a:cxn ang="T8">
                  <a:pos x="T0" y="T1"/>
                </a:cxn>
                <a:cxn ang="T9">
                  <a:pos x="T2" y="T3"/>
                </a:cxn>
                <a:cxn ang="T10">
                  <a:pos x="T4" y="T5"/>
                </a:cxn>
                <a:cxn ang="T11">
                  <a:pos x="T6" y="T7"/>
                </a:cxn>
              </a:cxnLst>
              <a:rect l="T12" t="T13" r="T14" b="T15"/>
              <a:pathLst>
                <a:path w="21600" h="1">
                  <a:moveTo>
                    <a:pt x="0" y="0"/>
                  </a:move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stimulated emission photon cross-section 𝜎</a:t>
              </a:r>
              <a:r>
                <a:rPr lang="it-IT" altLang="it-IT" sz="3600" baseline="-6000">
                  <a:latin typeface="Arial" panose="020B0604020202020204" pitchFamily="34" charset="0"/>
                  <a:cs typeface="Arial" panose="020B0604020202020204" pitchFamily="34" charset="0"/>
                  <a:sym typeface="Arial" panose="020B0604020202020204" pitchFamily="34" charset="0"/>
                </a:rPr>
                <a:t>SE</a:t>
              </a:r>
              <a:r>
                <a:rPr lang="it-IT" altLang="it-IT" sz="3600">
                  <a:latin typeface="Arial" panose="020B0604020202020204" pitchFamily="34" charset="0"/>
                  <a:cs typeface="Arial" panose="020B0604020202020204" pitchFamily="34" charset="0"/>
                  <a:sym typeface="Arial" panose="020B0604020202020204" pitchFamily="34" charset="0"/>
                </a:rPr>
                <a:t> = 25 cm</a:t>
              </a:r>
              <a:r>
                <a:rPr lang="it-IT" altLang="it-IT" sz="3600" baseline="32000">
                  <a:latin typeface="Arial" panose="020B0604020202020204" pitchFamily="34" charset="0"/>
                  <a:cs typeface="Arial" panose="020B0604020202020204" pitchFamily="34" charset="0"/>
                  <a:sym typeface="Arial" panose="020B0604020202020204" pitchFamily="34" charset="0"/>
                </a:rPr>
                <a:t>2</a:t>
              </a:r>
              <a:r>
                <a:rPr lang="it-IT" altLang="it-IT" sz="3600">
                  <a:latin typeface="Arial" panose="020B0604020202020204" pitchFamily="34" charset="0"/>
                  <a:cs typeface="Arial" panose="020B0604020202020204" pitchFamily="34" charset="0"/>
                  <a:sym typeface="Arial" panose="020B0604020202020204" pitchFamily="34" charset="0"/>
                </a:rPr>
                <a:t>/J</a:t>
              </a:r>
              <a:endParaRPr lang="it-IT" altLang="it-IT" sz="36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excited-state S</a:t>
              </a:r>
              <a:r>
                <a:rPr lang="it-IT" altLang="it-IT" sz="3600" baseline="-6000">
                  <a:latin typeface="Arial" panose="020B0604020202020204" pitchFamily="34" charset="0"/>
                  <a:cs typeface="Arial" panose="020B0604020202020204" pitchFamily="34" charset="0"/>
                  <a:sym typeface="Arial" panose="020B0604020202020204" pitchFamily="34" charset="0"/>
                </a:rPr>
                <a:t>1 </a:t>
              </a:r>
              <a:r>
                <a:rPr lang="it-IT" altLang="it-IT" sz="3600">
                  <a:latin typeface="Arial" panose="020B0604020202020204" pitchFamily="34" charset="0"/>
                  <a:cs typeface="Arial" panose="020B0604020202020204" pitchFamily="34" charset="0"/>
                  <a:sym typeface="Arial" panose="020B0604020202020204" pitchFamily="34" charset="0"/>
                </a:rPr>
                <a:t>lifetime 𝜏</a:t>
              </a:r>
              <a:r>
                <a:rPr lang="it-IT" altLang="it-IT" sz="3600" baseline="-6000">
                  <a:latin typeface="Arial" panose="020B0604020202020204" pitchFamily="34" charset="0"/>
                  <a:cs typeface="Arial" panose="020B0604020202020204" pitchFamily="34" charset="0"/>
                  <a:sym typeface="Arial" panose="020B0604020202020204" pitchFamily="34" charset="0"/>
                </a:rPr>
                <a:t>S1</a:t>
              </a:r>
              <a:r>
                <a:rPr lang="it-IT" altLang="it-IT" sz="3600">
                  <a:latin typeface="Arial" panose="020B0604020202020204" pitchFamily="34" charset="0"/>
                  <a:cs typeface="Arial" panose="020B0604020202020204" pitchFamily="34" charset="0"/>
                  <a:sym typeface="Arial" panose="020B0604020202020204" pitchFamily="34" charset="0"/>
                </a:rPr>
                <a:t> = 4 ns</a:t>
              </a:r>
              <a:endParaRPr lang="it-IT" altLang="it-IT" sz="36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endParaRPr lang="it-IT" altLang="it-IT" sz="24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6000">
                  <a:latin typeface="Arial" panose="020B0604020202020204" pitchFamily="34" charset="0"/>
                  <a:cs typeface="Arial" panose="020B0604020202020204" pitchFamily="34" charset="0"/>
                  <a:sym typeface="Arial" panose="020B0604020202020204" pitchFamily="34" charset="0"/>
                </a:rPr>
                <a:t>sat </a:t>
              </a:r>
              <a:r>
                <a:rPr lang="it-IT" altLang="it-IT" sz="3600" b="1">
                  <a:latin typeface="Arial" panose="020B0604020202020204" pitchFamily="34" charset="0"/>
                  <a:cs typeface="Arial" panose="020B0604020202020204" pitchFamily="34" charset="0"/>
                  <a:sym typeface="Arial" panose="020B0604020202020204" pitchFamily="34" charset="0"/>
                </a:rPr>
                <a:t>= 10 MW/cm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32000">
                  <a:latin typeface="Arial" panose="020B0604020202020204" pitchFamily="34" charset="0"/>
                  <a:cs typeface="Arial" panose="020B0604020202020204" pitchFamily="34" charset="0"/>
                  <a:sym typeface="Arial" panose="020B0604020202020204" pitchFamily="34" charset="0"/>
                </a:rPr>
                <a:t>m</a:t>
              </a:r>
              <a:r>
                <a:rPr lang="it-IT" altLang="it-IT" sz="3600" b="1" baseline="-6000">
                  <a:latin typeface="Arial" panose="020B0604020202020204" pitchFamily="34" charset="0"/>
                  <a:cs typeface="Arial" panose="020B0604020202020204" pitchFamily="34" charset="0"/>
                  <a:sym typeface="Arial" panose="020B0604020202020204" pitchFamily="34" charset="0"/>
                </a:rPr>
                <a:t>STED </a:t>
              </a:r>
              <a:r>
                <a:rPr lang="it-IT" altLang="it-IT" sz="3600" b="1">
                  <a:latin typeface="Arial" panose="020B0604020202020204" pitchFamily="34" charset="0"/>
                  <a:cs typeface="Arial" panose="020B0604020202020204" pitchFamily="34" charset="0"/>
                  <a:sym typeface="Arial" panose="020B0604020202020204" pitchFamily="34" charset="0"/>
                </a:rPr>
                <a:t>~ GW/cm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p>
            <a:p>
              <a:pPr eaLnBrk="1"/>
              <a:endParaRPr lang="it-IT" altLang="it-IT" sz="2400" b="1" baseline="32000">
                <a:latin typeface="Arial" panose="020B0604020202020204" pitchFamily="34" charset="0"/>
                <a:cs typeface="Arial" panose="020B0604020202020204" pitchFamily="34" charset="0"/>
                <a:sym typeface="Arial" panose="020B0604020202020204" pitchFamily="34" charset="0"/>
              </a:endParaRPr>
            </a:p>
            <a:p>
              <a:pPr eaLnBrk="1"/>
              <a:r>
                <a:rPr lang="it-IT" altLang="it-IT" sz="3600">
                  <a:latin typeface="Arial" panose="020B0604020202020204" pitchFamily="34" charset="0"/>
                  <a:cs typeface="Arial" panose="020B0604020202020204" pitchFamily="34" charset="0"/>
                  <a:sym typeface="Arial" panose="020B0604020202020204" pitchFamily="34" charset="0"/>
                </a:rPr>
                <a:t>complex pulsed lasers architecture</a:t>
              </a:r>
            </a:p>
            <a:p>
              <a:pPr eaLnBrk="1"/>
              <a:r>
                <a:rPr lang="it-IT" altLang="it-IT" sz="3600">
                  <a:latin typeface="Arial" panose="020B0604020202020204" pitchFamily="34" charset="0"/>
                  <a:cs typeface="Arial" panose="020B0604020202020204" pitchFamily="34" charset="0"/>
                  <a:sym typeface="Arial" panose="020B0604020202020204" pitchFamily="34" charset="0"/>
                </a:rPr>
                <a:t>photo-damage effects</a:t>
              </a:r>
            </a:p>
          </p:txBody>
        </p:sp>
        <p:grpSp>
          <p:nvGrpSpPr>
            <p:cNvPr id="55304" name="Group 8">
              <a:extLst>
                <a:ext uri="{FF2B5EF4-FFF2-40B4-BE49-F238E27FC236}">
                  <a16:creationId xmlns:a16="http://schemas.microsoft.com/office/drawing/2014/main" id="{CAB0D8A1-8393-4ED2-8DC0-8D259BB2D984}"/>
                </a:ext>
              </a:extLst>
            </p:cNvPr>
            <p:cNvGrpSpPr>
              <a:grpSpLocks/>
            </p:cNvGrpSpPr>
            <p:nvPr/>
          </p:nvGrpSpPr>
          <p:grpSpPr bwMode="auto">
            <a:xfrm>
              <a:off x="0" y="152399"/>
              <a:ext cx="3612118" cy="4028159"/>
              <a:chOff x="-1" y="0"/>
              <a:chExt cx="3612119" cy="4028158"/>
            </a:xfrm>
          </p:grpSpPr>
          <p:pic>
            <p:nvPicPr>
              <p:cNvPr id="55305" name="Picture 9" descr="Jablonsky_03-01.pdf">
                <a:extLst>
                  <a:ext uri="{FF2B5EF4-FFF2-40B4-BE49-F238E27FC236}">
                    <a16:creationId xmlns:a16="http://schemas.microsoft.com/office/drawing/2014/main" id="{D7631333-BD9C-4117-AC3B-556A4A7811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82" y="0"/>
                <a:ext cx="3092037" cy="4028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6" name="Text Box 10">
                <a:extLst>
                  <a:ext uri="{FF2B5EF4-FFF2-40B4-BE49-F238E27FC236}">
                    <a16:creationId xmlns:a16="http://schemas.microsoft.com/office/drawing/2014/main" id="{0509F4CF-8CB3-43D6-B737-F9B4EFBAB15F}"/>
                  </a:ext>
                </a:extLst>
              </p:cNvPr>
              <p:cNvSpPr txBox="1">
                <a:spLocks/>
              </p:cNvSpPr>
              <p:nvPr/>
            </p:nvSpPr>
            <p:spPr bwMode="auto">
              <a:xfrm>
                <a:off x="2708936" y="702781"/>
                <a:ext cx="903182" cy="510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55307" name="Text Box 11">
                <a:extLst>
                  <a:ext uri="{FF2B5EF4-FFF2-40B4-BE49-F238E27FC236}">
                    <a16:creationId xmlns:a16="http://schemas.microsoft.com/office/drawing/2014/main" id="{4EBFF748-CBCE-4F98-AD47-DC128EAE9485}"/>
                  </a:ext>
                </a:extLst>
              </p:cNvPr>
              <p:cNvSpPr txBox="1">
                <a:spLocks/>
              </p:cNvSpPr>
              <p:nvPr/>
            </p:nvSpPr>
            <p:spPr bwMode="auto">
              <a:xfrm>
                <a:off x="2708936" y="235418"/>
                <a:ext cx="903182"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55308" name="Text Box 12">
                <a:extLst>
                  <a:ext uri="{FF2B5EF4-FFF2-40B4-BE49-F238E27FC236}">
                    <a16:creationId xmlns:a16="http://schemas.microsoft.com/office/drawing/2014/main" id="{8845D0FA-E2E5-4228-BA15-D583C338B0D8}"/>
                  </a:ext>
                </a:extLst>
              </p:cNvPr>
              <p:cNvSpPr txBox="1">
                <a:spLocks/>
              </p:cNvSpPr>
              <p:nvPr/>
            </p:nvSpPr>
            <p:spPr bwMode="auto">
              <a:xfrm>
                <a:off x="-1" y="3233071"/>
                <a:ext cx="491903"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55309" name="Text Box 13">
                <a:extLst>
                  <a:ext uri="{FF2B5EF4-FFF2-40B4-BE49-F238E27FC236}">
                    <a16:creationId xmlns:a16="http://schemas.microsoft.com/office/drawing/2014/main" id="{087735DD-CC4F-48F8-946B-E7CBA4A6CCB6}"/>
                  </a:ext>
                </a:extLst>
              </p:cNvPr>
              <p:cNvSpPr txBox="1">
                <a:spLocks/>
              </p:cNvSpPr>
              <p:nvPr/>
            </p:nvSpPr>
            <p:spPr bwMode="auto">
              <a:xfrm>
                <a:off x="53982" y="676246"/>
                <a:ext cx="491902"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55310" name="Line 14">
                <a:extLst>
                  <a:ext uri="{FF2B5EF4-FFF2-40B4-BE49-F238E27FC236}">
                    <a16:creationId xmlns:a16="http://schemas.microsoft.com/office/drawing/2014/main" id="{1631A64E-57A1-4904-9CEE-3EB80DDE42B4}"/>
                  </a:ext>
                </a:extLst>
              </p:cNvPr>
              <p:cNvSpPr>
                <a:spLocks noChangeShapeType="1"/>
              </p:cNvSpPr>
              <p:nvPr/>
            </p:nvSpPr>
            <p:spPr bwMode="auto">
              <a:xfrm>
                <a:off x="1394999" y="500255"/>
                <a:ext cx="589896" cy="363949"/>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grpSp>
      <p:sp>
        <p:nvSpPr>
          <p:cNvPr id="55302" name="Text Box 5">
            <a:extLst>
              <a:ext uri="{FF2B5EF4-FFF2-40B4-BE49-F238E27FC236}">
                <a16:creationId xmlns:a16="http://schemas.microsoft.com/office/drawing/2014/main" id="{D2CB9126-2E01-457A-B71A-0182616DF5C9}"/>
              </a:ext>
            </a:extLst>
          </p:cNvPr>
          <p:cNvSpPr txBox="1">
            <a:spLocks/>
          </p:cNvSpPr>
          <p:nvPr/>
        </p:nvSpPr>
        <p:spPr bwMode="auto">
          <a:xfrm>
            <a:off x="9075738" y="10891838"/>
            <a:ext cx="6232525"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 </a:t>
            </a:r>
            <a:r>
              <a:rPr lang="it-IT" altLang="it-IT" sz="3600" b="1">
                <a:latin typeface="Arial" panose="020B0604020202020204" pitchFamily="34" charset="0"/>
                <a:cs typeface="Arial" panose="020B0604020202020204" pitchFamily="34" charset="0"/>
                <a:sym typeface="Arial" panose="020B0604020202020204" pitchFamily="34" charset="0"/>
              </a:rPr>
              <a:t>long lifetime fluorophores;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878AD05B-FA70-41EE-9A90-396ABDBB5826}"/>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Temporal Conditions</a:t>
            </a:r>
          </a:p>
        </p:txBody>
      </p:sp>
      <p:sp>
        <p:nvSpPr>
          <p:cNvPr id="57346" name="Text Box 2">
            <a:extLst>
              <a:ext uri="{FF2B5EF4-FFF2-40B4-BE49-F238E27FC236}">
                <a16:creationId xmlns:a16="http://schemas.microsoft.com/office/drawing/2014/main" id="{FE1E1B8E-D53C-44DB-B43F-5FE34CF40787}"/>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117E01CD-48E9-41C7-BAE5-191A1BF0E9C8}" type="slidenum">
              <a:rPr lang="it-IT" altLang="it-IT" sz="2600">
                <a:latin typeface="Arial" panose="020B0604020202020204" pitchFamily="34" charset="0"/>
                <a:cs typeface="Arial" panose="020B0604020202020204" pitchFamily="34" charset="0"/>
                <a:sym typeface="Arial" panose="020B0604020202020204" pitchFamily="34" charset="0"/>
              </a:rPr>
              <a:pPr eaLnBrk="1"/>
              <a:t>42</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57347" name="Text Box 3">
            <a:extLst>
              <a:ext uri="{FF2B5EF4-FFF2-40B4-BE49-F238E27FC236}">
                <a16:creationId xmlns:a16="http://schemas.microsoft.com/office/drawing/2014/main" id="{C4A40439-20D3-4E67-9E80-B5572BE50113}"/>
              </a:ext>
            </a:extLst>
          </p:cNvPr>
          <p:cNvSpPr txBox="1">
            <a:spLocks/>
          </p:cNvSpPr>
          <p:nvPr/>
        </p:nvSpPr>
        <p:spPr bwMode="auto">
          <a:xfrm>
            <a:off x="358775" y="1887538"/>
            <a:ext cx="2363946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depletion of the fluorescent signal depends on the </a:t>
            </a:r>
            <a:r>
              <a:rPr lang="it-IT" altLang="it-IT" sz="3600" b="1">
                <a:latin typeface="Arial" panose="020B0604020202020204" pitchFamily="34" charset="0"/>
                <a:cs typeface="Arial" panose="020B0604020202020204" pitchFamily="34" charset="0"/>
                <a:sym typeface="Arial" panose="020B0604020202020204" pitchFamily="34" charset="0"/>
              </a:rPr>
              <a:t>number of stimulating photons</a:t>
            </a:r>
            <a:r>
              <a:rPr lang="it-IT" altLang="it-IT" sz="3600">
                <a:latin typeface="Arial" panose="020B0604020202020204" pitchFamily="34" charset="0"/>
                <a:cs typeface="Arial" panose="020B0604020202020204" pitchFamily="34" charset="0"/>
                <a:sym typeface="Arial" panose="020B0604020202020204" pitchFamily="34" charset="0"/>
              </a:rPr>
              <a:t> to which the fluorophore is exposed </a:t>
            </a:r>
            <a:r>
              <a:rPr lang="it-IT" altLang="it-IT" sz="3600" b="1">
                <a:latin typeface="Arial" panose="020B0604020202020204" pitchFamily="34" charset="0"/>
                <a:cs typeface="Arial" panose="020B0604020202020204" pitchFamily="34" charset="0"/>
                <a:sym typeface="Arial" panose="020B0604020202020204" pitchFamily="34" charset="0"/>
              </a:rPr>
              <a:t>while residing in the singlet-excited state S</a:t>
            </a:r>
            <a:r>
              <a:rPr lang="it-IT" altLang="it-IT" sz="3600" b="1" baseline="-6000">
                <a:latin typeface="Arial" panose="020B0604020202020204" pitchFamily="34" charset="0"/>
                <a:cs typeface="Arial" panose="020B0604020202020204" pitchFamily="34" charset="0"/>
                <a:sym typeface="Arial" panose="020B0604020202020204" pitchFamily="34" charset="0"/>
              </a:rPr>
              <a:t>1</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pic>
        <p:nvPicPr>
          <p:cNvPr id="57348" name="Picture 4" descr="pasted-image.pdf">
            <a:extLst>
              <a:ext uri="{FF2B5EF4-FFF2-40B4-BE49-F238E27FC236}">
                <a16:creationId xmlns:a16="http://schemas.microsoft.com/office/drawing/2014/main" id="{3BF3D261-0462-45AF-8A6D-A29902E9AA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7675563"/>
            <a:ext cx="8475663"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5" name="Text Box 5">
            <a:extLst>
              <a:ext uri="{FF2B5EF4-FFF2-40B4-BE49-F238E27FC236}">
                <a16:creationId xmlns:a16="http://schemas.microsoft.com/office/drawing/2014/main" id="{8CFE3E91-9612-E04F-B2D5-5375CC979A78}"/>
              </a:ext>
            </a:extLst>
          </p:cNvPr>
          <p:cNvSpPr txBox="1">
            <a:spLocks/>
          </p:cNvSpPr>
          <p:nvPr/>
        </p:nvSpPr>
        <p:spPr bwMode="auto">
          <a:xfrm>
            <a:off x="109538" y="10891838"/>
            <a:ext cx="24164925" cy="176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defTabSz="584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defTabSz="584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defTabSz="584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defTabSz="5842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457200" indent="914400" algn="ctr" defTabSz="584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914400" indent="914400" algn="ctr" defTabSz="584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1371600" indent="914400" algn="ctr" defTabSz="584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1828800" indent="914400" algn="ctr" defTabSz="58420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defRPr/>
            </a:pP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b="1" dirty="0">
                <a:latin typeface="Arial" panose="020B0604020202020204" pitchFamily="34" charset="0"/>
                <a:cs typeface="Arial" panose="020B0604020202020204" pitchFamily="34" charset="0"/>
                <a:sym typeface="Arial" panose="020B0604020202020204" pitchFamily="34" charset="0"/>
              </a:rPr>
              <a:t>long </a:t>
            </a:r>
            <a:r>
              <a:rPr lang="it-IT" altLang="it-IT" sz="3600" b="1" dirty="0" err="1">
                <a:latin typeface="Arial" panose="020B0604020202020204" pitchFamily="34" charset="0"/>
                <a:cs typeface="Arial" panose="020B0604020202020204" pitchFamily="34" charset="0"/>
                <a:sym typeface="Arial" panose="020B0604020202020204" pitchFamily="34" charset="0"/>
              </a:rPr>
              <a:t>lifetime</a:t>
            </a:r>
            <a:r>
              <a:rPr lang="it-IT" altLang="it-IT" sz="3600" b="1" dirty="0">
                <a:latin typeface="Arial" panose="020B0604020202020204" pitchFamily="34" charset="0"/>
                <a:cs typeface="Arial" panose="020B0604020202020204" pitchFamily="34" charset="0"/>
                <a:sym typeface="Arial" panose="020B0604020202020204" pitchFamily="34" charset="0"/>
              </a:rPr>
              <a:t> </a:t>
            </a:r>
            <a:r>
              <a:rPr lang="it-IT" altLang="it-IT" sz="3600" b="1" dirty="0" err="1">
                <a:latin typeface="Arial" panose="020B0604020202020204" pitchFamily="34" charset="0"/>
                <a:cs typeface="Arial" panose="020B0604020202020204" pitchFamily="34" charset="0"/>
                <a:sym typeface="Arial" panose="020B0604020202020204" pitchFamily="34" charset="0"/>
              </a:rPr>
              <a:t>fluorophores</a:t>
            </a:r>
            <a:r>
              <a:rPr lang="it-IT" altLang="it-IT" sz="3600" b="1" dirty="0">
                <a:latin typeface="Arial" panose="020B0604020202020204" pitchFamily="34" charset="0"/>
                <a:cs typeface="Arial" panose="020B0604020202020204" pitchFamily="34" charset="0"/>
                <a:sym typeface="Arial" panose="020B0604020202020204" pitchFamily="34" charset="0"/>
              </a:rPr>
              <a:t>;</a:t>
            </a:r>
          </a:p>
          <a:p>
            <a:pPr marL="571500" indent="-571500" algn="ctr" eaLnBrk="1">
              <a:buFontTx/>
              <a:buChar char="-"/>
              <a:defRPr/>
            </a:pPr>
            <a:r>
              <a:rPr lang="it-IT" altLang="it-IT" sz="3600" b="1" dirty="0">
                <a:latin typeface="Arial" panose="020B0604020202020204" pitchFamily="34" charset="0"/>
                <a:cs typeface="Arial" panose="020B0604020202020204" pitchFamily="34" charset="0"/>
                <a:sym typeface="Arial" panose="020B0604020202020204" pitchFamily="34" charset="0"/>
              </a:rPr>
              <a:t>time-</a:t>
            </a:r>
            <a:r>
              <a:rPr lang="it-IT" altLang="it-IT" sz="3600" b="1" dirty="0" err="1">
                <a:latin typeface="Arial" panose="020B0604020202020204" pitchFamily="34" charset="0"/>
                <a:cs typeface="Arial" panose="020B0604020202020204" pitchFamily="34" charset="0"/>
                <a:sym typeface="Arial" panose="020B0604020202020204" pitchFamily="34" charset="0"/>
              </a:rPr>
              <a:t>gating</a:t>
            </a:r>
            <a:r>
              <a:rPr lang="it-IT" altLang="it-IT" sz="3600" b="1" dirty="0">
                <a:latin typeface="Arial" panose="020B0604020202020204" pitchFamily="34" charset="0"/>
                <a:cs typeface="Arial" panose="020B0604020202020204" pitchFamily="34" charset="0"/>
                <a:sym typeface="Arial" panose="020B0604020202020204" pitchFamily="34" charset="0"/>
              </a:rPr>
              <a:t> </a:t>
            </a:r>
            <a:r>
              <a:rPr lang="it-IT" altLang="it-IT" sz="3600" b="1" dirty="0" err="1">
                <a:latin typeface="Arial" panose="020B0604020202020204" pitchFamily="34" charset="0"/>
                <a:cs typeface="Arial" panose="020B0604020202020204" pitchFamily="34" charset="0"/>
                <a:sym typeface="Arial" panose="020B0604020202020204" pitchFamily="34" charset="0"/>
              </a:rPr>
              <a:t>detection</a:t>
            </a:r>
            <a:r>
              <a:rPr lang="it-IT" altLang="it-IT" sz="3600" b="1"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registering</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fluorescence</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signal</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only</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after</a:t>
            </a:r>
            <a:r>
              <a:rPr lang="it-IT" altLang="it-IT" sz="3600" dirty="0">
                <a:latin typeface="Arial" panose="020B0604020202020204" pitchFamily="34" charset="0"/>
                <a:cs typeface="Arial" panose="020B0604020202020204" pitchFamily="34" charset="0"/>
                <a:sym typeface="Arial" panose="020B0604020202020204" pitchFamily="34" charset="0"/>
              </a:rPr>
              <a:t> a </a:t>
            </a:r>
            <a:r>
              <a:rPr lang="it-IT" altLang="it-IT" sz="3600" dirty="0" err="1">
                <a:latin typeface="Arial" panose="020B0604020202020204" pitchFamily="34" charset="0"/>
                <a:cs typeface="Arial" panose="020B0604020202020204" pitchFamily="34" charset="0"/>
                <a:sym typeface="Arial" panose="020B0604020202020204" pitchFamily="34" charset="0"/>
              </a:rPr>
              <a:t>certain</a:t>
            </a:r>
            <a:r>
              <a:rPr lang="it-IT" altLang="it-IT" sz="3600" dirty="0">
                <a:latin typeface="Arial" panose="020B0604020202020204" pitchFamily="34" charset="0"/>
                <a:cs typeface="Arial" panose="020B0604020202020204" pitchFamily="34" charset="0"/>
                <a:sym typeface="Arial" panose="020B0604020202020204" pitchFamily="34" charset="0"/>
              </a:rPr>
              <a:t> time T</a:t>
            </a:r>
            <a:r>
              <a:rPr lang="it-IT" altLang="it-IT" sz="3600" baseline="-6000" dirty="0">
                <a:latin typeface="Arial" panose="020B0604020202020204" pitchFamily="34" charset="0"/>
                <a:cs typeface="Arial" panose="020B0604020202020204" pitchFamily="34" charset="0"/>
                <a:sym typeface="Arial" panose="020B0604020202020204" pitchFamily="34" charset="0"/>
              </a:rPr>
              <a:t>g</a:t>
            </a:r>
            <a:r>
              <a:rPr lang="it-IT" altLang="it-IT" sz="3600" dirty="0">
                <a:latin typeface="Arial" panose="020B0604020202020204" pitchFamily="34" charset="0"/>
                <a:cs typeface="Arial" panose="020B0604020202020204" pitchFamily="34" charset="0"/>
                <a:sym typeface="Arial" panose="020B0604020202020204" pitchFamily="34" charset="0"/>
              </a:rPr>
              <a:t> from the </a:t>
            </a:r>
            <a:r>
              <a:rPr lang="it-IT" altLang="it-IT" sz="3600" dirty="0" err="1">
                <a:latin typeface="Arial" panose="020B0604020202020204" pitchFamily="34" charset="0"/>
                <a:cs typeface="Arial" panose="020B0604020202020204" pitchFamily="34" charset="0"/>
                <a:sym typeface="Arial" panose="020B0604020202020204" pitchFamily="34" charset="0"/>
              </a:rPr>
              <a:t>fluorophores</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excitation</a:t>
            </a:r>
            <a:r>
              <a:rPr lang="it-IT" altLang="it-IT" sz="3600" dirty="0">
                <a:latin typeface="Arial" panose="020B0604020202020204" pitchFamily="34" charset="0"/>
                <a:cs typeface="Arial" panose="020B0604020202020204" pitchFamily="34" charset="0"/>
                <a:sym typeface="Arial" panose="020B0604020202020204" pitchFamily="34" charset="0"/>
              </a:rPr>
              <a:t> </a:t>
            </a:r>
            <a:br>
              <a:rPr lang="it-IT" altLang="it-IT" sz="3600" dirty="0">
                <a:latin typeface="Arial" panose="020B0604020202020204" pitchFamily="34" charset="0"/>
                <a:cs typeface="Arial" panose="020B0604020202020204" pitchFamily="34" charset="0"/>
                <a:sym typeface="Arial" panose="020B0604020202020204" pitchFamily="34" charset="0"/>
              </a:rPr>
            </a:br>
            <a:r>
              <a:rPr lang="it-IT" altLang="it-IT" sz="3600" dirty="0" err="1">
                <a:latin typeface="Arial" panose="020B0604020202020204" pitchFamily="34" charset="0"/>
                <a:cs typeface="Arial" panose="020B0604020202020204" pitchFamily="34" charset="0"/>
                <a:sym typeface="Arial" panose="020B0604020202020204" pitchFamily="34" charset="0"/>
              </a:rPr>
              <a:t>events</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ensures</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that</a:t>
            </a:r>
            <a:r>
              <a:rPr lang="it-IT" altLang="it-IT" sz="3600" dirty="0">
                <a:latin typeface="Arial" panose="020B0604020202020204" pitchFamily="34" charset="0"/>
                <a:cs typeface="Arial" panose="020B0604020202020204" pitchFamily="34" charset="0"/>
                <a:sym typeface="Arial" panose="020B0604020202020204" pitchFamily="34" charset="0"/>
              </a:rPr>
              <a:t> the </a:t>
            </a:r>
            <a:r>
              <a:rPr lang="it-IT" altLang="it-IT" sz="3600" dirty="0" err="1">
                <a:latin typeface="Arial" panose="020B0604020202020204" pitchFamily="34" charset="0"/>
                <a:cs typeface="Arial" panose="020B0604020202020204" pitchFamily="34" charset="0"/>
                <a:sym typeface="Arial" panose="020B0604020202020204" pitchFamily="34" charset="0"/>
              </a:rPr>
              <a:t>signal</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stems</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fromfluorophores</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that</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have</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resided</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into</a:t>
            </a:r>
            <a:r>
              <a:rPr lang="it-IT" altLang="it-IT" sz="3600" dirty="0">
                <a:latin typeface="Arial" panose="020B0604020202020204" pitchFamily="34" charset="0"/>
                <a:cs typeface="Arial" panose="020B0604020202020204" pitchFamily="34" charset="0"/>
                <a:sym typeface="Arial" panose="020B0604020202020204" pitchFamily="34" charset="0"/>
              </a:rPr>
              <a:t> the </a:t>
            </a:r>
            <a:r>
              <a:rPr lang="it-IT" altLang="it-IT" sz="3600" dirty="0" err="1">
                <a:latin typeface="Arial" panose="020B0604020202020204" pitchFamily="34" charset="0"/>
                <a:cs typeface="Arial" panose="020B0604020202020204" pitchFamily="34" charset="0"/>
                <a:sym typeface="Arial" panose="020B0604020202020204" pitchFamily="34" charset="0"/>
              </a:rPr>
              <a:t>excited</a:t>
            </a:r>
            <a:r>
              <a:rPr lang="it-IT" altLang="it-IT" sz="3600" dirty="0">
                <a:latin typeface="Arial" panose="020B0604020202020204" pitchFamily="34" charset="0"/>
                <a:cs typeface="Arial" panose="020B0604020202020204" pitchFamily="34" charset="0"/>
                <a:sym typeface="Arial" panose="020B0604020202020204" pitchFamily="34" charset="0"/>
              </a:rPr>
              <a:t>-state </a:t>
            </a:r>
            <a:r>
              <a:rPr lang="it-IT" altLang="it-IT" sz="3600" dirty="0" err="1">
                <a:latin typeface="Arial" panose="020B0604020202020204" pitchFamily="34" charset="0"/>
                <a:cs typeface="Arial" panose="020B0604020202020204" pitchFamily="34" charset="0"/>
                <a:sym typeface="Arial" panose="020B0604020202020204" pitchFamily="34" charset="0"/>
              </a:rPr>
              <a:t>at</a:t>
            </a:r>
            <a:r>
              <a:rPr lang="it-IT" altLang="it-IT" sz="3600" dirty="0">
                <a:latin typeface="Arial" panose="020B0604020202020204" pitchFamily="34" charset="0"/>
                <a:cs typeface="Arial" panose="020B0604020202020204" pitchFamily="34" charset="0"/>
                <a:sym typeface="Arial" panose="020B0604020202020204" pitchFamily="34" charset="0"/>
              </a:rPr>
              <a:t> </a:t>
            </a:r>
            <a:r>
              <a:rPr lang="it-IT" altLang="it-IT" sz="3600" dirty="0" err="1">
                <a:latin typeface="Arial" panose="020B0604020202020204" pitchFamily="34" charset="0"/>
                <a:cs typeface="Arial" panose="020B0604020202020204" pitchFamily="34" charset="0"/>
                <a:sym typeface="Arial" panose="020B0604020202020204" pitchFamily="34" charset="0"/>
              </a:rPr>
              <a:t>least</a:t>
            </a:r>
            <a:r>
              <a:rPr lang="it-IT" altLang="it-IT" sz="3600" dirty="0">
                <a:latin typeface="Arial" panose="020B0604020202020204" pitchFamily="34" charset="0"/>
                <a:cs typeface="Arial" panose="020B0604020202020204" pitchFamily="34" charset="0"/>
                <a:sym typeface="Arial" panose="020B0604020202020204" pitchFamily="34" charset="0"/>
              </a:rPr>
              <a:t> a time T</a:t>
            </a:r>
            <a:r>
              <a:rPr lang="it-IT" altLang="it-IT" sz="3600" baseline="-6000" dirty="0">
                <a:latin typeface="Arial" panose="020B0604020202020204" pitchFamily="34" charset="0"/>
                <a:cs typeface="Arial" panose="020B0604020202020204" pitchFamily="34" charset="0"/>
                <a:sym typeface="Arial" panose="020B0604020202020204" pitchFamily="34" charset="0"/>
              </a:rPr>
              <a:t>g</a:t>
            </a:r>
            <a:r>
              <a:rPr lang="it-IT" altLang="it-IT" sz="3600" dirty="0">
                <a:latin typeface="Arial" panose="020B0604020202020204" pitchFamily="34" charset="0"/>
                <a:cs typeface="Arial" panose="020B0604020202020204" pitchFamily="34" charset="0"/>
                <a:sym typeface="Arial" panose="020B0604020202020204" pitchFamily="34" charset="0"/>
              </a:rPr>
              <a:t>  </a:t>
            </a:r>
          </a:p>
        </p:txBody>
      </p:sp>
      <p:grpSp>
        <p:nvGrpSpPr>
          <p:cNvPr id="57350" name="Group 6">
            <a:extLst>
              <a:ext uri="{FF2B5EF4-FFF2-40B4-BE49-F238E27FC236}">
                <a16:creationId xmlns:a16="http://schemas.microsoft.com/office/drawing/2014/main" id="{077A59FD-C919-4565-9D53-A9009495B1B4}"/>
              </a:ext>
            </a:extLst>
          </p:cNvPr>
          <p:cNvGrpSpPr>
            <a:grpSpLocks/>
          </p:cNvGrpSpPr>
          <p:nvPr/>
        </p:nvGrpSpPr>
        <p:grpSpPr bwMode="auto">
          <a:xfrm>
            <a:off x="3814763" y="3459163"/>
            <a:ext cx="16752887" cy="4027487"/>
            <a:chOff x="0" y="152399"/>
            <a:chExt cx="16752459" cy="4028159"/>
          </a:xfrm>
        </p:grpSpPr>
        <p:sp>
          <p:nvSpPr>
            <p:cNvPr id="57351" name="AutoShape 7">
              <a:extLst>
                <a:ext uri="{FF2B5EF4-FFF2-40B4-BE49-F238E27FC236}">
                  <a16:creationId xmlns:a16="http://schemas.microsoft.com/office/drawing/2014/main" id="{34581683-A708-43B4-867C-E565820D53E6}"/>
                </a:ext>
              </a:extLst>
            </p:cNvPr>
            <p:cNvSpPr>
              <a:spLocks/>
            </p:cNvSpPr>
            <p:nvPr/>
          </p:nvSpPr>
          <p:spPr bwMode="auto">
            <a:xfrm>
              <a:off x="4229096" y="2166478"/>
              <a:ext cx="12523363" cy="1"/>
            </a:xfrm>
            <a:custGeom>
              <a:avLst/>
              <a:gdLst>
                <a:gd name="T0" fmla="*/ 2147483646 w 21600"/>
                <a:gd name="T1" fmla="*/ 0 h 1"/>
                <a:gd name="T2" fmla="*/ 2147483646 w 21600"/>
                <a:gd name="T3" fmla="*/ 0 h 1"/>
                <a:gd name="T4" fmla="*/ 2147483646 w 21600"/>
                <a:gd name="T5" fmla="*/ 0 h 1"/>
                <a:gd name="T6" fmla="*/ 2147483646 w 21600"/>
                <a:gd name="T7" fmla="*/ 0 h 1"/>
                <a:gd name="T8" fmla="*/ 0 60000 65536"/>
                <a:gd name="T9" fmla="*/ 0 60000 65536"/>
                <a:gd name="T10" fmla="*/ 0 60000 65536"/>
                <a:gd name="T11" fmla="*/ 0 60000 65536"/>
                <a:gd name="T12" fmla="*/ 0 w 21600"/>
                <a:gd name="T13" fmla="*/ 0 h 1"/>
                <a:gd name="T14" fmla="*/ 21600 w 21600"/>
                <a:gd name="T15" fmla="*/ 1 h 1"/>
              </a:gdLst>
              <a:ahLst/>
              <a:cxnLst>
                <a:cxn ang="T8">
                  <a:pos x="T0" y="T1"/>
                </a:cxn>
                <a:cxn ang="T9">
                  <a:pos x="T2" y="T3"/>
                </a:cxn>
                <a:cxn ang="T10">
                  <a:pos x="T4" y="T5"/>
                </a:cxn>
                <a:cxn ang="T11">
                  <a:pos x="T6" y="T7"/>
                </a:cxn>
              </a:cxnLst>
              <a:rect l="T12" t="T13" r="T14" b="T15"/>
              <a:pathLst>
                <a:path w="21600" h="1">
                  <a:moveTo>
                    <a:pt x="0" y="0"/>
                  </a:move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stimulated emission photon cross-section 𝜎</a:t>
              </a:r>
              <a:r>
                <a:rPr lang="it-IT" altLang="it-IT" sz="3600" baseline="-6000">
                  <a:latin typeface="Arial" panose="020B0604020202020204" pitchFamily="34" charset="0"/>
                  <a:cs typeface="Arial" panose="020B0604020202020204" pitchFamily="34" charset="0"/>
                  <a:sym typeface="Arial" panose="020B0604020202020204" pitchFamily="34" charset="0"/>
                </a:rPr>
                <a:t>SE</a:t>
              </a:r>
              <a:r>
                <a:rPr lang="it-IT" altLang="it-IT" sz="3600">
                  <a:latin typeface="Arial" panose="020B0604020202020204" pitchFamily="34" charset="0"/>
                  <a:cs typeface="Arial" panose="020B0604020202020204" pitchFamily="34" charset="0"/>
                  <a:sym typeface="Arial" panose="020B0604020202020204" pitchFamily="34" charset="0"/>
                </a:rPr>
                <a:t> = 25 cm</a:t>
              </a:r>
              <a:r>
                <a:rPr lang="it-IT" altLang="it-IT" sz="3600" baseline="32000">
                  <a:latin typeface="Arial" panose="020B0604020202020204" pitchFamily="34" charset="0"/>
                  <a:cs typeface="Arial" panose="020B0604020202020204" pitchFamily="34" charset="0"/>
                  <a:sym typeface="Arial" panose="020B0604020202020204" pitchFamily="34" charset="0"/>
                </a:rPr>
                <a:t>2</a:t>
              </a:r>
              <a:r>
                <a:rPr lang="it-IT" altLang="it-IT" sz="3600">
                  <a:latin typeface="Arial" panose="020B0604020202020204" pitchFamily="34" charset="0"/>
                  <a:cs typeface="Arial" panose="020B0604020202020204" pitchFamily="34" charset="0"/>
                  <a:sym typeface="Arial" panose="020B0604020202020204" pitchFamily="34" charset="0"/>
                </a:rPr>
                <a:t>/J</a:t>
              </a:r>
              <a:endParaRPr lang="it-IT" altLang="it-IT" sz="36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excited-state S</a:t>
              </a:r>
              <a:r>
                <a:rPr lang="it-IT" altLang="it-IT" sz="3600" baseline="-6000">
                  <a:latin typeface="Arial" panose="020B0604020202020204" pitchFamily="34" charset="0"/>
                  <a:cs typeface="Arial" panose="020B0604020202020204" pitchFamily="34" charset="0"/>
                  <a:sym typeface="Arial" panose="020B0604020202020204" pitchFamily="34" charset="0"/>
                </a:rPr>
                <a:t>1 </a:t>
              </a:r>
              <a:r>
                <a:rPr lang="it-IT" altLang="it-IT" sz="3600">
                  <a:latin typeface="Arial" panose="020B0604020202020204" pitchFamily="34" charset="0"/>
                  <a:cs typeface="Arial" panose="020B0604020202020204" pitchFamily="34" charset="0"/>
                  <a:sym typeface="Arial" panose="020B0604020202020204" pitchFamily="34" charset="0"/>
                </a:rPr>
                <a:t>lifetime 𝜏</a:t>
              </a:r>
              <a:r>
                <a:rPr lang="it-IT" altLang="it-IT" sz="3600" baseline="-6000">
                  <a:latin typeface="Arial" panose="020B0604020202020204" pitchFamily="34" charset="0"/>
                  <a:cs typeface="Arial" panose="020B0604020202020204" pitchFamily="34" charset="0"/>
                  <a:sym typeface="Arial" panose="020B0604020202020204" pitchFamily="34" charset="0"/>
                </a:rPr>
                <a:t>S1</a:t>
              </a:r>
              <a:r>
                <a:rPr lang="it-IT" altLang="it-IT" sz="3600">
                  <a:latin typeface="Arial" panose="020B0604020202020204" pitchFamily="34" charset="0"/>
                  <a:cs typeface="Arial" panose="020B0604020202020204" pitchFamily="34" charset="0"/>
                  <a:sym typeface="Arial" panose="020B0604020202020204" pitchFamily="34" charset="0"/>
                </a:rPr>
                <a:t> = 4 ns</a:t>
              </a:r>
              <a:endParaRPr lang="it-IT" altLang="it-IT" sz="36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endParaRPr lang="it-IT" altLang="it-IT" sz="2400" baseline="32000">
                <a:latin typeface="Arial" panose="020B0604020202020204" pitchFamily="34" charset="0"/>
                <a:cs typeface="Arial" panose="020B0604020202020204" pitchFamily="34" charset="0"/>
                <a:sym typeface="Arial" panose="020B0604020202020204" pitchFamily="34" charset="0"/>
              </a:endParaRP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6000">
                  <a:latin typeface="Arial" panose="020B0604020202020204" pitchFamily="34" charset="0"/>
                  <a:cs typeface="Arial" panose="020B0604020202020204" pitchFamily="34" charset="0"/>
                  <a:sym typeface="Arial" panose="020B0604020202020204" pitchFamily="34" charset="0"/>
                </a:rPr>
                <a:t>sat </a:t>
              </a:r>
              <a:r>
                <a:rPr lang="it-IT" altLang="it-IT" sz="3600" b="1">
                  <a:latin typeface="Arial" panose="020B0604020202020204" pitchFamily="34" charset="0"/>
                  <a:cs typeface="Arial" panose="020B0604020202020204" pitchFamily="34" charset="0"/>
                  <a:sym typeface="Arial" panose="020B0604020202020204" pitchFamily="34" charset="0"/>
                </a:rPr>
                <a:t>= 10 MW/cm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32000">
                  <a:latin typeface="Arial" panose="020B0604020202020204" pitchFamily="34" charset="0"/>
                  <a:cs typeface="Arial" panose="020B0604020202020204" pitchFamily="34" charset="0"/>
                  <a:sym typeface="Arial" panose="020B0604020202020204" pitchFamily="34" charset="0"/>
                </a:rPr>
                <a:t>m</a:t>
              </a:r>
              <a:r>
                <a:rPr lang="it-IT" altLang="it-IT" sz="3600" b="1" baseline="-6000">
                  <a:latin typeface="Arial" panose="020B0604020202020204" pitchFamily="34" charset="0"/>
                  <a:cs typeface="Arial" panose="020B0604020202020204" pitchFamily="34" charset="0"/>
                  <a:sym typeface="Arial" panose="020B0604020202020204" pitchFamily="34" charset="0"/>
                </a:rPr>
                <a:t>STED </a:t>
              </a:r>
              <a:r>
                <a:rPr lang="it-IT" altLang="it-IT" sz="3600" b="1">
                  <a:latin typeface="Arial" panose="020B0604020202020204" pitchFamily="34" charset="0"/>
                  <a:cs typeface="Arial" panose="020B0604020202020204" pitchFamily="34" charset="0"/>
                  <a:sym typeface="Arial" panose="020B0604020202020204" pitchFamily="34" charset="0"/>
                </a:rPr>
                <a:t>~ GW/cm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p>
            <a:p>
              <a:pPr eaLnBrk="1"/>
              <a:endParaRPr lang="it-IT" altLang="it-IT" sz="2400" b="1" baseline="32000">
                <a:latin typeface="Arial" panose="020B0604020202020204" pitchFamily="34" charset="0"/>
                <a:cs typeface="Arial" panose="020B0604020202020204" pitchFamily="34" charset="0"/>
                <a:sym typeface="Arial" panose="020B0604020202020204" pitchFamily="34" charset="0"/>
              </a:endParaRPr>
            </a:p>
            <a:p>
              <a:pPr eaLnBrk="1"/>
              <a:r>
                <a:rPr lang="it-IT" altLang="it-IT" sz="3600">
                  <a:latin typeface="Arial" panose="020B0604020202020204" pitchFamily="34" charset="0"/>
                  <a:cs typeface="Arial" panose="020B0604020202020204" pitchFamily="34" charset="0"/>
                  <a:sym typeface="Arial" panose="020B0604020202020204" pitchFamily="34" charset="0"/>
                </a:rPr>
                <a:t>complex pulsed lasers architecture</a:t>
              </a:r>
            </a:p>
            <a:p>
              <a:pPr eaLnBrk="1"/>
              <a:r>
                <a:rPr lang="it-IT" altLang="it-IT" sz="3600">
                  <a:latin typeface="Arial" panose="020B0604020202020204" pitchFamily="34" charset="0"/>
                  <a:cs typeface="Arial" panose="020B0604020202020204" pitchFamily="34" charset="0"/>
                  <a:sym typeface="Arial" panose="020B0604020202020204" pitchFamily="34" charset="0"/>
                </a:rPr>
                <a:t>photo-damage effects</a:t>
              </a:r>
            </a:p>
          </p:txBody>
        </p:sp>
        <p:grpSp>
          <p:nvGrpSpPr>
            <p:cNvPr id="57352" name="Group 8">
              <a:extLst>
                <a:ext uri="{FF2B5EF4-FFF2-40B4-BE49-F238E27FC236}">
                  <a16:creationId xmlns:a16="http://schemas.microsoft.com/office/drawing/2014/main" id="{DB933EF9-F783-4351-B147-66B3BF62FF0F}"/>
                </a:ext>
              </a:extLst>
            </p:cNvPr>
            <p:cNvGrpSpPr>
              <a:grpSpLocks/>
            </p:cNvGrpSpPr>
            <p:nvPr/>
          </p:nvGrpSpPr>
          <p:grpSpPr bwMode="auto">
            <a:xfrm>
              <a:off x="0" y="152399"/>
              <a:ext cx="3612118" cy="4028159"/>
              <a:chOff x="-1" y="0"/>
              <a:chExt cx="3612119" cy="4028158"/>
            </a:xfrm>
          </p:grpSpPr>
          <p:pic>
            <p:nvPicPr>
              <p:cNvPr id="57353" name="Picture 9" descr="Jablonsky_03-01.pdf">
                <a:extLst>
                  <a:ext uri="{FF2B5EF4-FFF2-40B4-BE49-F238E27FC236}">
                    <a16:creationId xmlns:a16="http://schemas.microsoft.com/office/drawing/2014/main" id="{D15072BE-E123-464D-A00F-D66BACDCDF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82" y="0"/>
                <a:ext cx="3092037" cy="4028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4" name="Text Box 10">
                <a:extLst>
                  <a:ext uri="{FF2B5EF4-FFF2-40B4-BE49-F238E27FC236}">
                    <a16:creationId xmlns:a16="http://schemas.microsoft.com/office/drawing/2014/main" id="{F41A9240-933F-4558-BD7B-D66902844CB1}"/>
                  </a:ext>
                </a:extLst>
              </p:cNvPr>
              <p:cNvSpPr txBox="1">
                <a:spLocks/>
              </p:cNvSpPr>
              <p:nvPr/>
            </p:nvSpPr>
            <p:spPr bwMode="auto">
              <a:xfrm>
                <a:off x="2708936" y="702781"/>
                <a:ext cx="903182" cy="510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57355" name="Text Box 11">
                <a:extLst>
                  <a:ext uri="{FF2B5EF4-FFF2-40B4-BE49-F238E27FC236}">
                    <a16:creationId xmlns:a16="http://schemas.microsoft.com/office/drawing/2014/main" id="{022565C6-D507-442A-9D2E-B7121B453D5B}"/>
                  </a:ext>
                </a:extLst>
              </p:cNvPr>
              <p:cNvSpPr txBox="1">
                <a:spLocks/>
              </p:cNvSpPr>
              <p:nvPr/>
            </p:nvSpPr>
            <p:spPr bwMode="auto">
              <a:xfrm>
                <a:off x="2708936" y="235418"/>
                <a:ext cx="903182"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57356" name="Text Box 12">
                <a:extLst>
                  <a:ext uri="{FF2B5EF4-FFF2-40B4-BE49-F238E27FC236}">
                    <a16:creationId xmlns:a16="http://schemas.microsoft.com/office/drawing/2014/main" id="{7A96EF4A-7C33-41C2-BEB3-244C13C7190C}"/>
                  </a:ext>
                </a:extLst>
              </p:cNvPr>
              <p:cNvSpPr txBox="1">
                <a:spLocks/>
              </p:cNvSpPr>
              <p:nvPr/>
            </p:nvSpPr>
            <p:spPr bwMode="auto">
              <a:xfrm>
                <a:off x="-1" y="3233071"/>
                <a:ext cx="491903"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57357" name="Text Box 13">
                <a:extLst>
                  <a:ext uri="{FF2B5EF4-FFF2-40B4-BE49-F238E27FC236}">
                    <a16:creationId xmlns:a16="http://schemas.microsoft.com/office/drawing/2014/main" id="{B4F00D49-FBAC-4FFD-920C-77D06AD4E421}"/>
                  </a:ext>
                </a:extLst>
              </p:cNvPr>
              <p:cNvSpPr txBox="1">
                <a:spLocks/>
              </p:cNvSpPr>
              <p:nvPr/>
            </p:nvSpPr>
            <p:spPr bwMode="auto">
              <a:xfrm>
                <a:off x="53982" y="676246"/>
                <a:ext cx="491902" cy="51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57358" name="Line 14">
                <a:extLst>
                  <a:ext uri="{FF2B5EF4-FFF2-40B4-BE49-F238E27FC236}">
                    <a16:creationId xmlns:a16="http://schemas.microsoft.com/office/drawing/2014/main" id="{42E52271-0E2C-4702-85DC-2F2D56BD6047}"/>
                  </a:ext>
                </a:extLst>
              </p:cNvPr>
              <p:cNvSpPr>
                <a:spLocks noChangeShapeType="1"/>
              </p:cNvSpPr>
              <p:nvPr/>
            </p:nvSpPr>
            <p:spPr bwMode="auto">
              <a:xfrm>
                <a:off x="1394999" y="500255"/>
                <a:ext cx="589896" cy="363949"/>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a:extLst>
              <a:ext uri="{FF2B5EF4-FFF2-40B4-BE49-F238E27FC236}">
                <a16:creationId xmlns:a16="http://schemas.microsoft.com/office/drawing/2014/main" id="{80C95E6A-7DF4-4AF1-82EF-1BB8FB0B70B7}"/>
              </a:ext>
            </a:extLst>
          </p:cNvPr>
          <p:cNvSpPr txBox="1">
            <a:spLocks/>
          </p:cNvSpPr>
          <p:nvPr/>
        </p:nvSpPr>
        <p:spPr bwMode="auto">
          <a:xfrm>
            <a:off x="2387600" y="6045200"/>
            <a:ext cx="196215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5200"/>
              <a:t>gated-STED Microscopy</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A711E2B3-9C74-4D73-A799-427F5D4B7357}"/>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Gated-STED Principle</a:t>
            </a:r>
          </a:p>
        </p:txBody>
      </p:sp>
      <p:sp>
        <p:nvSpPr>
          <p:cNvPr id="60418" name="Text Box 2">
            <a:extLst>
              <a:ext uri="{FF2B5EF4-FFF2-40B4-BE49-F238E27FC236}">
                <a16:creationId xmlns:a16="http://schemas.microsoft.com/office/drawing/2014/main" id="{228F468B-D4C7-4EA3-8743-FCD534B3121E}"/>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CA9F9AA2-1154-492A-91CC-A87152795F8F}" type="slidenum">
              <a:rPr lang="it-IT" altLang="it-IT" sz="2600">
                <a:latin typeface="Arial" panose="020B0604020202020204" pitchFamily="34" charset="0"/>
                <a:cs typeface="Arial" panose="020B0604020202020204" pitchFamily="34" charset="0"/>
                <a:sym typeface="Arial" panose="020B0604020202020204" pitchFamily="34" charset="0"/>
              </a:rPr>
              <a:pPr eaLnBrk="1"/>
              <a:t>44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60419" name="Picture 3" descr="Theory_Rationale_2-01.png">
            <a:extLst>
              <a:ext uri="{FF2B5EF4-FFF2-40B4-BE49-F238E27FC236}">
                <a16:creationId xmlns:a16="http://schemas.microsoft.com/office/drawing/2014/main" id="{FFD1C62A-B163-4A85-B8CA-E30EC96CD7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3214688"/>
            <a:ext cx="13573125" cy="528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Rectangle 4">
            <a:extLst>
              <a:ext uri="{FF2B5EF4-FFF2-40B4-BE49-F238E27FC236}">
                <a16:creationId xmlns:a16="http://schemas.microsoft.com/office/drawing/2014/main" id="{01AB22A0-D3AE-4B07-81FE-050FD2D7A3BC}"/>
              </a:ext>
            </a:extLst>
          </p:cNvPr>
          <p:cNvSpPr>
            <a:spLocks/>
          </p:cNvSpPr>
          <p:nvPr/>
        </p:nvSpPr>
        <p:spPr bwMode="auto">
          <a:xfrm>
            <a:off x="6384925" y="8666163"/>
            <a:ext cx="57150" cy="428625"/>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0421" name="Line 5">
            <a:extLst>
              <a:ext uri="{FF2B5EF4-FFF2-40B4-BE49-F238E27FC236}">
                <a16:creationId xmlns:a16="http://schemas.microsoft.com/office/drawing/2014/main" id="{1A878417-E313-49C4-87D0-E16E93DA49B5}"/>
              </a:ext>
            </a:extLst>
          </p:cNvPr>
          <p:cNvSpPr>
            <a:spLocks noChangeShapeType="1"/>
          </p:cNvSpPr>
          <p:nvPr/>
        </p:nvSpPr>
        <p:spPr bwMode="auto">
          <a:xfrm flipV="1">
            <a:off x="6384925"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0422" name="Rectangle 6">
            <a:extLst>
              <a:ext uri="{FF2B5EF4-FFF2-40B4-BE49-F238E27FC236}">
                <a16:creationId xmlns:a16="http://schemas.microsoft.com/office/drawing/2014/main" id="{0CD83434-8824-4789-97C3-574D68CE2A0A}"/>
              </a:ext>
            </a:extLst>
          </p:cNvPr>
          <p:cNvSpPr>
            <a:spLocks/>
          </p:cNvSpPr>
          <p:nvPr/>
        </p:nvSpPr>
        <p:spPr bwMode="auto">
          <a:xfrm>
            <a:off x="6365875" y="9344025"/>
            <a:ext cx="5600700" cy="428625"/>
          </a:xfrm>
          <a:prstGeom prst="rect">
            <a:avLst/>
          </a:prstGeom>
          <a:solidFill>
            <a:srgbClr val="D41D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0423" name="Rectangle 7">
            <a:extLst>
              <a:ext uri="{FF2B5EF4-FFF2-40B4-BE49-F238E27FC236}">
                <a16:creationId xmlns:a16="http://schemas.microsoft.com/office/drawing/2014/main" id="{EDCA2340-227F-4C48-BCD2-C6B40FBBEE7F}"/>
              </a:ext>
            </a:extLst>
          </p:cNvPr>
          <p:cNvSpPr>
            <a:spLocks/>
          </p:cNvSpPr>
          <p:nvPr/>
        </p:nvSpPr>
        <p:spPr bwMode="auto">
          <a:xfrm>
            <a:off x="6384925" y="10023475"/>
            <a:ext cx="5599113" cy="428625"/>
          </a:xfrm>
          <a:prstGeom prst="rect">
            <a:avLst/>
          </a:prstGeom>
          <a:solidFill>
            <a:srgbClr val="70BF4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0424" name="Line 8">
            <a:extLst>
              <a:ext uri="{FF2B5EF4-FFF2-40B4-BE49-F238E27FC236}">
                <a16:creationId xmlns:a16="http://schemas.microsoft.com/office/drawing/2014/main" id="{C9E2EFD1-E91F-4023-A86E-BE6D07526157}"/>
              </a:ext>
            </a:extLst>
          </p:cNvPr>
          <p:cNvSpPr>
            <a:spLocks noChangeShapeType="1"/>
          </p:cNvSpPr>
          <p:nvPr/>
        </p:nvSpPr>
        <p:spPr bwMode="auto">
          <a:xfrm flipV="1">
            <a:off x="11957050"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0425" name="Line 9">
            <a:extLst>
              <a:ext uri="{FF2B5EF4-FFF2-40B4-BE49-F238E27FC236}">
                <a16:creationId xmlns:a16="http://schemas.microsoft.com/office/drawing/2014/main" id="{25E9BE2C-111E-4FD6-B2CB-F53145823319}"/>
              </a:ext>
            </a:extLst>
          </p:cNvPr>
          <p:cNvSpPr>
            <a:spLocks noChangeShapeType="1"/>
          </p:cNvSpPr>
          <p:nvPr/>
        </p:nvSpPr>
        <p:spPr bwMode="auto">
          <a:xfrm>
            <a:off x="6421438" y="9069388"/>
            <a:ext cx="5526087"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0426" name="Line 10">
            <a:extLst>
              <a:ext uri="{FF2B5EF4-FFF2-40B4-BE49-F238E27FC236}">
                <a16:creationId xmlns:a16="http://schemas.microsoft.com/office/drawing/2014/main" id="{020F4C91-10AA-4D45-9441-7865E2399991}"/>
              </a:ext>
            </a:extLst>
          </p:cNvPr>
          <p:cNvSpPr>
            <a:spLocks noChangeShapeType="1"/>
          </p:cNvSpPr>
          <p:nvPr/>
        </p:nvSpPr>
        <p:spPr bwMode="auto">
          <a:xfrm>
            <a:off x="6407150" y="9772650"/>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0427" name="Line 11">
            <a:extLst>
              <a:ext uri="{FF2B5EF4-FFF2-40B4-BE49-F238E27FC236}">
                <a16:creationId xmlns:a16="http://schemas.microsoft.com/office/drawing/2014/main" id="{2DD1022C-6E00-4316-903A-18A991A36BD6}"/>
              </a:ext>
            </a:extLst>
          </p:cNvPr>
          <p:cNvSpPr>
            <a:spLocks noChangeShapeType="1"/>
          </p:cNvSpPr>
          <p:nvPr/>
        </p:nvSpPr>
        <p:spPr bwMode="auto">
          <a:xfrm>
            <a:off x="6375400" y="10448925"/>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0428" name="Text Box 12">
            <a:extLst>
              <a:ext uri="{FF2B5EF4-FFF2-40B4-BE49-F238E27FC236}">
                <a16:creationId xmlns:a16="http://schemas.microsoft.com/office/drawing/2014/main" id="{3762BA2F-67F3-46A9-A0D9-1051B525C5F4}"/>
              </a:ext>
            </a:extLst>
          </p:cNvPr>
          <p:cNvSpPr txBox="1">
            <a:spLocks/>
          </p:cNvSpPr>
          <p:nvPr/>
        </p:nvSpPr>
        <p:spPr bwMode="auto">
          <a:xfrm>
            <a:off x="4094163" y="8636000"/>
            <a:ext cx="1476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Excitation</a:t>
            </a:r>
          </a:p>
        </p:txBody>
      </p:sp>
      <p:sp>
        <p:nvSpPr>
          <p:cNvPr id="60429" name="Text Box 13">
            <a:extLst>
              <a:ext uri="{FF2B5EF4-FFF2-40B4-BE49-F238E27FC236}">
                <a16:creationId xmlns:a16="http://schemas.microsoft.com/office/drawing/2014/main" id="{0021B322-29D3-471D-AA08-E795492D5B69}"/>
              </a:ext>
            </a:extLst>
          </p:cNvPr>
          <p:cNvSpPr txBox="1">
            <a:spLocks/>
          </p:cNvSpPr>
          <p:nvPr/>
        </p:nvSpPr>
        <p:spPr bwMode="auto">
          <a:xfrm>
            <a:off x="4116388" y="9315450"/>
            <a:ext cx="968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STED</a:t>
            </a:r>
          </a:p>
        </p:txBody>
      </p:sp>
      <p:sp>
        <p:nvSpPr>
          <p:cNvPr id="60430" name="Text Box 14">
            <a:extLst>
              <a:ext uri="{FF2B5EF4-FFF2-40B4-BE49-F238E27FC236}">
                <a16:creationId xmlns:a16="http://schemas.microsoft.com/office/drawing/2014/main" id="{51ABB349-348A-49B5-AEAA-B32EC9A5AE27}"/>
              </a:ext>
            </a:extLst>
          </p:cNvPr>
          <p:cNvSpPr txBox="1">
            <a:spLocks/>
          </p:cNvSpPr>
          <p:nvPr/>
        </p:nvSpPr>
        <p:spPr bwMode="auto">
          <a:xfrm>
            <a:off x="4129088" y="9993313"/>
            <a:ext cx="1443037"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Detection</a:t>
            </a:r>
          </a:p>
        </p:txBody>
      </p:sp>
      <p:sp>
        <p:nvSpPr>
          <p:cNvPr id="60431" name="Text Box 15">
            <a:extLst>
              <a:ext uri="{FF2B5EF4-FFF2-40B4-BE49-F238E27FC236}">
                <a16:creationId xmlns:a16="http://schemas.microsoft.com/office/drawing/2014/main" id="{13BAE4FF-0D8C-43F8-A73A-3AD7EDDE4521}"/>
              </a:ext>
            </a:extLst>
          </p:cNvPr>
          <p:cNvSpPr txBox="1">
            <a:spLocks/>
          </p:cNvSpPr>
          <p:nvPr/>
        </p:nvSpPr>
        <p:spPr bwMode="auto">
          <a:xfrm>
            <a:off x="3106738" y="12277725"/>
            <a:ext cx="6678612"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PLOS One, 8(1): e544210 (2013)</a:t>
            </a:r>
          </a:p>
          <a:p>
            <a:pPr algn="l" eaLnBrk="1"/>
            <a:r>
              <a:rPr lang="it-IT" altLang="it-IT" sz="1400" b="1">
                <a:latin typeface="Arial" panose="020B0604020202020204" pitchFamily="34" charset="0"/>
                <a:cs typeface="Arial" panose="020B0604020202020204" pitchFamily="34" charset="0"/>
                <a:sym typeface="Arial" panose="020B0604020202020204" pitchFamily="34" charset="0"/>
              </a:rPr>
              <a:t>Moffitt J.R, Osseforth C and Michaelis J. Opt. Express. 19(5):4242-4254 (2011)</a:t>
            </a:r>
          </a:p>
        </p:txBody>
      </p:sp>
      <p:grpSp>
        <p:nvGrpSpPr>
          <p:cNvPr id="60432" name="Group 16">
            <a:extLst>
              <a:ext uri="{FF2B5EF4-FFF2-40B4-BE49-F238E27FC236}">
                <a16:creationId xmlns:a16="http://schemas.microsoft.com/office/drawing/2014/main" id="{A556D05F-BC11-44EF-87E3-2C073D55D89D}"/>
              </a:ext>
            </a:extLst>
          </p:cNvPr>
          <p:cNvGrpSpPr>
            <a:grpSpLocks/>
          </p:cNvGrpSpPr>
          <p:nvPr/>
        </p:nvGrpSpPr>
        <p:grpSpPr bwMode="auto">
          <a:xfrm>
            <a:off x="12798425" y="8612188"/>
            <a:ext cx="3162300" cy="3525837"/>
            <a:chOff x="-1" y="0"/>
            <a:chExt cx="3162043" cy="3526243"/>
          </a:xfrm>
        </p:grpSpPr>
        <p:pic>
          <p:nvPicPr>
            <p:cNvPr id="60436" name="Picture 17" descr="Jablonsky_03-01.pdf">
              <a:extLst>
                <a:ext uri="{FF2B5EF4-FFF2-40B4-BE49-F238E27FC236}">
                  <a16:creationId xmlns:a16="http://schemas.microsoft.com/office/drawing/2014/main" id="{9A3B1633-8861-434B-826D-E620AD32C0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6" y="0"/>
              <a:ext cx="2706764" cy="3526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7" name="Text Box 18">
              <a:extLst>
                <a:ext uri="{FF2B5EF4-FFF2-40B4-BE49-F238E27FC236}">
                  <a16:creationId xmlns:a16="http://schemas.microsoft.com/office/drawing/2014/main" id="{06FD5B2B-DFB1-4DF7-B402-726B0A77AA00}"/>
                </a:ext>
              </a:extLst>
            </p:cNvPr>
            <p:cNvSpPr txBox="1">
              <a:spLocks/>
            </p:cNvSpPr>
            <p:nvPr/>
          </p:nvSpPr>
          <p:spPr bwMode="auto">
            <a:xfrm>
              <a:off x="2371398" y="615213"/>
              <a:ext cx="790644"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60438" name="Text Box 19">
              <a:extLst>
                <a:ext uri="{FF2B5EF4-FFF2-40B4-BE49-F238E27FC236}">
                  <a16:creationId xmlns:a16="http://schemas.microsoft.com/office/drawing/2014/main" id="{22A41ED4-6561-4152-95EC-425981552129}"/>
                </a:ext>
              </a:extLst>
            </p:cNvPr>
            <p:cNvSpPr txBox="1">
              <a:spLocks/>
            </p:cNvSpPr>
            <p:nvPr/>
          </p:nvSpPr>
          <p:spPr bwMode="auto">
            <a:xfrm>
              <a:off x="2371398" y="206085"/>
              <a:ext cx="790644"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60439" name="Text Box 20">
              <a:extLst>
                <a:ext uri="{FF2B5EF4-FFF2-40B4-BE49-F238E27FC236}">
                  <a16:creationId xmlns:a16="http://schemas.microsoft.com/office/drawing/2014/main" id="{1896DB0A-C526-43D0-A799-ABEA5EAE5994}"/>
                </a:ext>
              </a:extLst>
            </p:cNvPr>
            <p:cNvSpPr txBox="1">
              <a:spLocks/>
            </p:cNvSpPr>
            <p:nvPr/>
          </p:nvSpPr>
          <p:spPr bwMode="auto">
            <a:xfrm>
              <a:off x="-1" y="2830226"/>
              <a:ext cx="430611"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0440" name="Text Box 21">
              <a:extLst>
                <a:ext uri="{FF2B5EF4-FFF2-40B4-BE49-F238E27FC236}">
                  <a16:creationId xmlns:a16="http://schemas.microsoft.com/office/drawing/2014/main" id="{9ED49790-6DC0-471C-934E-D31D941AC54C}"/>
                </a:ext>
              </a:extLst>
            </p:cNvPr>
            <p:cNvSpPr txBox="1">
              <a:spLocks/>
            </p:cNvSpPr>
            <p:nvPr/>
          </p:nvSpPr>
          <p:spPr bwMode="auto">
            <a:xfrm>
              <a:off x="47256" y="591985"/>
              <a:ext cx="430610"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0441" name="Line 22">
              <a:extLst>
                <a:ext uri="{FF2B5EF4-FFF2-40B4-BE49-F238E27FC236}">
                  <a16:creationId xmlns:a16="http://schemas.microsoft.com/office/drawing/2014/main" id="{45436E9B-1E95-42AC-9655-96E1546DC85E}"/>
                </a:ext>
              </a:extLst>
            </p:cNvPr>
            <p:cNvSpPr>
              <a:spLocks noChangeShapeType="1"/>
            </p:cNvSpPr>
            <p:nvPr/>
          </p:nvSpPr>
          <p:spPr bwMode="auto">
            <a:xfrm>
              <a:off x="1221180" y="437922"/>
              <a:ext cx="516394" cy="318601"/>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pic>
        <p:nvPicPr>
          <p:cNvPr id="60433" name="Picture 23" descr="Exc.png">
            <a:extLst>
              <a:ext uri="{FF2B5EF4-FFF2-40B4-BE49-F238E27FC236}">
                <a16:creationId xmlns:a16="http://schemas.microsoft.com/office/drawing/2014/main" id="{743CF172-F11A-4674-922D-773EA47D96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0100" y="8545513"/>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34" name="Picture 24" descr="STED_Gauss.png">
            <a:extLst>
              <a:ext uri="{FF2B5EF4-FFF2-40B4-BE49-F238E27FC236}">
                <a16:creationId xmlns:a16="http://schemas.microsoft.com/office/drawing/2014/main" id="{FAF8A01A-7C6B-451C-8C10-620CFD0BAE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9361488"/>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5" name="Text Box 25">
            <a:extLst>
              <a:ext uri="{FF2B5EF4-FFF2-40B4-BE49-F238E27FC236}">
                <a16:creationId xmlns:a16="http://schemas.microsoft.com/office/drawing/2014/main" id="{80A81FA4-54DA-4F19-9F3B-550A53DC1569}"/>
              </a:ext>
            </a:extLst>
          </p:cNvPr>
          <p:cNvSpPr txBox="1">
            <a:spLocks/>
          </p:cNvSpPr>
          <p:nvPr/>
        </p:nvSpPr>
        <p:spPr bwMode="auto">
          <a:xfrm>
            <a:off x="12496800" y="11769725"/>
            <a:ext cx="33829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t>𝜏</a:t>
            </a:r>
            <a:r>
              <a:rPr lang="it-IT" altLang="it-IT" sz="3600" baseline="-6000"/>
              <a:t>fl</a:t>
            </a:r>
            <a:r>
              <a:rPr lang="it-IT" altLang="it-IT" sz="3600"/>
              <a:t> = 1/(k</a:t>
            </a:r>
            <a:r>
              <a:rPr lang="it-IT" altLang="it-IT" sz="3600" baseline="-6000"/>
              <a:t>fl</a:t>
            </a:r>
            <a:r>
              <a:rPr lang="it-IT" altLang="it-IT" sz="3600"/>
              <a:t>+k</a:t>
            </a:r>
            <a:r>
              <a:rPr lang="it-IT" altLang="it-IT" sz="3600" baseline="-6000"/>
              <a:t>STED</a:t>
            </a:r>
            <a:r>
              <a:rPr lang="it-IT" altLang="it-IT" sz="3600"/>
              <a: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229888E8-3D85-450B-A472-7AE51D8DE613}"/>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Gated-STED Principle</a:t>
            </a:r>
          </a:p>
        </p:txBody>
      </p:sp>
      <p:sp>
        <p:nvSpPr>
          <p:cNvPr id="62466" name="Text Box 2">
            <a:extLst>
              <a:ext uri="{FF2B5EF4-FFF2-40B4-BE49-F238E27FC236}">
                <a16:creationId xmlns:a16="http://schemas.microsoft.com/office/drawing/2014/main" id="{80EC9FF9-0005-4084-BE5A-BD135332DD5B}"/>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D96FD1E3-5F7D-4247-A837-E7195D6B6E58}" type="slidenum">
              <a:rPr lang="it-IT" altLang="it-IT" sz="2600">
                <a:latin typeface="Arial" panose="020B0604020202020204" pitchFamily="34" charset="0"/>
                <a:cs typeface="Arial" panose="020B0604020202020204" pitchFamily="34" charset="0"/>
                <a:sym typeface="Arial" panose="020B0604020202020204" pitchFamily="34" charset="0"/>
              </a:rPr>
              <a:pPr eaLnBrk="1"/>
              <a:t>45</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62467" name="Rectangle 3">
            <a:extLst>
              <a:ext uri="{FF2B5EF4-FFF2-40B4-BE49-F238E27FC236}">
                <a16:creationId xmlns:a16="http://schemas.microsoft.com/office/drawing/2014/main" id="{ED36F6BE-1DCA-4EE5-BADA-5CDBEC3C4F11}"/>
              </a:ext>
            </a:extLst>
          </p:cNvPr>
          <p:cNvSpPr>
            <a:spLocks/>
          </p:cNvSpPr>
          <p:nvPr/>
        </p:nvSpPr>
        <p:spPr bwMode="auto">
          <a:xfrm>
            <a:off x="6384925" y="8666163"/>
            <a:ext cx="57150" cy="428625"/>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2468" name="Line 4">
            <a:extLst>
              <a:ext uri="{FF2B5EF4-FFF2-40B4-BE49-F238E27FC236}">
                <a16:creationId xmlns:a16="http://schemas.microsoft.com/office/drawing/2014/main" id="{AB61C246-F446-4F8E-B0A6-000D06A7626B}"/>
              </a:ext>
            </a:extLst>
          </p:cNvPr>
          <p:cNvSpPr>
            <a:spLocks noChangeShapeType="1"/>
          </p:cNvSpPr>
          <p:nvPr/>
        </p:nvSpPr>
        <p:spPr bwMode="auto">
          <a:xfrm flipV="1">
            <a:off x="6384925"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2469" name="Rectangle 5">
            <a:extLst>
              <a:ext uri="{FF2B5EF4-FFF2-40B4-BE49-F238E27FC236}">
                <a16:creationId xmlns:a16="http://schemas.microsoft.com/office/drawing/2014/main" id="{7E8CD31E-99D5-4BD5-9537-52A2A1CEF13E}"/>
              </a:ext>
            </a:extLst>
          </p:cNvPr>
          <p:cNvSpPr>
            <a:spLocks/>
          </p:cNvSpPr>
          <p:nvPr/>
        </p:nvSpPr>
        <p:spPr bwMode="auto">
          <a:xfrm>
            <a:off x="6365875" y="9344025"/>
            <a:ext cx="5600700" cy="428625"/>
          </a:xfrm>
          <a:prstGeom prst="rect">
            <a:avLst/>
          </a:prstGeom>
          <a:solidFill>
            <a:srgbClr val="D41D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2470" name="Rectangle 6">
            <a:extLst>
              <a:ext uri="{FF2B5EF4-FFF2-40B4-BE49-F238E27FC236}">
                <a16:creationId xmlns:a16="http://schemas.microsoft.com/office/drawing/2014/main" id="{D8CA199E-F567-4140-A1B8-289DC7BBE5DD}"/>
              </a:ext>
            </a:extLst>
          </p:cNvPr>
          <p:cNvSpPr>
            <a:spLocks/>
          </p:cNvSpPr>
          <p:nvPr/>
        </p:nvSpPr>
        <p:spPr bwMode="auto">
          <a:xfrm>
            <a:off x="7078663" y="10023475"/>
            <a:ext cx="4905375" cy="428625"/>
          </a:xfrm>
          <a:prstGeom prst="rect">
            <a:avLst/>
          </a:prstGeom>
          <a:solidFill>
            <a:srgbClr val="70BF4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2471" name="Line 7">
            <a:extLst>
              <a:ext uri="{FF2B5EF4-FFF2-40B4-BE49-F238E27FC236}">
                <a16:creationId xmlns:a16="http://schemas.microsoft.com/office/drawing/2014/main" id="{1D513ED3-71F9-4742-8574-6EB1C2A5B587}"/>
              </a:ext>
            </a:extLst>
          </p:cNvPr>
          <p:cNvSpPr>
            <a:spLocks noChangeShapeType="1"/>
          </p:cNvSpPr>
          <p:nvPr/>
        </p:nvSpPr>
        <p:spPr bwMode="auto">
          <a:xfrm flipV="1">
            <a:off x="11957050"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2472" name="Line 8">
            <a:extLst>
              <a:ext uri="{FF2B5EF4-FFF2-40B4-BE49-F238E27FC236}">
                <a16:creationId xmlns:a16="http://schemas.microsoft.com/office/drawing/2014/main" id="{23731AFA-313E-474D-8048-D8215FD8CD38}"/>
              </a:ext>
            </a:extLst>
          </p:cNvPr>
          <p:cNvSpPr>
            <a:spLocks noChangeShapeType="1"/>
          </p:cNvSpPr>
          <p:nvPr/>
        </p:nvSpPr>
        <p:spPr bwMode="auto">
          <a:xfrm>
            <a:off x="6421438" y="9069388"/>
            <a:ext cx="5526087"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2473" name="Line 9">
            <a:extLst>
              <a:ext uri="{FF2B5EF4-FFF2-40B4-BE49-F238E27FC236}">
                <a16:creationId xmlns:a16="http://schemas.microsoft.com/office/drawing/2014/main" id="{D1322AC0-203D-4F38-87CD-C1D6AF77A60B}"/>
              </a:ext>
            </a:extLst>
          </p:cNvPr>
          <p:cNvSpPr>
            <a:spLocks noChangeShapeType="1"/>
          </p:cNvSpPr>
          <p:nvPr/>
        </p:nvSpPr>
        <p:spPr bwMode="auto">
          <a:xfrm>
            <a:off x="6407150" y="9772650"/>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2474" name="Line 10">
            <a:extLst>
              <a:ext uri="{FF2B5EF4-FFF2-40B4-BE49-F238E27FC236}">
                <a16:creationId xmlns:a16="http://schemas.microsoft.com/office/drawing/2014/main" id="{5713519C-D208-42B1-84E7-517EBA9AF78B}"/>
              </a:ext>
            </a:extLst>
          </p:cNvPr>
          <p:cNvSpPr>
            <a:spLocks noChangeShapeType="1"/>
          </p:cNvSpPr>
          <p:nvPr/>
        </p:nvSpPr>
        <p:spPr bwMode="auto">
          <a:xfrm>
            <a:off x="6375400" y="10448925"/>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2475" name="Text Box 11">
            <a:extLst>
              <a:ext uri="{FF2B5EF4-FFF2-40B4-BE49-F238E27FC236}">
                <a16:creationId xmlns:a16="http://schemas.microsoft.com/office/drawing/2014/main" id="{FE82F0A6-09C3-43BB-9C90-DE96E86217E2}"/>
              </a:ext>
            </a:extLst>
          </p:cNvPr>
          <p:cNvSpPr txBox="1">
            <a:spLocks/>
          </p:cNvSpPr>
          <p:nvPr/>
        </p:nvSpPr>
        <p:spPr bwMode="auto">
          <a:xfrm>
            <a:off x="4094163" y="8636000"/>
            <a:ext cx="1476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Excitation</a:t>
            </a:r>
          </a:p>
        </p:txBody>
      </p:sp>
      <p:sp>
        <p:nvSpPr>
          <p:cNvPr id="62476" name="Text Box 12">
            <a:extLst>
              <a:ext uri="{FF2B5EF4-FFF2-40B4-BE49-F238E27FC236}">
                <a16:creationId xmlns:a16="http://schemas.microsoft.com/office/drawing/2014/main" id="{67FDBF5B-4686-49AD-B9C8-07A3A0D0FE73}"/>
              </a:ext>
            </a:extLst>
          </p:cNvPr>
          <p:cNvSpPr txBox="1">
            <a:spLocks/>
          </p:cNvSpPr>
          <p:nvPr/>
        </p:nvSpPr>
        <p:spPr bwMode="auto">
          <a:xfrm>
            <a:off x="4116388" y="9315450"/>
            <a:ext cx="968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STED</a:t>
            </a:r>
          </a:p>
        </p:txBody>
      </p:sp>
      <p:sp>
        <p:nvSpPr>
          <p:cNvPr id="62477" name="Text Box 13">
            <a:extLst>
              <a:ext uri="{FF2B5EF4-FFF2-40B4-BE49-F238E27FC236}">
                <a16:creationId xmlns:a16="http://schemas.microsoft.com/office/drawing/2014/main" id="{5DC99CD7-17B2-4925-B6B3-3D7BBF575CDD}"/>
              </a:ext>
            </a:extLst>
          </p:cNvPr>
          <p:cNvSpPr txBox="1">
            <a:spLocks/>
          </p:cNvSpPr>
          <p:nvPr/>
        </p:nvSpPr>
        <p:spPr bwMode="auto">
          <a:xfrm>
            <a:off x="4129088" y="9993313"/>
            <a:ext cx="1443037"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Detection</a:t>
            </a:r>
          </a:p>
        </p:txBody>
      </p:sp>
      <p:sp>
        <p:nvSpPr>
          <p:cNvPr id="62478" name="Line 14">
            <a:extLst>
              <a:ext uri="{FF2B5EF4-FFF2-40B4-BE49-F238E27FC236}">
                <a16:creationId xmlns:a16="http://schemas.microsoft.com/office/drawing/2014/main" id="{7F61180A-1AEA-488A-88C1-8676C8B6E3E7}"/>
              </a:ext>
            </a:extLst>
          </p:cNvPr>
          <p:cNvSpPr>
            <a:spLocks noChangeShapeType="1"/>
          </p:cNvSpPr>
          <p:nvPr/>
        </p:nvSpPr>
        <p:spPr bwMode="auto">
          <a:xfrm flipV="1">
            <a:off x="7088188" y="3309938"/>
            <a:ext cx="0" cy="7837487"/>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2479" name="Line 15">
            <a:extLst>
              <a:ext uri="{FF2B5EF4-FFF2-40B4-BE49-F238E27FC236}">
                <a16:creationId xmlns:a16="http://schemas.microsoft.com/office/drawing/2014/main" id="{F74086E4-7928-4CE8-A563-3E68F40412EB}"/>
              </a:ext>
            </a:extLst>
          </p:cNvPr>
          <p:cNvSpPr>
            <a:spLocks noChangeShapeType="1"/>
          </p:cNvSpPr>
          <p:nvPr/>
        </p:nvSpPr>
        <p:spPr bwMode="auto">
          <a:xfrm>
            <a:off x="6454775" y="10860088"/>
            <a:ext cx="623888" cy="0"/>
          </a:xfrm>
          <a:prstGeom prst="line">
            <a:avLst/>
          </a:prstGeom>
          <a:noFill/>
          <a:ln w="25400">
            <a:solidFill>
              <a:srgbClr val="535353"/>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2480" name="Text Box 16">
            <a:extLst>
              <a:ext uri="{FF2B5EF4-FFF2-40B4-BE49-F238E27FC236}">
                <a16:creationId xmlns:a16="http://schemas.microsoft.com/office/drawing/2014/main" id="{FFA0D3EF-514E-4B81-ACF5-B9E559F5463E}"/>
              </a:ext>
            </a:extLst>
          </p:cNvPr>
          <p:cNvSpPr txBox="1">
            <a:spLocks/>
          </p:cNvSpPr>
          <p:nvPr/>
        </p:nvSpPr>
        <p:spPr bwMode="auto">
          <a:xfrm>
            <a:off x="6538913" y="11071225"/>
            <a:ext cx="45561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T</a:t>
            </a:r>
            <a:r>
              <a:rPr lang="it-IT" altLang="it-IT" sz="2400" baseline="-6000">
                <a:solidFill>
                  <a:srgbClr val="232323"/>
                </a:solidFill>
                <a:latin typeface="Arial" panose="020B0604020202020204" pitchFamily="34" charset="0"/>
                <a:cs typeface="Arial" panose="020B0604020202020204" pitchFamily="34" charset="0"/>
                <a:sym typeface="Arial" panose="020B0604020202020204" pitchFamily="34" charset="0"/>
              </a:rPr>
              <a:t>g</a:t>
            </a:r>
            <a:endPar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endParaRPr>
          </a:p>
        </p:txBody>
      </p:sp>
      <p:sp>
        <p:nvSpPr>
          <p:cNvPr id="62481" name="Text Box 17">
            <a:extLst>
              <a:ext uri="{FF2B5EF4-FFF2-40B4-BE49-F238E27FC236}">
                <a16:creationId xmlns:a16="http://schemas.microsoft.com/office/drawing/2014/main" id="{8F0E1043-E639-49C6-AE77-C51C0E11335D}"/>
              </a:ext>
            </a:extLst>
          </p:cNvPr>
          <p:cNvSpPr txBox="1">
            <a:spLocks/>
          </p:cNvSpPr>
          <p:nvPr/>
        </p:nvSpPr>
        <p:spPr bwMode="auto">
          <a:xfrm>
            <a:off x="3106738" y="12277725"/>
            <a:ext cx="6678612"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PLOS One, 8(1): e544210 (2013)</a:t>
            </a:r>
          </a:p>
          <a:p>
            <a:pPr algn="l" eaLnBrk="1"/>
            <a:r>
              <a:rPr lang="it-IT" altLang="it-IT" sz="1400" b="1">
                <a:latin typeface="Arial" panose="020B0604020202020204" pitchFamily="34" charset="0"/>
                <a:cs typeface="Arial" panose="020B0604020202020204" pitchFamily="34" charset="0"/>
                <a:sym typeface="Arial" panose="020B0604020202020204" pitchFamily="34" charset="0"/>
              </a:rPr>
              <a:t>Moffitt J.R, Osseforth C and Michaelis J. Opt. Express. 19(5):4242-4254 (2011)</a:t>
            </a:r>
          </a:p>
        </p:txBody>
      </p:sp>
      <p:pic>
        <p:nvPicPr>
          <p:cNvPr id="62482" name="Picture 18" descr="Theory_Rationale_2p5-01.png">
            <a:extLst>
              <a:ext uri="{FF2B5EF4-FFF2-40B4-BE49-F238E27FC236}">
                <a16:creationId xmlns:a16="http://schemas.microsoft.com/office/drawing/2014/main" id="{3439AF91-A06E-4E87-B379-650CE3A788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5438" y="3214688"/>
            <a:ext cx="13573125" cy="528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2483" name="Group 19">
            <a:extLst>
              <a:ext uri="{FF2B5EF4-FFF2-40B4-BE49-F238E27FC236}">
                <a16:creationId xmlns:a16="http://schemas.microsoft.com/office/drawing/2014/main" id="{00201723-DC26-42BB-A1D4-95949B03D697}"/>
              </a:ext>
            </a:extLst>
          </p:cNvPr>
          <p:cNvGrpSpPr>
            <a:grpSpLocks/>
          </p:cNvGrpSpPr>
          <p:nvPr/>
        </p:nvGrpSpPr>
        <p:grpSpPr bwMode="auto">
          <a:xfrm>
            <a:off x="12798425" y="8612188"/>
            <a:ext cx="3162300" cy="3525837"/>
            <a:chOff x="-1" y="0"/>
            <a:chExt cx="3162043" cy="3526243"/>
          </a:xfrm>
        </p:grpSpPr>
        <p:pic>
          <p:nvPicPr>
            <p:cNvPr id="62487" name="Picture 20" descr="Jablonsky_03-01.pdf">
              <a:extLst>
                <a:ext uri="{FF2B5EF4-FFF2-40B4-BE49-F238E27FC236}">
                  <a16:creationId xmlns:a16="http://schemas.microsoft.com/office/drawing/2014/main" id="{BDB99DF7-998C-4C82-A39C-6A84E528FF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6" y="0"/>
              <a:ext cx="2706764" cy="3526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88" name="Text Box 21">
              <a:extLst>
                <a:ext uri="{FF2B5EF4-FFF2-40B4-BE49-F238E27FC236}">
                  <a16:creationId xmlns:a16="http://schemas.microsoft.com/office/drawing/2014/main" id="{18EA986D-40C0-42E7-A75D-D09CA659B332}"/>
                </a:ext>
              </a:extLst>
            </p:cNvPr>
            <p:cNvSpPr txBox="1">
              <a:spLocks/>
            </p:cNvSpPr>
            <p:nvPr/>
          </p:nvSpPr>
          <p:spPr bwMode="auto">
            <a:xfrm>
              <a:off x="2371398" y="615213"/>
              <a:ext cx="790644"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62489" name="Text Box 22">
              <a:extLst>
                <a:ext uri="{FF2B5EF4-FFF2-40B4-BE49-F238E27FC236}">
                  <a16:creationId xmlns:a16="http://schemas.microsoft.com/office/drawing/2014/main" id="{191D41CA-2C13-4B8D-9B12-4D12FA1CD116}"/>
                </a:ext>
              </a:extLst>
            </p:cNvPr>
            <p:cNvSpPr txBox="1">
              <a:spLocks/>
            </p:cNvSpPr>
            <p:nvPr/>
          </p:nvSpPr>
          <p:spPr bwMode="auto">
            <a:xfrm>
              <a:off x="2371398" y="206085"/>
              <a:ext cx="790644"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62490" name="Text Box 23">
              <a:extLst>
                <a:ext uri="{FF2B5EF4-FFF2-40B4-BE49-F238E27FC236}">
                  <a16:creationId xmlns:a16="http://schemas.microsoft.com/office/drawing/2014/main" id="{899961A2-FFAC-4D6A-AA2A-0352ED977C9F}"/>
                </a:ext>
              </a:extLst>
            </p:cNvPr>
            <p:cNvSpPr txBox="1">
              <a:spLocks/>
            </p:cNvSpPr>
            <p:nvPr/>
          </p:nvSpPr>
          <p:spPr bwMode="auto">
            <a:xfrm>
              <a:off x="-1" y="2830226"/>
              <a:ext cx="430611"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2491" name="Text Box 24">
              <a:extLst>
                <a:ext uri="{FF2B5EF4-FFF2-40B4-BE49-F238E27FC236}">
                  <a16:creationId xmlns:a16="http://schemas.microsoft.com/office/drawing/2014/main" id="{EE2172A7-8A33-45E8-9DD1-AE78984980AE}"/>
                </a:ext>
              </a:extLst>
            </p:cNvPr>
            <p:cNvSpPr txBox="1">
              <a:spLocks/>
            </p:cNvSpPr>
            <p:nvPr/>
          </p:nvSpPr>
          <p:spPr bwMode="auto">
            <a:xfrm>
              <a:off x="47256" y="591985"/>
              <a:ext cx="430610"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2492" name="Line 25">
              <a:extLst>
                <a:ext uri="{FF2B5EF4-FFF2-40B4-BE49-F238E27FC236}">
                  <a16:creationId xmlns:a16="http://schemas.microsoft.com/office/drawing/2014/main" id="{853FFAA6-FEE8-4EA9-BF2F-F5CC91BEF471}"/>
                </a:ext>
              </a:extLst>
            </p:cNvPr>
            <p:cNvSpPr>
              <a:spLocks noChangeShapeType="1"/>
            </p:cNvSpPr>
            <p:nvPr/>
          </p:nvSpPr>
          <p:spPr bwMode="auto">
            <a:xfrm>
              <a:off x="1221180" y="437922"/>
              <a:ext cx="516394" cy="318601"/>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pic>
        <p:nvPicPr>
          <p:cNvPr id="62484" name="Picture 26" descr="Exc.pdf">
            <a:extLst>
              <a:ext uri="{FF2B5EF4-FFF2-40B4-BE49-F238E27FC236}">
                <a16:creationId xmlns:a16="http://schemas.microsoft.com/office/drawing/2014/main" id="{9B1316F7-AB8E-4926-B62E-C5C4245D17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0100" y="8545513"/>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85" name="Picture 27" descr="STED_Gauss.pdf">
            <a:extLst>
              <a:ext uri="{FF2B5EF4-FFF2-40B4-BE49-F238E27FC236}">
                <a16:creationId xmlns:a16="http://schemas.microsoft.com/office/drawing/2014/main" id="{2E728DB7-BB2E-4ED6-B5BE-FEF5657939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0100" y="9361488"/>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86" name="Text Box 28">
            <a:extLst>
              <a:ext uri="{FF2B5EF4-FFF2-40B4-BE49-F238E27FC236}">
                <a16:creationId xmlns:a16="http://schemas.microsoft.com/office/drawing/2014/main" id="{49F2634E-8C0B-42C8-BEC5-9CC8296E4450}"/>
              </a:ext>
            </a:extLst>
          </p:cNvPr>
          <p:cNvSpPr txBox="1">
            <a:spLocks/>
          </p:cNvSpPr>
          <p:nvPr/>
        </p:nvSpPr>
        <p:spPr bwMode="auto">
          <a:xfrm>
            <a:off x="12496800" y="11769725"/>
            <a:ext cx="33829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t>𝜏</a:t>
            </a:r>
            <a:r>
              <a:rPr lang="it-IT" altLang="it-IT" sz="3600" baseline="-6000"/>
              <a:t>fl</a:t>
            </a:r>
            <a:r>
              <a:rPr lang="it-IT" altLang="it-IT" sz="3600"/>
              <a:t> = 1/(k</a:t>
            </a:r>
            <a:r>
              <a:rPr lang="it-IT" altLang="it-IT" sz="3600" baseline="-6000"/>
              <a:t>fl</a:t>
            </a:r>
            <a:r>
              <a:rPr lang="it-IT" altLang="it-IT" sz="3600"/>
              <a:t>+k</a:t>
            </a:r>
            <a:r>
              <a:rPr lang="it-IT" altLang="it-IT" sz="3600" baseline="-6000"/>
              <a:t>STED</a:t>
            </a:r>
            <a:r>
              <a:rPr lang="it-IT" altLang="it-IT" sz="3600"/>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68ECBB3A-ECCD-470A-B7CB-EAFE57FBBDD1}"/>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Gated-STED Principle</a:t>
            </a:r>
          </a:p>
        </p:txBody>
      </p:sp>
      <p:sp>
        <p:nvSpPr>
          <p:cNvPr id="63490" name="Text Box 2">
            <a:extLst>
              <a:ext uri="{FF2B5EF4-FFF2-40B4-BE49-F238E27FC236}">
                <a16:creationId xmlns:a16="http://schemas.microsoft.com/office/drawing/2014/main" id="{7D3BCEBB-262D-4B6D-B5AA-522B328C4875}"/>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DFDC724D-ED16-42B9-BC05-4840CB5AE360}" type="slidenum">
              <a:rPr lang="it-IT" altLang="it-IT" sz="2600">
                <a:latin typeface="Arial" panose="020B0604020202020204" pitchFamily="34" charset="0"/>
                <a:cs typeface="Arial" panose="020B0604020202020204" pitchFamily="34" charset="0"/>
                <a:sym typeface="Arial" panose="020B0604020202020204" pitchFamily="34" charset="0"/>
              </a:rPr>
              <a:pPr eaLnBrk="1"/>
              <a:t>46</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63491" name="Picture 3" descr="Theory_Rationale_3-01.png">
            <a:extLst>
              <a:ext uri="{FF2B5EF4-FFF2-40B4-BE49-F238E27FC236}">
                <a16:creationId xmlns:a16="http://schemas.microsoft.com/office/drawing/2014/main" id="{4104A0D5-C309-4929-8D5B-DBA1BD548B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5438" y="3214688"/>
            <a:ext cx="13573125" cy="528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2" name="Rectangle 4">
            <a:extLst>
              <a:ext uri="{FF2B5EF4-FFF2-40B4-BE49-F238E27FC236}">
                <a16:creationId xmlns:a16="http://schemas.microsoft.com/office/drawing/2014/main" id="{51B8755E-582D-4259-93CF-1934F0E21569}"/>
              </a:ext>
            </a:extLst>
          </p:cNvPr>
          <p:cNvSpPr>
            <a:spLocks/>
          </p:cNvSpPr>
          <p:nvPr/>
        </p:nvSpPr>
        <p:spPr bwMode="auto">
          <a:xfrm>
            <a:off x="6384925" y="8666163"/>
            <a:ext cx="57150" cy="428625"/>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3493" name="Line 5">
            <a:extLst>
              <a:ext uri="{FF2B5EF4-FFF2-40B4-BE49-F238E27FC236}">
                <a16:creationId xmlns:a16="http://schemas.microsoft.com/office/drawing/2014/main" id="{0F415E2E-F190-4F40-BBF1-D425EBFD0937}"/>
              </a:ext>
            </a:extLst>
          </p:cNvPr>
          <p:cNvSpPr>
            <a:spLocks noChangeShapeType="1"/>
          </p:cNvSpPr>
          <p:nvPr/>
        </p:nvSpPr>
        <p:spPr bwMode="auto">
          <a:xfrm flipV="1">
            <a:off x="6384925"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3494" name="Rectangle 6">
            <a:extLst>
              <a:ext uri="{FF2B5EF4-FFF2-40B4-BE49-F238E27FC236}">
                <a16:creationId xmlns:a16="http://schemas.microsoft.com/office/drawing/2014/main" id="{E12E7D9E-2343-4F68-815E-36C3B66950AD}"/>
              </a:ext>
            </a:extLst>
          </p:cNvPr>
          <p:cNvSpPr>
            <a:spLocks/>
          </p:cNvSpPr>
          <p:nvPr/>
        </p:nvSpPr>
        <p:spPr bwMode="auto">
          <a:xfrm>
            <a:off x="6365875" y="9344025"/>
            <a:ext cx="5600700" cy="428625"/>
          </a:xfrm>
          <a:prstGeom prst="rect">
            <a:avLst/>
          </a:prstGeom>
          <a:solidFill>
            <a:srgbClr val="D41D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3495" name="Rectangle 7">
            <a:extLst>
              <a:ext uri="{FF2B5EF4-FFF2-40B4-BE49-F238E27FC236}">
                <a16:creationId xmlns:a16="http://schemas.microsoft.com/office/drawing/2014/main" id="{7A3E26C7-860F-41BB-8FB1-B837B2F5ED7A}"/>
              </a:ext>
            </a:extLst>
          </p:cNvPr>
          <p:cNvSpPr>
            <a:spLocks/>
          </p:cNvSpPr>
          <p:nvPr/>
        </p:nvSpPr>
        <p:spPr bwMode="auto">
          <a:xfrm>
            <a:off x="8150225" y="10023475"/>
            <a:ext cx="3833813" cy="428625"/>
          </a:xfrm>
          <a:prstGeom prst="rect">
            <a:avLst/>
          </a:prstGeom>
          <a:solidFill>
            <a:srgbClr val="70BF4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3496" name="Line 8">
            <a:extLst>
              <a:ext uri="{FF2B5EF4-FFF2-40B4-BE49-F238E27FC236}">
                <a16:creationId xmlns:a16="http://schemas.microsoft.com/office/drawing/2014/main" id="{A3FF7803-8CA8-4B26-93DF-D37908980DF4}"/>
              </a:ext>
            </a:extLst>
          </p:cNvPr>
          <p:cNvSpPr>
            <a:spLocks noChangeShapeType="1"/>
          </p:cNvSpPr>
          <p:nvPr/>
        </p:nvSpPr>
        <p:spPr bwMode="auto">
          <a:xfrm flipV="1">
            <a:off x="11957050"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3497" name="Line 9">
            <a:extLst>
              <a:ext uri="{FF2B5EF4-FFF2-40B4-BE49-F238E27FC236}">
                <a16:creationId xmlns:a16="http://schemas.microsoft.com/office/drawing/2014/main" id="{168508F6-CF4B-47ED-A01D-086A6FCE00DE}"/>
              </a:ext>
            </a:extLst>
          </p:cNvPr>
          <p:cNvSpPr>
            <a:spLocks noChangeShapeType="1"/>
          </p:cNvSpPr>
          <p:nvPr/>
        </p:nvSpPr>
        <p:spPr bwMode="auto">
          <a:xfrm>
            <a:off x="6421438" y="9069388"/>
            <a:ext cx="5526087"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3498" name="Line 10">
            <a:extLst>
              <a:ext uri="{FF2B5EF4-FFF2-40B4-BE49-F238E27FC236}">
                <a16:creationId xmlns:a16="http://schemas.microsoft.com/office/drawing/2014/main" id="{2D565D6D-C90A-4A55-B712-FB1E949E0C7A}"/>
              </a:ext>
            </a:extLst>
          </p:cNvPr>
          <p:cNvSpPr>
            <a:spLocks noChangeShapeType="1"/>
          </p:cNvSpPr>
          <p:nvPr/>
        </p:nvSpPr>
        <p:spPr bwMode="auto">
          <a:xfrm>
            <a:off x="6407150" y="9772650"/>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3499" name="Line 11">
            <a:extLst>
              <a:ext uri="{FF2B5EF4-FFF2-40B4-BE49-F238E27FC236}">
                <a16:creationId xmlns:a16="http://schemas.microsoft.com/office/drawing/2014/main" id="{DB052B1E-49F5-4F94-B308-E852D1A212DA}"/>
              </a:ext>
            </a:extLst>
          </p:cNvPr>
          <p:cNvSpPr>
            <a:spLocks noChangeShapeType="1"/>
          </p:cNvSpPr>
          <p:nvPr/>
        </p:nvSpPr>
        <p:spPr bwMode="auto">
          <a:xfrm>
            <a:off x="6375400" y="10448925"/>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3500" name="Text Box 12">
            <a:extLst>
              <a:ext uri="{FF2B5EF4-FFF2-40B4-BE49-F238E27FC236}">
                <a16:creationId xmlns:a16="http://schemas.microsoft.com/office/drawing/2014/main" id="{DA987E92-4833-4745-9346-C73081948CAC}"/>
              </a:ext>
            </a:extLst>
          </p:cNvPr>
          <p:cNvSpPr txBox="1">
            <a:spLocks/>
          </p:cNvSpPr>
          <p:nvPr/>
        </p:nvSpPr>
        <p:spPr bwMode="auto">
          <a:xfrm>
            <a:off x="4094163" y="8636000"/>
            <a:ext cx="1476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Excitation</a:t>
            </a:r>
          </a:p>
        </p:txBody>
      </p:sp>
      <p:sp>
        <p:nvSpPr>
          <p:cNvPr id="63501" name="Text Box 13">
            <a:extLst>
              <a:ext uri="{FF2B5EF4-FFF2-40B4-BE49-F238E27FC236}">
                <a16:creationId xmlns:a16="http://schemas.microsoft.com/office/drawing/2014/main" id="{19033BD2-6610-4786-A286-1882A32157C0}"/>
              </a:ext>
            </a:extLst>
          </p:cNvPr>
          <p:cNvSpPr txBox="1">
            <a:spLocks/>
          </p:cNvSpPr>
          <p:nvPr/>
        </p:nvSpPr>
        <p:spPr bwMode="auto">
          <a:xfrm>
            <a:off x="4116388" y="9315450"/>
            <a:ext cx="968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STED</a:t>
            </a:r>
          </a:p>
        </p:txBody>
      </p:sp>
      <p:sp>
        <p:nvSpPr>
          <p:cNvPr id="63502" name="Text Box 14">
            <a:extLst>
              <a:ext uri="{FF2B5EF4-FFF2-40B4-BE49-F238E27FC236}">
                <a16:creationId xmlns:a16="http://schemas.microsoft.com/office/drawing/2014/main" id="{03163D5C-5E30-49AD-A2EF-8B5CD4FEF33A}"/>
              </a:ext>
            </a:extLst>
          </p:cNvPr>
          <p:cNvSpPr txBox="1">
            <a:spLocks/>
          </p:cNvSpPr>
          <p:nvPr/>
        </p:nvSpPr>
        <p:spPr bwMode="auto">
          <a:xfrm>
            <a:off x="4129088" y="9993313"/>
            <a:ext cx="1443037"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Detection</a:t>
            </a:r>
          </a:p>
        </p:txBody>
      </p:sp>
      <p:sp>
        <p:nvSpPr>
          <p:cNvPr id="63503" name="Line 15">
            <a:extLst>
              <a:ext uri="{FF2B5EF4-FFF2-40B4-BE49-F238E27FC236}">
                <a16:creationId xmlns:a16="http://schemas.microsoft.com/office/drawing/2014/main" id="{70ACCF3D-21F5-409C-B97D-797F80567078}"/>
              </a:ext>
            </a:extLst>
          </p:cNvPr>
          <p:cNvSpPr>
            <a:spLocks noChangeShapeType="1"/>
          </p:cNvSpPr>
          <p:nvPr/>
        </p:nvSpPr>
        <p:spPr bwMode="auto">
          <a:xfrm flipV="1">
            <a:off x="8159750" y="3309938"/>
            <a:ext cx="0" cy="7837487"/>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3504" name="Line 16">
            <a:extLst>
              <a:ext uri="{FF2B5EF4-FFF2-40B4-BE49-F238E27FC236}">
                <a16:creationId xmlns:a16="http://schemas.microsoft.com/office/drawing/2014/main" id="{5B9C060D-2CC2-488D-8DEA-77448BF1A8C3}"/>
              </a:ext>
            </a:extLst>
          </p:cNvPr>
          <p:cNvSpPr>
            <a:spLocks noChangeShapeType="1"/>
          </p:cNvSpPr>
          <p:nvPr/>
        </p:nvSpPr>
        <p:spPr bwMode="auto">
          <a:xfrm flipV="1">
            <a:off x="6454775" y="10860088"/>
            <a:ext cx="1555750" cy="0"/>
          </a:xfrm>
          <a:prstGeom prst="line">
            <a:avLst/>
          </a:prstGeom>
          <a:noFill/>
          <a:ln w="25400">
            <a:solidFill>
              <a:srgbClr val="535353"/>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3505" name="Text Box 17">
            <a:extLst>
              <a:ext uri="{FF2B5EF4-FFF2-40B4-BE49-F238E27FC236}">
                <a16:creationId xmlns:a16="http://schemas.microsoft.com/office/drawing/2014/main" id="{0643B688-AB54-4381-A326-CF277F7992A5}"/>
              </a:ext>
            </a:extLst>
          </p:cNvPr>
          <p:cNvSpPr txBox="1">
            <a:spLocks/>
          </p:cNvSpPr>
          <p:nvPr/>
        </p:nvSpPr>
        <p:spPr bwMode="auto">
          <a:xfrm>
            <a:off x="6950075" y="11071225"/>
            <a:ext cx="45561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T</a:t>
            </a:r>
            <a:r>
              <a:rPr lang="it-IT" altLang="it-IT" sz="2400" baseline="-6000">
                <a:solidFill>
                  <a:srgbClr val="232323"/>
                </a:solidFill>
                <a:latin typeface="Arial" panose="020B0604020202020204" pitchFamily="34" charset="0"/>
                <a:cs typeface="Arial" panose="020B0604020202020204" pitchFamily="34" charset="0"/>
                <a:sym typeface="Arial" panose="020B0604020202020204" pitchFamily="34" charset="0"/>
              </a:rPr>
              <a:t>g</a:t>
            </a:r>
            <a:endPar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endParaRPr>
          </a:p>
        </p:txBody>
      </p:sp>
      <p:sp>
        <p:nvSpPr>
          <p:cNvPr id="63506" name="Text Box 18">
            <a:extLst>
              <a:ext uri="{FF2B5EF4-FFF2-40B4-BE49-F238E27FC236}">
                <a16:creationId xmlns:a16="http://schemas.microsoft.com/office/drawing/2014/main" id="{916F876F-B918-49A1-BCD5-8683846BB486}"/>
              </a:ext>
            </a:extLst>
          </p:cNvPr>
          <p:cNvSpPr txBox="1">
            <a:spLocks/>
          </p:cNvSpPr>
          <p:nvPr/>
        </p:nvSpPr>
        <p:spPr bwMode="auto">
          <a:xfrm>
            <a:off x="3106738" y="12277725"/>
            <a:ext cx="6678612"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PLOS One, 8(1): e544210 (2013)</a:t>
            </a:r>
          </a:p>
          <a:p>
            <a:pPr algn="l" eaLnBrk="1"/>
            <a:r>
              <a:rPr lang="it-IT" altLang="it-IT" sz="1400" b="1">
                <a:latin typeface="Arial" panose="020B0604020202020204" pitchFamily="34" charset="0"/>
                <a:cs typeface="Arial" panose="020B0604020202020204" pitchFamily="34" charset="0"/>
                <a:sym typeface="Arial" panose="020B0604020202020204" pitchFamily="34" charset="0"/>
              </a:rPr>
              <a:t>Moffitt J.R, Osseforth C and Michaelis J. Opt. Express. 19(5):4242-4254 (2011)</a:t>
            </a:r>
          </a:p>
        </p:txBody>
      </p:sp>
      <p:grpSp>
        <p:nvGrpSpPr>
          <p:cNvPr id="63507" name="Group 19">
            <a:extLst>
              <a:ext uri="{FF2B5EF4-FFF2-40B4-BE49-F238E27FC236}">
                <a16:creationId xmlns:a16="http://schemas.microsoft.com/office/drawing/2014/main" id="{A6556879-95F7-475E-BBF5-64E052365E35}"/>
              </a:ext>
            </a:extLst>
          </p:cNvPr>
          <p:cNvGrpSpPr>
            <a:grpSpLocks/>
          </p:cNvGrpSpPr>
          <p:nvPr/>
        </p:nvGrpSpPr>
        <p:grpSpPr bwMode="auto">
          <a:xfrm>
            <a:off x="12798425" y="8612188"/>
            <a:ext cx="3162300" cy="3525837"/>
            <a:chOff x="-1" y="0"/>
            <a:chExt cx="3162043" cy="3526243"/>
          </a:xfrm>
        </p:grpSpPr>
        <p:pic>
          <p:nvPicPr>
            <p:cNvPr id="63511" name="Picture 20" descr="Jablonsky_03-01.pdf">
              <a:extLst>
                <a:ext uri="{FF2B5EF4-FFF2-40B4-BE49-F238E27FC236}">
                  <a16:creationId xmlns:a16="http://schemas.microsoft.com/office/drawing/2014/main" id="{08BAE4E0-36DE-4549-8335-33FF019BBE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6" y="0"/>
              <a:ext cx="2706764" cy="3526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12" name="Text Box 21">
              <a:extLst>
                <a:ext uri="{FF2B5EF4-FFF2-40B4-BE49-F238E27FC236}">
                  <a16:creationId xmlns:a16="http://schemas.microsoft.com/office/drawing/2014/main" id="{39B48FBD-2B31-4BB8-BE0C-B440919BB351}"/>
                </a:ext>
              </a:extLst>
            </p:cNvPr>
            <p:cNvSpPr txBox="1">
              <a:spLocks/>
            </p:cNvSpPr>
            <p:nvPr/>
          </p:nvSpPr>
          <p:spPr bwMode="auto">
            <a:xfrm>
              <a:off x="2371398" y="615213"/>
              <a:ext cx="790644"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63513" name="Text Box 22">
              <a:extLst>
                <a:ext uri="{FF2B5EF4-FFF2-40B4-BE49-F238E27FC236}">
                  <a16:creationId xmlns:a16="http://schemas.microsoft.com/office/drawing/2014/main" id="{5A1A0904-C5AD-4538-916F-AA7443882DC2}"/>
                </a:ext>
              </a:extLst>
            </p:cNvPr>
            <p:cNvSpPr txBox="1">
              <a:spLocks/>
            </p:cNvSpPr>
            <p:nvPr/>
          </p:nvSpPr>
          <p:spPr bwMode="auto">
            <a:xfrm>
              <a:off x="2371398" y="206085"/>
              <a:ext cx="790644"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63514" name="Text Box 23">
              <a:extLst>
                <a:ext uri="{FF2B5EF4-FFF2-40B4-BE49-F238E27FC236}">
                  <a16:creationId xmlns:a16="http://schemas.microsoft.com/office/drawing/2014/main" id="{337319B6-FFAB-4B56-B2A4-3CF094BE1576}"/>
                </a:ext>
              </a:extLst>
            </p:cNvPr>
            <p:cNvSpPr txBox="1">
              <a:spLocks/>
            </p:cNvSpPr>
            <p:nvPr/>
          </p:nvSpPr>
          <p:spPr bwMode="auto">
            <a:xfrm>
              <a:off x="-1" y="2830226"/>
              <a:ext cx="430611"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3515" name="Text Box 24">
              <a:extLst>
                <a:ext uri="{FF2B5EF4-FFF2-40B4-BE49-F238E27FC236}">
                  <a16:creationId xmlns:a16="http://schemas.microsoft.com/office/drawing/2014/main" id="{63EADE84-0F07-4C4A-9AC4-06E61EE8068A}"/>
                </a:ext>
              </a:extLst>
            </p:cNvPr>
            <p:cNvSpPr txBox="1">
              <a:spLocks/>
            </p:cNvSpPr>
            <p:nvPr/>
          </p:nvSpPr>
          <p:spPr bwMode="auto">
            <a:xfrm>
              <a:off x="47256" y="591985"/>
              <a:ext cx="430610"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3516" name="Line 25">
              <a:extLst>
                <a:ext uri="{FF2B5EF4-FFF2-40B4-BE49-F238E27FC236}">
                  <a16:creationId xmlns:a16="http://schemas.microsoft.com/office/drawing/2014/main" id="{A92D4EE8-9A09-4D36-A14D-49511F320A13}"/>
                </a:ext>
              </a:extLst>
            </p:cNvPr>
            <p:cNvSpPr>
              <a:spLocks noChangeShapeType="1"/>
            </p:cNvSpPr>
            <p:nvPr/>
          </p:nvSpPr>
          <p:spPr bwMode="auto">
            <a:xfrm>
              <a:off x="1221180" y="437922"/>
              <a:ext cx="516394" cy="318601"/>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pic>
        <p:nvPicPr>
          <p:cNvPr id="63508" name="Picture 26" descr="Exc.pdf">
            <a:extLst>
              <a:ext uri="{FF2B5EF4-FFF2-40B4-BE49-F238E27FC236}">
                <a16:creationId xmlns:a16="http://schemas.microsoft.com/office/drawing/2014/main" id="{E2ABEA60-1072-433B-A3A8-993F428712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0100" y="8545513"/>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509" name="Picture 27" descr="STED_Gauss.pdf">
            <a:extLst>
              <a:ext uri="{FF2B5EF4-FFF2-40B4-BE49-F238E27FC236}">
                <a16:creationId xmlns:a16="http://schemas.microsoft.com/office/drawing/2014/main" id="{32CFE8DA-6064-4087-8B2F-3BF4622A0A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0100" y="9361488"/>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10" name="Text Box 28">
            <a:extLst>
              <a:ext uri="{FF2B5EF4-FFF2-40B4-BE49-F238E27FC236}">
                <a16:creationId xmlns:a16="http://schemas.microsoft.com/office/drawing/2014/main" id="{F2ACF688-419B-46AD-B660-521AA6203796}"/>
              </a:ext>
            </a:extLst>
          </p:cNvPr>
          <p:cNvSpPr txBox="1">
            <a:spLocks/>
          </p:cNvSpPr>
          <p:nvPr/>
        </p:nvSpPr>
        <p:spPr bwMode="auto">
          <a:xfrm>
            <a:off x="12496800" y="11769725"/>
            <a:ext cx="33829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t>𝜏</a:t>
            </a:r>
            <a:r>
              <a:rPr lang="it-IT" altLang="it-IT" sz="3600" baseline="-6000"/>
              <a:t>fl</a:t>
            </a:r>
            <a:r>
              <a:rPr lang="it-IT" altLang="it-IT" sz="3600"/>
              <a:t> = 1/(k</a:t>
            </a:r>
            <a:r>
              <a:rPr lang="it-IT" altLang="it-IT" sz="3600" baseline="-6000"/>
              <a:t>fl</a:t>
            </a:r>
            <a:r>
              <a:rPr lang="it-IT" altLang="it-IT" sz="3600"/>
              <a:t>+k</a:t>
            </a:r>
            <a:r>
              <a:rPr lang="it-IT" altLang="it-IT" sz="3600" baseline="-6000"/>
              <a:t>STED</a:t>
            </a:r>
            <a:r>
              <a:rPr lang="it-IT" altLang="it-IT" sz="3600"/>
              <a:t>)</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989E7447-C327-4EDB-A75B-7D88A8EE956B}"/>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Gated-STED Principle</a:t>
            </a:r>
          </a:p>
        </p:txBody>
      </p:sp>
      <p:sp>
        <p:nvSpPr>
          <p:cNvPr id="64514" name="Text Box 2">
            <a:extLst>
              <a:ext uri="{FF2B5EF4-FFF2-40B4-BE49-F238E27FC236}">
                <a16:creationId xmlns:a16="http://schemas.microsoft.com/office/drawing/2014/main" id="{2F8912AE-29FE-4D84-8F9A-1759108042E0}"/>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28E2DFB4-7C2F-4991-87B3-0FF00BC500AD}" type="slidenum">
              <a:rPr lang="it-IT" altLang="it-IT" sz="2600">
                <a:latin typeface="Arial" panose="020B0604020202020204" pitchFamily="34" charset="0"/>
                <a:cs typeface="Arial" panose="020B0604020202020204" pitchFamily="34" charset="0"/>
                <a:sym typeface="Arial" panose="020B0604020202020204" pitchFamily="34" charset="0"/>
              </a:rPr>
              <a:pPr eaLnBrk="1"/>
              <a:t>47</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64515" name="Rectangle 3">
            <a:extLst>
              <a:ext uri="{FF2B5EF4-FFF2-40B4-BE49-F238E27FC236}">
                <a16:creationId xmlns:a16="http://schemas.microsoft.com/office/drawing/2014/main" id="{F5F09DD1-62B5-4E1C-8CBE-92EAFF9EE467}"/>
              </a:ext>
            </a:extLst>
          </p:cNvPr>
          <p:cNvSpPr>
            <a:spLocks/>
          </p:cNvSpPr>
          <p:nvPr/>
        </p:nvSpPr>
        <p:spPr bwMode="auto">
          <a:xfrm>
            <a:off x="6848475" y="8666163"/>
            <a:ext cx="58738" cy="428625"/>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4516" name="Line 4">
            <a:extLst>
              <a:ext uri="{FF2B5EF4-FFF2-40B4-BE49-F238E27FC236}">
                <a16:creationId xmlns:a16="http://schemas.microsoft.com/office/drawing/2014/main" id="{3CF5C945-A03D-4219-B55C-AED16A787EC6}"/>
              </a:ext>
            </a:extLst>
          </p:cNvPr>
          <p:cNvSpPr>
            <a:spLocks noChangeShapeType="1"/>
          </p:cNvSpPr>
          <p:nvPr/>
        </p:nvSpPr>
        <p:spPr bwMode="auto">
          <a:xfrm flipV="1">
            <a:off x="6902450"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4517" name="Rectangle 5">
            <a:extLst>
              <a:ext uri="{FF2B5EF4-FFF2-40B4-BE49-F238E27FC236}">
                <a16:creationId xmlns:a16="http://schemas.microsoft.com/office/drawing/2014/main" id="{59BF6EF3-1B84-439E-959E-77D57B5B2898}"/>
              </a:ext>
            </a:extLst>
          </p:cNvPr>
          <p:cNvSpPr>
            <a:spLocks/>
          </p:cNvSpPr>
          <p:nvPr/>
        </p:nvSpPr>
        <p:spPr bwMode="auto">
          <a:xfrm>
            <a:off x="6365875" y="9344025"/>
            <a:ext cx="5600700" cy="428625"/>
          </a:xfrm>
          <a:prstGeom prst="rect">
            <a:avLst/>
          </a:prstGeom>
          <a:solidFill>
            <a:srgbClr val="D41D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4518" name="Rectangle 6">
            <a:extLst>
              <a:ext uri="{FF2B5EF4-FFF2-40B4-BE49-F238E27FC236}">
                <a16:creationId xmlns:a16="http://schemas.microsoft.com/office/drawing/2014/main" id="{490917E7-E0E3-4804-A269-756A43D649BF}"/>
              </a:ext>
            </a:extLst>
          </p:cNvPr>
          <p:cNvSpPr>
            <a:spLocks/>
          </p:cNvSpPr>
          <p:nvPr/>
        </p:nvSpPr>
        <p:spPr bwMode="auto">
          <a:xfrm>
            <a:off x="7418388" y="10023475"/>
            <a:ext cx="4565650" cy="428625"/>
          </a:xfrm>
          <a:prstGeom prst="rect">
            <a:avLst/>
          </a:prstGeom>
          <a:solidFill>
            <a:srgbClr val="70BF4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4519" name="Line 7">
            <a:extLst>
              <a:ext uri="{FF2B5EF4-FFF2-40B4-BE49-F238E27FC236}">
                <a16:creationId xmlns:a16="http://schemas.microsoft.com/office/drawing/2014/main" id="{B19069BD-3073-4795-893A-206471C3F76D}"/>
              </a:ext>
            </a:extLst>
          </p:cNvPr>
          <p:cNvSpPr>
            <a:spLocks noChangeShapeType="1"/>
          </p:cNvSpPr>
          <p:nvPr/>
        </p:nvSpPr>
        <p:spPr bwMode="auto">
          <a:xfrm flipV="1">
            <a:off x="11957050"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4520" name="Line 8">
            <a:extLst>
              <a:ext uri="{FF2B5EF4-FFF2-40B4-BE49-F238E27FC236}">
                <a16:creationId xmlns:a16="http://schemas.microsoft.com/office/drawing/2014/main" id="{387EBA85-7DC3-4CFD-8681-AD6B6E32BEB4}"/>
              </a:ext>
            </a:extLst>
          </p:cNvPr>
          <p:cNvSpPr>
            <a:spLocks noChangeShapeType="1"/>
          </p:cNvSpPr>
          <p:nvPr/>
        </p:nvSpPr>
        <p:spPr bwMode="auto">
          <a:xfrm>
            <a:off x="6421438" y="9069388"/>
            <a:ext cx="5526087"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4521" name="Line 9">
            <a:extLst>
              <a:ext uri="{FF2B5EF4-FFF2-40B4-BE49-F238E27FC236}">
                <a16:creationId xmlns:a16="http://schemas.microsoft.com/office/drawing/2014/main" id="{B27316D7-7F3F-4431-B073-7E1F4A61CFEC}"/>
              </a:ext>
            </a:extLst>
          </p:cNvPr>
          <p:cNvSpPr>
            <a:spLocks noChangeShapeType="1"/>
          </p:cNvSpPr>
          <p:nvPr/>
        </p:nvSpPr>
        <p:spPr bwMode="auto">
          <a:xfrm>
            <a:off x="6407150" y="9772650"/>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4522" name="Line 10">
            <a:extLst>
              <a:ext uri="{FF2B5EF4-FFF2-40B4-BE49-F238E27FC236}">
                <a16:creationId xmlns:a16="http://schemas.microsoft.com/office/drawing/2014/main" id="{44892380-C2E0-411B-9E2B-903740B32C16}"/>
              </a:ext>
            </a:extLst>
          </p:cNvPr>
          <p:cNvSpPr>
            <a:spLocks noChangeShapeType="1"/>
          </p:cNvSpPr>
          <p:nvPr/>
        </p:nvSpPr>
        <p:spPr bwMode="auto">
          <a:xfrm>
            <a:off x="6375400" y="10448925"/>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4523" name="Text Box 11">
            <a:extLst>
              <a:ext uri="{FF2B5EF4-FFF2-40B4-BE49-F238E27FC236}">
                <a16:creationId xmlns:a16="http://schemas.microsoft.com/office/drawing/2014/main" id="{680BD132-2F7E-45BC-8B05-E8003B222F06}"/>
              </a:ext>
            </a:extLst>
          </p:cNvPr>
          <p:cNvSpPr txBox="1">
            <a:spLocks/>
          </p:cNvSpPr>
          <p:nvPr/>
        </p:nvSpPr>
        <p:spPr bwMode="auto">
          <a:xfrm>
            <a:off x="4094163" y="8636000"/>
            <a:ext cx="1476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Excitation</a:t>
            </a:r>
          </a:p>
        </p:txBody>
      </p:sp>
      <p:sp>
        <p:nvSpPr>
          <p:cNvPr id="64524" name="Text Box 12">
            <a:extLst>
              <a:ext uri="{FF2B5EF4-FFF2-40B4-BE49-F238E27FC236}">
                <a16:creationId xmlns:a16="http://schemas.microsoft.com/office/drawing/2014/main" id="{FFCFF36F-1BCD-4FCD-8F3F-06D1A42492DB}"/>
              </a:ext>
            </a:extLst>
          </p:cNvPr>
          <p:cNvSpPr txBox="1">
            <a:spLocks/>
          </p:cNvSpPr>
          <p:nvPr/>
        </p:nvSpPr>
        <p:spPr bwMode="auto">
          <a:xfrm>
            <a:off x="4116388" y="9315450"/>
            <a:ext cx="968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STED</a:t>
            </a:r>
          </a:p>
        </p:txBody>
      </p:sp>
      <p:sp>
        <p:nvSpPr>
          <p:cNvPr id="64525" name="Text Box 13">
            <a:extLst>
              <a:ext uri="{FF2B5EF4-FFF2-40B4-BE49-F238E27FC236}">
                <a16:creationId xmlns:a16="http://schemas.microsoft.com/office/drawing/2014/main" id="{54D83370-E1FF-48EA-983D-22ECDF27E9CD}"/>
              </a:ext>
            </a:extLst>
          </p:cNvPr>
          <p:cNvSpPr txBox="1">
            <a:spLocks/>
          </p:cNvSpPr>
          <p:nvPr/>
        </p:nvSpPr>
        <p:spPr bwMode="auto">
          <a:xfrm>
            <a:off x="4129088" y="9993313"/>
            <a:ext cx="1443037"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Detection</a:t>
            </a:r>
          </a:p>
        </p:txBody>
      </p:sp>
      <p:sp>
        <p:nvSpPr>
          <p:cNvPr id="64526" name="Line 14">
            <a:extLst>
              <a:ext uri="{FF2B5EF4-FFF2-40B4-BE49-F238E27FC236}">
                <a16:creationId xmlns:a16="http://schemas.microsoft.com/office/drawing/2014/main" id="{9F93B6FA-5D93-40E3-BD53-816760D0E443}"/>
              </a:ext>
            </a:extLst>
          </p:cNvPr>
          <p:cNvSpPr>
            <a:spLocks noChangeShapeType="1"/>
          </p:cNvSpPr>
          <p:nvPr/>
        </p:nvSpPr>
        <p:spPr bwMode="auto">
          <a:xfrm flipV="1">
            <a:off x="7426325" y="3309938"/>
            <a:ext cx="0" cy="7837487"/>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4527" name="Line 15">
            <a:extLst>
              <a:ext uri="{FF2B5EF4-FFF2-40B4-BE49-F238E27FC236}">
                <a16:creationId xmlns:a16="http://schemas.microsoft.com/office/drawing/2014/main" id="{6CFF303F-C5ED-4E5D-84C3-21CDF330CC43}"/>
              </a:ext>
            </a:extLst>
          </p:cNvPr>
          <p:cNvSpPr>
            <a:spLocks noChangeShapeType="1"/>
          </p:cNvSpPr>
          <p:nvPr/>
        </p:nvSpPr>
        <p:spPr bwMode="auto">
          <a:xfrm>
            <a:off x="6454775" y="10860088"/>
            <a:ext cx="623888" cy="0"/>
          </a:xfrm>
          <a:prstGeom prst="line">
            <a:avLst/>
          </a:prstGeom>
          <a:noFill/>
          <a:ln w="25400">
            <a:solidFill>
              <a:srgbClr val="535353"/>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4528" name="Text Box 16">
            <a:extLst>
              <a:ext uri="{FF2B5EF4-FFF2-40B4-BE49-F238E27FC236}">
                <a16:creationId xmlns:a16="http://schemas.microsoft.com/office/drawing/2014/main" id="{50FA8FF6-02A4-459C-A025-20D9E461D0F1}"/>
              </a:ext>
            </a:extLst>
          </p:cNvPr>
          <p:cNvSpPr txBox="1">
            <a:spLocks/>
          </p:cNvSpPr>
          <p:nvPr/>
        </p:nvSpPr>
        <p:spPr bwMode="auto">
          <a:xfrm>
            <a:off x="6538913" y="11071225"/>
            <a:ext cx="45561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T</a:t>
            </a:r>
            <a:r>
              <a:rPr lang="it-IT" altLang="it-IT" sz="2400" baseline="-6000">
                <a:solidFill>
                  <a:srgbClr val="232323"/>
                </a:solidFill>
                <a:latin typeface="Arial" panose="020B0604020202020204" pitchFamily="34" charset="0"/>
                <a:cs typeface="Arial" panose="020B0604020202020204" pitchFamily="34" charset="0"/>
                <a:sym typeface="Arial" panose="020B0604020202020204" pitchFamily="34" charset="0"/>
              </a:rPr>
              <a:t>g</a:t>
            </a:r>
            <a:endPar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endParaRPr>
          </a:p>
        </p:txBody>
      </p:sp>
      <p:sp>
        <p:nvSpPr>
          <p:cNvPr id="64529" name="Text Box 17">
            <a:extLst>
              <a:ext uri="{FF2B5EF4-FFF2-40B4-BE49-F238E27FC236}">
                <a16:creationId xmlns:a16="http://schemas.microsoft.com/office/drawing/2014/main" id="{1A8417F0-DA31-44A2-9E25-53AE70E52B8B}"/>
              </a:ext>
            </a:extLst>
          </p:cNvPr>
          <p:cNvSpPr txBox="1">
            <a:spLocks/>
          </p:cNvSpPr>
          <p:nvPr/>
        </p:nvSpPr>
        <p:spPr bwMode="auto">
          <a:xfrm>
            <a:off x="3106738" y="12469813"/>
            <a:ext cx="5310187"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Nat. Methods, 8(7): 571-573 (2011)</a:t>
            </a:r>
          </a:p>
        </p:txBody>
      </p:sp>
      <p:pic>
        <p:nvPicPr>
          <p:cNvPr id="64530" name="Picture 18" descr="Fluorescence_NV-01.png">
            <a:extLst>
              <a:ext uri="{FF2B5EF4-FFF2-40B4-BE49-F238E27FC236}">
                <a16:creationId xmlns:a16="http://schemas.microsoft.com/office/drawing/2014/main" id="{12618C74-B892-4424-9C63-EB7A9ADC91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5438" y="3214688"/>
            <a:ext cx="13573125" cy="528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31" name="Picture 19" descr="Diamond-Structure.jpg">
            <a:extLst>
              <a:ext uri="{FF2B5EF4-FFF2-40B4-BE49-F238E27FC236}">
                <a16:creationId xmlns:a16="http://schemas.microsoft.com/office/drawing/2014/main" id="{5A336226-F244-4D75-9BF2-40172A9BD4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2825" y="8880475"/>
            <a:ext cx="2963863" cy="296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32" name="Text Box 20">
            <a:extLst>
              <a:ext uri="{FF2B5EF4-FFF2-40B4-BE49-F238E27FC236}">
                <a16:creationId xmlns:a16="http://schemas.microsoft.com/office/drawing/2014/main" id="{504D7871-E909-47D9-81B3-7ED116AB29D9}"/>
              </a:ext>
            </a:extLst>
          </p:cNvPr>
          <p:cNvSpPr txBox="1">
            <a:spLocks/>
          </p:cNvSpPr>
          <p:nvPr/>
        </p:nvSpPr>
        <p:spPr bwMode="auto">
          <a:xfrm>
            <a:off x="15906750" y="11626850"/>
            <a:ext cx="3657600"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Single Nitrogen-Vacancy </a:t>
            </a:r>
          </a:p>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Center</a:t>
            </a:r>
          </a:p>
        </p:txBody>
      </p:sp>
      <p:grpSp>
        <p:nvGrpSpPr>
          <p:cNvPr id="64533" name="Group 21">
            <a:extLst>
              <a:ext uri="{FF2B5EF4-FFF2-40B4-BE49-F238E27FC236}">
                <a16:creationId xmlns:a16="http://schemas.microsoft.com/office/drawing/2014/main" id="{C4A88222-474F-45C7-BB84-BDB18D39813E}"/>
              </a:ext>
            </a:extLst>
          </p:cNvPr>
          <p:cNvGrpSpPr>
            <a:grpSpLocks/>
          </p:cNvGrpSpPr>
          <p:nvPr/>
        </p:nvGrpSpPr>
        <p:grpSpPr bwMode="auto">
          <a:xfrm>
            <a:off x="12798425" y="8612188"/>
            <a:ext cx="3162300" cy="3525837"/>
            <a:chOff x="-1" y="0"/>
            <a:chExt cx="3162043" cy="3526243"/>
          </a:xfrm>
        </p:grpSpPr>
        <p:pic>
          <p:nvPicPr>
            <p:cNvPr id="64536" name="Picture 22" descr="Jablonsky_03-01.pdf">
              <a:extLst>
                <a:ext uri="{FF2B5EF4-FFF2-40B4-BE49-F238E27FC236}">
                  <a16:creationId xmlns:a16="http://schemas.microsoft.com/office/drawing/2014/main" id="{9DE6003B-298B-431D-AE5B-C5F5B9D2AF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6" y="0"/>
              <a:ext cx="2706764" cy="3526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37" name="Text Box 23">
              <a:extLst>
                <a:ext uri="{FF2B5EF4-FFF2-40B4-BE49-F238E27FC236}">
                  <a16:creationId xmlns:a16="http://schemas.microsoft.com/office/drawing/2014/main" id="{E96A1F94-0688-45CE-8B5B-C4BD679B8183}"/>
                </a:ext>
              </a:extLst>
            </p:cNvPr>
            <p:cNvSpPr txBox="1">
              <a:spLocks/>
            </p:cNvSpPr>
            <p:nvPr/>
          </p:nvSpPr>
          <p:spPr bwMode="auto">
            <a:xfrm>
              <a:off x="2371398" y="615213"/>
              <a:ext cx="790644"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64538" name="Text Box 24">
              <a:extLst>
                <a:ext uri="{FF2B5EF4-FFF2-40B4-BE49-F238E27FC236}">
                  <a16:creationId xmlns:a16="http://schemas.microsoft.com/office/drawing/2014/main" id="{EDA8A8E5-C83D-4839-8C4E-BBC0C46A6BB9}"/>
                </a:ext>
              </a:extLst>
            </p:cNvPr>
            <p:cNvSpPr txBox="1">
              <a:spLocks/>
            </p:cNvSpPr>
            <p:nvPr/>
          </p:nvSpPr>
          <p:spPr bwMode="auto">
            <a:xfrm>
              <a:off x="2371398" y="206085"/>
              <a:ext cx="790644"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64539" name="Text Box 25">
              <a:extLst>
                <a:ext uri="{FF2B5EF4-FFF2-40B4-BE49-F238E27FC236}">
                  <a16:creationId xmlns:a16="http://schemas.microsoft.com/office/drawing/2014/main" id="{9039201D-3AE4-44D1-93CF-DBE1E955F6E6}"/>
                </a:ext>
              </a:extLst>
            </p:cNvPr>
            <p:cNvSpPr txBox="1">
              <a:spLocks/>
            </p:cNvSpPr>
            <p:nvPr/>
          </p:nvSpPr>
          <p:spPr bwMode="auto">
            <a:xfrm>
              <a:off x="-1" y="2830226"/>
              <a:ext cx="430611"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4540" name="Text Box 26">
              <a:extLst>
                <a:ext uri="{FF2B5EF4-FFF2-40B4-BE49-F238E27FC236}">
                  <a16:creationId xmlns:a16="http://schemas.microsoft.com/office/drawing/2014/main" id="{EF900782-DB0B-4B50-9284-EC62AC46BF39}"/>
                </a:ext>
              </a:extLst>
            </p:cNvPr>
            <p:cNvSpPr txBox="1">
              <a:spLocks/>
            </p:cNvSpPr>
            <p:nvPr/>
          </p:nvSpPr>
          <p:spPr bwMode="auto">
            <a:xfrm>
              <a:off x="47256" y="591985"/>
              <a:ext cx="430610"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4541" name="Line 27">
              <a:extLst>
                <a:ext uri="{FF2B5EF4-FFF2-40B4-BE49-F238E27FC236}">
                  <a16:creationId xmlns:a16="http://schemas.microsoft.com/office/drawing/2014/main" id="{8131809A-E7BC-4637-8F95-50E087D86177}"/>
                </a:ext>
              </a:extLst>
            </p:cNvPr>
            <p:cNvSpPr>
              <a:spLocks noChangeShapeType="1"/>
            </p:cNvSpPr>
            <p:nvPr/>
          </p:nvSpPr>
          <p:spPr bwMode="auto">
            <a:xfrm>
              <a:off x="1221180" y="437922"/>
              <a:ext cx="516394" cy="318601"/>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pic>
        <p:nvPicPr>
          <p:cNvPr id="64534" name="Picture 28" descr="Exc.pdf">
            <a:extLst>
              <a:ext uri="{FF2B5EF4-FFF2-40B4-BE49-F238E27FC236}">
                <a16:creationId xmlns:a16="http://schemas.microsoft.com/office/drawing/2014/main" id="{EB216097-DC11-46E7-8AD3-62538F0B38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0100" y="8545513"/>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35" name="Picture 29" descr="STED_Gauss.pdf">
            <a:extLst>
              <a:ext uri="{FF2B5EF4-FFF2-40B4-BE49-F238E27FC236}">
                <a16:creationId xmlns:a16="http://schemas.microsoft.com/office/drawing/2014/main" id="{273B16B1-1222-48FD-97C0-485FB42D89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9361488"/>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57BD95E8-1BE3-4FCA-A91D-B7732CB08D96}"/>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 CW-STED Microscopy</a:t>
            </a:r>
          </a:p>
        </p:txBody>
      </p:sp>
      <p:sp>
        <p:nvSpPr>
          <p:cNvPr id="65538" name="Text Box 2">
            <a:extLst>
              <a:ext uri="{FF2B5EF4-FFF2-40B4-BE49-F238E27FC236}">
                <a16:creationId xmlns:a16="http://schemas.microsoft.com/office/drawing/2014/main" id="{CE909CD6-BCE9-4263-9844-7304F0D1B5EC}"/>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A1C479DD-264B-4ECC-99BE-6F2A1774B3E9}" type="slidenum">
              <a:rPr lang="it-IT" altLang="it-IT" sz="2600">
                <a:latin typeface="Arial" panose="020B0604020202020204" pitchFamily="34" charset="0"/>
                <a:cs typeface="Arial" panose="020B0604020202020204" pitchFamily="34" charset="0"/>
                <a:sym typeface="Arial" panose="020B0604020202020204" pitchFamily="34" charset="0"/>
              </a:rPr>
              <a:pPr eaLnBrk="1"/>
              <a:t>48</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65539" name="Rectangle 3">
            <a:extLst>
              <a:ext uri="{FF2B5EF4-FFF2-40B4-BE49-F238E27FC236}">
                <a16:creationId xmlns:a16="http://schemas.microsoft.com/office/drawing/2014/main" id="{7C8BAC51-39A9-4D6F-8F21-A39C9598DAE6}"/>
              </a:ext>
            </a:extLst>
          </p:cNvPr>
          <p:cNvSpPr>
            <a:spLocks/>
          </p:cNvSpPr>
          <p:nvPr/>
        </p:nvSpPr>
        <p:spPr bwMode="auto">
          <a:xfrm>
            <a:off x="6384925" y="8666163"/>
            <a:ext cx="57150" cy="428625"/>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5540" name="Line 4">
            <a:extLst>
              <a:ext uri="{FF2B5EF4-FFF2-40B4-BE49-F238E27FC236}">
                <a16:creationId xmlns:a16="http://schemas.microsoft.com/office/drawing/2014/main" id="{644778A5-20B4-47F5-8F77-A968D91E17F7}"/>
              </a:ext>
            </a:extLst>
          </p:cNvPr>
          <p:cNvSpPr>
            <a:spLocks noChangeShapeType="1"/>
          </p:cNvSpPr>
          <p:nvPr/>
        </p:nvSpPr>
        <p:spPr bwMode="auto">
          <a:xfrm flipV="1">
            <a:off x="6384925"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5541" name="Rectangle 5">
            <a:extLst>
              <a:ext uri="{FF2B5EF4-FFF2-40B4-BE49-F238E27FC236}">
                <a16:creationId xmlns:a16="http://schemas.microsoft.com/office/drawing/2014/main" id="{3ED2CB5D-4A64-447B-8CEC-BDD192676698}"/>
              </a:ext>
            </a:extLst>
          </p:cNvPr>
          <p:cNvSpPr>
            <a:spLocks/>
          </p:cNvSpPr>
          <p:nvPr/>
        </p:nvSpPr>
        <p:spPr bwMode="auto">
          <a:xfrm>
            <a:off x="6365875" y="9344025"/>
            <a:ext cx="5600700" cy="428625"/>
          </a:xfrm>
          <a:prstGeom prst="rect">
            <a:avLst/>
          </a:prstGeom>
          <a:solidFill>
            <a:srgbClr val="D41D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5542" name="Rectangle 6">
            <a:extLst>
              <a:ext uri="{FF2B5EF4-FFF2-40B4-BE49-F238E27FC236}">
                <a16:creationId xmlns:a16="http://schemas.microsoft.com/office/drawing/2014/main" id="{BA1CFEBE-7945-4F68-8C98-D0AA5AA73C31}"/>
              </a:ext>
            </a:extLst>
          </p:cNvPr>
          <p:cNvSpPr>
            <a:spLocks/>
          </p:cNvSpPr>
          <p:nvPr/>
        </p:nvSpPr>
        <p:spPr bwMode="auto">
          <a:xfrm>
            <a:off x="7077075" y="10023475"/>
            <a:ext cx="4906963" cy="428625"/>
          </a:xfrm>
          <a:prstGeom prst="rect">
            <a:avLst/>
          </a:prstGeom>
          <a:solidFill>
            <a:srgbClr val="70BF4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5543" name="Line 7">
            <a:extLst>
              <a:ext uri="{FF2B5EF4-FFF2-40B4-BE49-F238E27FC236}">
                <a16:creationId xmlns:a16="http://schemas.microsoft.com/office/drawing/2014/main" id="{00B9A486-F839-4020-9A9B-416000BED4C6}"/>
              </a:ext>
            </a:extLst>
          </p:cNvPr>
          <p:cNvSpPr>
            <a:spLocks noChangeShapeType="1"/>
          </p:cNvSpPr>
          <p:nvPr/>
        </p:nvSpPr>
        <p:spPr bwMode="auto">
          <a:xfrm flipV="1">
            <a:off x="11957050" y="3262313"/>
            <a:ext cx="0" cy="7835900"/>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5544" name="Line 8">
            <a:extLst>
              <a:ext uri="{FF2B5EF4-FFF2-40B4-BE49-F238E27FC236}">
                <a16:creationId xmlns:a16="http://schemas.microsoft.com/office/drawing/2014/main" id="{0567A386-2E82-4684-BE41-E689A9DE15CF}"/>
              </a:ext>
            </a:extLst>
          </p:cNvPr>
          <p:cNvSpPr>
            <a:spLocks noChangeShapeType="1"/>
          </p:cNvSpPr>
          <p:nvPr/>
        </p:nvSpPr>
        <p:spPr bwMode="auto">
          <a:xfrm>
            <a:off x="6421438" y="9069388"/>
            <a:ext cx="5526087"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5545" name="Line 9">
            <a:extLst>
              <a:ext uri="{FF2B5EF4-FFF2-40B4-BE49-F238E27FC236}">
                <a16:creationId xmlns:a16="http://schemas.microsoft.com/office/drawing/2014/main" id="{09E7FB9C-8DB2-469D-AB2C-E26B3722AD2A}"/>
              </a:ext>
            </a:extLst>
          </p:cNvPr>
          <p:cNvSpPr>
            <a:spLocks noChangeShapeType="1"/>
          </p:cNvSpPr>
          <p:nvPr/>
        </p:nvSpPr>
        <p:spPr bwMode="auto">
          <a:xfrm>
            <a:off x="6407150" y="9772650"/>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5546" name="Line 10">
            <a:extLst>
              <a:ext uri="{FF2B5EF4-FFF2-40B4-BE49-F238E27FC236}">
                <a16:creationId xmlns:a16="http://schemas.microsoft.com/office/drawing/2014/main" id="{EF4248A9-1B8C-487C-AEFC-D04916275195}"/>
              </a:ext>
            </a:extLst>
          </p:cNvPr>
          <p:cNvSpPr>
            <a:spLocks noChangeShapeType="1"/>
          </p:cNvSpPr>
          <p:nvPr/>
        </p:nvSpPr>
        <p:spPr bwMode="auto">
          <a:xfrm>
            <a:off x="6375400" y="10448925"/>
            <a:ext cx="5527675" cy="0"/>
          </a:xfrm>
          <a:prstGeom prst="line">
            <a:avLst/>
          </a:prstGeom>
          <a:noFill/>
          <a:ln w="25400">
            <a:solidFill>
              <a:srgbClr val="53535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5547" name="Text Box 11">
            <a:extLst>
              <a:ext uri="{FF2B5EF4-FFF2-40B4-BE49-F238E27FC236}">
                <a16:creationId xmlns:a16="http://schemas.microsoft.com/office/drawing/2014/main" id="{3A14CDCF-E0BF-45F1-B526-AFBF7D244645}"/>
              </a:ext>
            </a:extLst>
          </p:cNvPr>
          <p:cNvSpPr txBox="1">
            <a:spLocks/>
          </p:cNvSpPr>
          <p:nvPr/>
        </p:nvSpPr>
        <p:spPr bwMode="auto">
          <a:xfrm>
            <a:off x="4094163" y="8636000"/>
            <a:ext cx="1476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Excitation</a:t>
            </a:r>
          </a:p>
        </p:txBody>
      </p:sp>
      <p:sp>
        <p:nvSpPr>
          <p:cNvPr id="65548" name="Text Box 12">
            <a:extLst>
              <a:ext uri="{FF2B5EF4-FFF2-40B4-BE49-F238E27FC236}">
                <a16:creationId xmlns:a16="http://schemas.microsoft.com/office/drawing/2014/main" id="{FD8B3680-886C-4B63-AE52-492FF54ED4E8}"/>
              </a:ext>
            </a:extLst>
          </p:cNvPr>
          <p:cNvSpPr txBox="1">
            <a:spLocks/>
          </p:cNvSpPr>
          <p:nvPr/>
        </p:nvSpPr>
        <p:spPr bwMode="auto">
          <a:xfrm>
            <a:off x="4116388" y="9315450"/>
            <a:ext cx="9683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STED</a:t>
            </a:r>
          </a:p>
        </p:txBody>
      </p:sp>
      <p:sp>
        <p:nvSpPr>
          <p:cNvPr id="65549" name="Text Box 13">
            <a:extLst>
              <a:ext uri="{FF2B5EF4-FFF2-40B4-BE49-F238E27FC236}">
                <a16:creationId xmlns:a16="http://schemas.microsoft.com/office/drawing/2014/main" id="{CBA7A4A1-E709-466F-B300-74D8692FE184}"/>
              </a:ext>
            </a:extLst>
          </p:cNvPr>
          <p:cNvSpPr txBox="1">
            <a:spLocks/>
          </p:cNvSpPr>
          <p:nvPr/>
        </p:nvSpPr>
        <p:spPr bwMode="auto">
          <a:xfrm>
            <a:off x="4129088" y="9993313"/>
            <a:ext cx="1443037"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Detection</a:t>
            </a:r>
          </a:p>
        </p:txBody>
      </p:sp>
      <p:sp>
        <p:nvSpPr>
          <p:cNvPr id="65550" name="Text Box 14">
            <a:extLst>
              <a:ext uri="{FF2B5EF4-FFF2-40B4-BE49-F238E27FC236}">
                <a16:creationId xmlns:a16="http://schemas.microsoft.com/office/drawing/2014/main" id="{B8086BEE-61E6-463A-97A1-8E7BCA3843F5}"/>
              </a:ext>
            </a:extLst>
          </p:cNvPr>
          <p:cNvSpPr txBox="1">
            <a:spLocks/>
          </p:cNvSpPr>
          <p:nvPr/>
        </p:nvSpPr>
        <p:spPr bwMode="auto">
          <a:xfrm>
            <a:off x="3106738" y="12277725"/>
            <a:ext cx="6678612"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PLOS One, 8(1): e544210 (2013)</a:t>
            </a:r>
          </a:p>
          <a:p>
            <a:pPr algn="l" eaLnBrk="1"/>
            <a:r>
              <a:rPr lang="it-IT" altLang="it-IT" sz="1400" b="1">
                <a:latin typeface="Arial" panose="020B0604020202020204" pitchFamily="34" charset="0"/>
                <a:cs typeface="Arial" panose="020B0604020202020204" pitchFamily="34" charset="0"/>
                <a:sym typeface="Arial" panose="020B0604020202020204" pitchFamily="34" charset="0"/>
              </a:rPr>
              <a:t>Moffitt J.R, Osseforth C and Michaelis J. Opt. Express. 19(5):4242-4254 (2011)</a:t>
            </a:r>
          </a:p>
        </p:txBody>
      </p:sp>
      <p:pic>
        <p:nvPicPr>
          <p:cNvPr id="65551" name="Picture 15" descr="Theory_Rationale_EPS-01.png">
            <a:extLst>
              <a:ext uri="{FF2B5EF4-FFF2-40B4-BE49-F238E27FC236}">
                <a16:creationId xmlns:a16="http://schemas.microsoft.com/office/drawing/2014/main" id="{5362AA35-AC4C-45D1-B270-BCD5217CB0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5438" y="3214688"/>
            <a:ext cx="13573125" cy="528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52" name="Line 16">
            <a:extLst>
              <a:ext uri="{FF2B5EF4-FFF2-40B4-BE49-F238E27FC236}">
                <a16:creationId xmlns:a16="http://schemas.microsoft.com/office/drawing/2014/main" id="{1FE7463B-F52C-43D5-A0F7-94EC22BB8984}"/>
              </a:ext>
            </a:extLst>
          </p:cNvPr>
          <p:cNvSpPr>
            <a:spLocks noChangeShapeType="1"/>
          </p:cNvSpPr>
          <p:nvPr/>
        </p:nvSpPr>
        <p:spPr bwMode="auto">
          <a:xfrm flipV="1">
            <a:off x="7088188" y="3309938"/>
            <a:ext cx="0" cy="7837487"/>
          </a:xfrm>
          <a:prstGeom prst="line">
            <a:avLst/>
          </a:prstGeom>
          <a:noFill/>
          <a:ln w="127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5553" name="Line 17">
            <a:extLst>
              <a:ext uri="{FF2B5EF4-FFF2-40B4-BE49-F238E27FC236}">
                <a16:creationId xmlns:a16="http://schemas.microsoft.com/office/drawing/2014/main" id="{055B8F96-5148-4C19-B1DF-EBB5B0E03C7B}"/>
              </a:ext>
            </a:extLst>
          </p:cNvPr>
          <p:cNvSpPr>
            <a:spLocks noChangeShapeType="1"/>
          </p:cNvSpPr>
          <p:nvPr/>
        </p:nvSpPr>
        <p:spPr bwMode="auto">
          <a:xfrm>
            <a:off x="6454775" y="10860088"/>
            <a:ext cx="623888" cy="0"/>
          </a:xfrm>
          <a:prstGeom prst="line">
            <a:avLst/>
          </a:prstGeom>
          <a:noFill/>
          <a:ln w="25400">
            <a:solidFill>
              <a:srgbClr val="535353"/>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a:p>
        </p:txBody>
      </p:sp>
      <p:sp>
        <p:nvSpPr>
          <p:cNvPr id="65554" name="Text Box 18">
            <a:extLst>
              <a:ext uri="{FF2B5EF4-FFF2-40B4-BE49-F238E27FC236}">
                <a16:creationId xmlns:a16="http://schemas.microsoft.com/office/drawing/2014/main" id="{5E07FE9F-7B9C-4913-AC82-4D5D97CA91DD}"/>
              </a:ext>
            </a:extLst>
          </p:cNvPr>
          <p:cNvSpPr txBox="1">
            <a:spLocks/>
          </p:cNvSpPr>
          <p:nvPr/>
        </p:nvSpPr>
        <p:spPr bwMode="auto">
          <a:xfrm>
            <a:off x="6538913" y="11071225"/>
            <a:ext cx="45561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rPr>
              <a:t>T</a:t>
            </a:r>
            <a:r>
              <a:rPr lang="it-IT" altLang="it-IT" sz="2400" baseline="-6000">
                <a:solidFill>
                  <a:srgbClr val="232323"/>
                </a:solidFill>
                <a:latin typeface="Arial" panose="020B0604020202020204" pitchFamily="34" charset="0"/>
                <a:cs typeface="Arial" panose="020B0604020202020204" pitchFamily="34" charset="0"/>
                <a:sym typeface="Arial" panose="020B0604020202020204" pitchFamily="34" charset="0"/>
              </a:rPr>
              <a:t>g</a:t>
            </a:r>
            <a:endParaRPr lang="it-IT" altLang="it-IT" sz="2400">
              <a:solidFill>
                <a:srgbClr val="232323"/>
              </a:solidFill>
              <a:latin typeface="Arial" panose="020B0604020202020204" pitchFamily="34" charset="0"/>
              <a:cs typeface="Arial" panose="020B0604020202020204" pitchFamily="34" charset="0"/>
              <a:sym typeface="Arial" panose="020B0604020202020204" pitchFamily="34" charset="0"/>
            </a:endParaRPr>
          </a:p>
        </p:txBody>
      </p:sp>
      <p:pic>
        <p:nvPicPr>
          <p:cNvPr id="65555" name="Picture 19" descr="Exc.pdf">
            <a:extLst>
              <a:ext uri="{FF2B5EF4-FFF2-40B4-BE49-F238E27FC236}">
                <a16:creationId xmlns:a16="http://schemas.microsoft.com/office/drawing/2014/main" id="{EE81EC40-9CEE-4900-9D3D-3FFA52F566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0100" y="8545513"/>
            <a:ext cx="6619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56" name="Group 20">
            <a:extLst>
              <a:ext uri="{FF2B5EF4-FFF2-40B4-BE49-F238E27FC236}">
                <a16:creationId xmlns:a16="http://schemas.microsoft.com/office/drawing/2014/main" id="{5FA73DC4-8F1A-4725-9446-0851173C3565}"/>
              </a:ext>
            </a:extLst>
          </p:cNvPr>
          <p:cNvGrpSpPr>
            <a:grpSpLocks/>
          </p:cNvGrpSpPr>
          <p:nvPr/>
        </p:nvGrpSpPr>
        <p:grpSpPr bwMode="auto">
          <a:xfrm>
            <a:off x="12798425" y="8612188"/>
            <a:ext cx="3162300" cy="3525837"/>
            <a:chOff x="-1" y="0"/>
            <a:chExt cx="3162043" cy="3526243"/>
          </a:xfrm>
        </p:grpSpPr>
        <p:pic>
          <p:nvPicPr>
            <p:cNvPr id="65558" name="Picture 21" descr="Jablonsky_03-01.pdf">
              <a:extLst>
                <a:ext uri="{FF2B5EF4-FFF2-40B4-BE49-F238E27FC236}">
                  <a16:creationId xmlns:a16="http://schemas.microsoft.com/office/drawing/2014/main" id="{9FCAA84A-7ED4-461E-8AD8-9F43136FB6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6" y="0"/>
              <a:ext cx="2706764" cy="3526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59" name="Text Box 22">
              <a:extLst>
                <a:ext uri="{FF2B5EF4-FFF2-40B4-BE49-F238E27FC236}">
                  <a16:creationId xmlns:a16="http://schemas.microsoft.com/office/drawing/2014/main" id="{D1F9DA37-AADB-45B5-BC98-B1CE99298638}"/>
                </a:ext>
              </a:extLst>
            </p:cNvPr>
            <p:cNvSpPr txBox="1">
              <a:spLocks/>
            </p:cNvSpPr>
            <p:nvPr/>
          </p:nvSpPr>
          <p:spPr bwMode="auto">
            <a:xfrm>
              <a:off x="2371398" y="615213"/>
              <a:ext cx="790644"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ns</a:t>
              </a:r>
            </a:p>
          </p:txBody>
        </p:sp>
        <p:sp>
          <p:nvSpPr>
            <p:cNvPr id="65560" name="Text Box 23">
              <a:extLst>
                <a:ext uri="{FF2B5EF4-FFF2-40B4-BE49-F238E27FC236}">
                  <a16:creationId xmlns:a16="http://schemas.microsoft.com/office/drawing/2014/main" id="{01F7256C-2C44-4025-A66E-B1C8CF386454}"/>
                </a:ext>
              </a:extLst>
            </p:cNvPr>
            <p:cNvSpPr txBox="1">
              <a:spLocks/>
            </p:cNvSpPr>
            <p:nvPr/>
          </p:nvSpPr>
          <p:spPr bwMode="auto">
            <a:xfrm>
              <a:off x="2371398" y="206085"/>
              <a:ext cx="790644"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2400">
                  <a:latin typeface="Arial" panose="020B0604020202020204" pitchFamily="34" charset="0"/>
                  <a:cs typeface="Arial" panose="020B0604020202020204" pitchFamily="34" charset="0"/>
                  <a:sym typeface="Arial" panose="020B0604020202020204" pitchFamily="34" charset="0"/>
                </a:rPr>
                <a:t>~ ps</a:t>
              </a:r>
            </a:p>
          </p:txBody>
        </p:sp>
        <p:sp>
          <p:nvSpPr>
            <p:cNvPr id="65561" name="Text Box 24">
              <a:extLst>
                <a:ext uri="{FF2B5EF4-FFF2-40B4-BE49-F238E27FC236}">
                  <a16:creationId xmlns:a16="http://schemas.microsoft.com/office/drawing/2014/main" id="{ACA67B12-32EA-446E-9F15-E0FA3118A2D9}"/>
                </a:ext>
              </a:extLst>
            </p:cNvPr>
            <p:cNvSpPr txBox="1">
              <a:spLocks/>
            </p:cNvSpPr>
            <p:nvPr/>
          </p:nvSpPr>
          <p:spPr bwMode="auto">
            <a:xfrm>
              <a:off x="-1" y="2830226"/>
              <a:ext cx="430611" cy="447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0</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5562" name="Text Box 25">
              <a:extLst>
                <a:ext uri="{FF2B5EF4-FFF2-40B4-BE49-F238E27FC236}">
                  <a16:creationId xmlns:a16="http://schemas.microsoft.com/office/drawing/2014/main" id="{E8B1A85B-FDB5-463B-8893-485C2D55A0B6}"/>
                </a:ext>
              </a:extLst>
            </p:cNvPr>
            <p:cNvSpPr txBox="1">
              <a:spLocks/>
            </p:cNvSpPr>
            <p:nvPr/>
          </p:nvSpPr>
          <p:spPr bwMode="auto">
            <a:xfrm>
              <a:off x="47256" y="591985"/>
              <a:ext cx="430610" cy="447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S</a:t>
              </a:r>
              <a:r>
                <a:rPr lang="it-IT" altLang="it-IT" sz="2400" baseline="-6000">
                  <a:latin typeface="Arial" panose="020B0604020202020204" pitchFamily="34" charset="0"/>
                  <a:cs typeface="Arial" panose="020B0604020202020204" pitchFamily="34" charset="0"/>
                  <a:sym typeface="Arial" panose="020B0604020202020204" pitchFamily="34" charset="0"/>
                </a:rPr>
                <a:t>1</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sp>
          <p:nvSpPr>
            <p:cNvPr id="65563" name="Line 26">
              <a:extLst>
                <a:ext uri="{FF2B5EF4-FFF2-40B4-BE49-F238E27FC236}">
                  <a16:creationId xmlns:a16="http://schemas.microsoft.com/office/drawing/2014/main" id="{78991FA3-F8A6-420E-8520-9D8188068997}"/>
                </a:ext>
              </a:extLst>
            </p:cNvPr>
            <p:cNvSpPr>
              <a:spLocks noChangeShapeType="1"/>
            </p:cNvSpPr>
            <p:nvPr/>
          </p:nvSpPr>
          <p:spPr bwMode="auto">
            <a:xfrm>
              <a:off x="1221180" y="437922"/>
              <a:ext cx="516394" cy="318601"/>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grpSp>
      <p:pic>
        <p:nvPicPr>
          <p:cNvPr id="65557" name="Picture 27" descr="STED-01.pdf">
            <a:extLst>
              <a:ext uri="{FF2B5EF4-FFF2-40B4-BE49-F238E27FC236}">
                <a16:creationId xmlns:a16="http://schemas.microsoft.com/office/drawing/2014/main" id="{371B8489-409D-46A8-A998-495B029A2484}"/>
              </a:ext>
            </a:extLst>
          </p:cNvPr>
          <p:cNvPicPr>
            <a:picLocks noChangeAspect="1"/>
          </p:cNvPicPr>
          <p:nvPr/>
        </p:nvPicPr>
        <p:blipFill>
          <a:blip r:embed="rId5">
            <a:extLst>
              <a:ext uri="{28A0092B-C50C-407E-A947-70E740481C1C}">
                <a14:useLocalDpi xmlns:a14="http://schemas.microsoft.com/office/drawing/2010/main" val="0"/>
              </a:ext>
            </a:extLst>
          </a:blip>
          <a:srcRect r="876"/>
          <a:stretch>
            <a:fillRect/>
          </a:stretch>
        </p:blipFill>
        <p:spPr bwMode="auto">
          <a:xfrm>
            <a:off x="2538413" y="8545513"/>
            <a:ext cx="2265362"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E50021E3-B9BA-4F7D-88F4-640AD615843C}"/>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 CW-STED Microscopy</a:t>
            </a:r>
          </a:p>
        </p:txBody>
      </p:sp>
      <p:sp>
        <p:nvSpPr>
          <p:cNvPr id="66562" name="Text Box 2">
            <a:extLst>
              <a:ext uri="{FF2B5EF4-FFF2-40B4-BE49-F238E27FC236}">
                <a16:creationId xmlns:a16="http://schemas.microsoft.com/office/drawing/2014/main" id="{84FA5A3E-6EC9-41B6-AB2F-6B5349D1AA6B}"/>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9C7BDF90-CAB0-4974-B62B-B852E4747D7C}" type="slidenum">
              <a:rPr lang="it-IT" altLang="it-IT" sz="2600">
                <a:latin typeface="Arial" panose="020B0604020202020204" pitchFamily="34" charset="0"/>
                <a:cs typeface="Arial" panose="020B0604020202020204" pitchFamily="34" charset="0"/>
                <a:sym typeface="Arial" panose="020B0604020202020204" pitchFamily="34" charset="0"/>
              </a:rPr>
              <a:pPr eaLnBrk="1"/>
              <a:t>49</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66563" name="Picture 3" descr="real_setup_02-01.png">
            <a:extLst>
              <a:ext uri="{FF2B5EF4-FFF2-40B4-BE49-F238E27FC236}">
                <a16:creationId xmlns:a16="http://schemas.microsoft.com/office/drawing/2014/main" id="{44414779-18C1-4596-9812-6AC040B550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7150" y="2143125"/>
            <a:ext cx="14108113" cy="1050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Text Box 4">
            <a:extLst>
              <a:ext uri="{FF2B5EF4-FFF2-40B4-BE49-F238E27FC236}">
                <a16:creationId xmlns:a16="http://schemas.microsoft.com/office/drawing/2014/main" id="{F602F50F-C373-42FD-B8B0-106524763CA4}"/>
              </a:ext>
            </a:extLst>
          </p:cNvPr>
          <p:cNvSpPr txBox="1">
            <a:spLocks/>
          </p:cNvSpPr>
          <p:nvPr/>
        </p:nvSpPr>
        <p:spPr bwMode="auto">
          <a:xfrm>
            <a:off x="3106738" y="12469813"/>
            <a:ext cx="5310187"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Nat. Methods, 8(7): 571-573 (2011)</a:t>
            </a:r>
          </a:p>
        </p:txBody>
      </p:sp>
      <p:sp>
        <p:nvSpPr>
          <p:cNvPr id="66565" name="Rectangle 5">
            <a:extLst>
              <a:ext uri="{FF2B5EF4-FFF2-40B4-BE49-F238E27FC236}">
                <a16:creationId xmlns:a16="http://schemas.microsoft.com/office/drawing/2014/main" id="{C1476C8B-9BF6-4462-BB31-1273DE9E7A44}"/>
              </a:ext>
            </a:extLst>
          </p:cNvPr>
          <p:cNvSpPr>
            <a:spLocks/>
          </p:cNvSpPr>
          <p:nvPr/>
        </p:nvSpPr>
        <p:spPr bwMode="auto">
          <a:xfrm>
            <a:off x="16608425" y="5465763"/>
            <a:ext cx="2922588" cy="3836987"/>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pasted-image.png">
            <a:extLst>
              <a:ext uri="{FF2B5EF4-FFF2-40B4-BE49-F238E27FC236}">
                <a16:creationId xmlns:a16="http://schemas.microsoft.com/office/drawing/2014/main" id="{A157BEA6-23B3-47B8-8FD2-FE9229B3E2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22000" y="4994275"/>
            <a:ext cx="5173663"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Rectangle 2">
            <a:extLst>
              <a:ext uri="{FF2B5EF4-FFF2-40B4-BE49-F238E27FC236}">
                <a16:creationId xmlns:a16="http://schemas.microsoft.com/office/drawing/2014/main" id="{0B24BEF6-FE95-4441-8DA7-EAF935A3D754}"/>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 Microscopy</a:t>
            </a:r>
          </a:p>
        </p:txBody>
      </p:sp>
      <p:sp>
        <p:nvSpPr>
          <p:cNvPr id="12291" name="Text Box 3">
            <a:extLst>
              <a:ext uri="{FF2B5EF4-FFF2-40B4-BE49-F238E27FC236}">
                <a16:creationId xmlns:a16="http://schemas.microsoft.com/office/drawing/2014/main" id="{FBDF0577-8EF5-4CD6-8FE1-B816AC78BE04}"/>
              </a:ext>
            </a:extLst>
          </p:cNvPr>
          <p:cNvSpPr txBox="1">
            <a:spLocks/>
          </p:cNvSpPr>
          <p:nvPr/>
        </p:nvSpPr>
        <p:spPr bwMode="auto">
          <a:xfrm>
            <a:off x="23879175" y="13144500"/>
            <a:ext cx="29845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74FB4C53-FF3C-4446-A766-A55DD526BC2B}" type="slidenum">
              <a:rPr lang="it-IT" altLang="it-IT" sz="2600">
                <a:latin typeface="Arial" panose="020B0604020202020204" pitchFamily="34" charset="0"/>
                <a:cs typeface="Arial" panose="020B0604020202020204" pitchFamily="34" charset="0"/>
                <a:sym typeface="Arial" panose="020B0604020202020204" pitchFamily="34" charset="0"/>
              </a:rPr>
              <a:pPr eaLnBrk="1"/>
              <a:t>5</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12292" name="Text Box 4">
            <a:extLst>
              <a:ext uri="{FF2B5EF4-FFF2-40B4-BE49-F238E27FC236}">
                <a16:creationId xmlns:a16="http://schemas.microsoft.com/office/drawing/2014/main" id="{17ED07FA-6C09-482B-A7CD-ADF0D253FCBD}"/>
              </a:ext>
            </a:extLst>
          </p:cNvPr>
          <p:cNvSpPr txBox="1">
            <a:spLocks/>
          </p:cNvSpPr>
          <p:nvPr/>
        </p:nvSpPr>
        <p:spPr bwMode="auto">
          <a:xfrm>
            <a:off x="360363" y="2100263"/>
            <a:ext cx="23661687"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“…..Browse through any cell biological journal, and the impact of fluorescent microscopy is obvious, with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&gt; 80% of the images of cells</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 in the book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usually acquired with a fluorescent microscope</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a:t>
            </a:r>
          </a:p>
          <a:p>
            <a:pPr eaLnBrk="1"/>
            <a:endParaRPr lang="it-IT" altLang="it-IT" sz="1600">
              <a:solidFill>
                <a:srgbClr val="232323"/>
              </a:solidFill>
              <a:latin typeface="Arial" panose="020B0604020202020204" pitchFamily="34" charset="0"/>
              <a:cs typeface="Arial" panose="020B0604020202020204" pitchFamily="34" charset="0"/>
              <a:sym typeface="Arial" panose="020B0604020202020204" pitchFamily="34" charset="0"/>
            </a:endParaRPr>
          </a:p>
          <a:p>
            <a:pPr algn="r" eaLnBrk="1"/>
            <a:r>
              <a:rPr lang="it-IT" altLang="it-IT" sz="1600" b="1">
                <a:latin typeface="Arial" panose="020B0604020202020204" pitchFamily="34" charset="0"/>
                <a:cs typeface="Arial" panose="020B0604020202020204" pitchFamily="34" charset="0"/>
                <a:sym typeface="Arial" panose="020B0604020202020204" pitchFamily="34" charset="0"/>
              </a:rPr>
              <a:t>B. Houng et al. Cell 143:1047-1058 (2010)</a:t>
            </a:r>
          </a:p>
        </p:txBody>
      </p:sp>
      <p:grpSp>
        <p:nvGrpSpPr>
          <p:cNvPr id="12293" name="Group 5">
            <a:extLst>
              <a:ext uri="{FF2B5EF4-FFF2-40B4-BE49-F238E27FC236}">
                <a16:creationId xmlns:a16="http://schemas.microsoft.com/office/drawing/2014/main" id="{0635C064-24FF-456C-87D3-B192F6AF5063}"/>
              </a:ext>
            </a:extLst>
          </p:cNvPr>
          <p:cNvGrpSpPr>
            <a:grpSpLocks/>
          </p:cNvGrpSpPr>
          <p:nvPr/>
        </p:nvGrpSpPr>
        <p:grpSpPr bwMode="auto">
          <a:xfrm>
            <a:off x="1265238" y="3962400"/>
            <a:ext cx="7885112" cy="8886825"/>
            <a:chOff x="0" y="0"/>
            <a:chExt cx="7884239" cy="8886543"/>
          </a:xfrm>
        </p:grpSpPr>
        <p:pic>
          <p:nvPicPr>
            <p:cNvPr id="12296" name="Picture 6" descr="pg_0003.pdf">
              <a:extLst>
                <a:ext uri="{FF2B5EF4-FFF2-40B4-BE49-F238E27FC236}">
                  <a16:creationId xmlns:a16="http://schemas.microsoft.com/office/drawing/2014/main" id="{BFF82C0A-1F77-4E8D-884B-C991013E49D7}"/>
                </a:ext>
              </a:extLst>
            </p:cNvPr>
            <p:cNvPicPr>
              <a:picLocks noChangeAspect="1"/>
            </p:cNvPicPr>
            <p:nvPr/>
          </p:nvPicPr>
          <p:blipFill>
            <a:blip r:embed="rId3">
              <a:extLst>
                <a:ext uri="{28A0092B-C50C-407E-A947-70E740481C1C}">
                  <a14:useLocalDpi xmlns:a14="http://schemas.microsoft.com/office/drawing/2010/main" val="0"/>
                </a:ext>
              </a:extLst>
            </a:blip>
            <a:srcRect l="1453" t="15675" r="44147" b="16998"/>
            <a:stretch>
              <a:fillRect/>
            </a:stretch>
          </p:blipFill>
          <p:spPr bwMode="auto">
            <a:xfrm>
              <a:off x="0" y="0"/>
              <a:ext cx="7884239" cy="7335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7" name="Text Box 7">
              <a:extLst>
                <a:ext uri="{FF2B5EF4-FFF2-40B4-BE49-F238E27FC236}">
                  <a16:creationId xmlns:a16="http://schemas.microsoft.com/office/drawing/2014/main" id="{31B2A7BD-E174-4DF9-9F7E-2B3148D10B41}"/>
                </a:ext>
              </a:extLst>
            </p:cNvPr>
            <p:cNvSpPr txBox="1">
              <a:spLocks/>
            </p:cNvSpPr>
            <p:nvPr/>
          </p:nvSpPr>
          <p:spPr bwMode="auto">
            <a:xfrm>
              <a:off x="0" y="7458921"/>
              <a:ext cx="6459760" cy="1427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800" b="1">
                  <a:latin typeface="Arial" panose="020B0604020202020204" pitchFamily="34" charset="0"/>
                  <a:cs typeface="Arial" panose="020B0604020202020204" pitchFamily="34" charset="0"/>
                  <a:sym typeface="Arial" panose="020B0604020202020204" pitchFamily="34" charset="0"/>
                </a:rPr>
                <a:t>3RD PLACE, 2012 PHOTOMICROGRAPHY COMPETITION</a:t>
              </a:r>
            </a:p>
            <a:p>
              <a:pPr algn="l" eaLnBrk="1"/>
              <a:r>
                <a:rPr lang="it-IT" altLang="it-IT" sz="1800">
                  <a:latin typeface="Arial" panose="020B0604020202020204" pitchFamily="34" charset="0"/>
                  <a:cs typeface="Arial" panose="020B0604020202020204" pitchFamily="34" charset="0"/>
                  <a:sym typeface="Arial" panose="020B0604020202020204" pitchFamily="34" charset="0"/>
                </a:rPr>
                <a:t>Dr. Dylan T. Burnette, National Institutes of Health (NIH),Bethesda, Maryland, USA</a:t>
              </a:r>
            </a:p>
            <a:p>
              <a:pPr algn="l" eaLnBrk="1"/>
              <a:r>
                <a:rPr lang="it-IT" altLang="it-IT" sz="1800" b="1">
                  <a:latin typeface="Arial" panose="020B0604020202020204" pitchFamily="34" charset="0"/>
                  <a:cs typeface="Arial" panose="020B0604020202020204" pitchFamily="34" charset="0"/>
                  <a:sym typeface="Arial" panose="020B0604020202020204" pitchFamily="34" charset="0"/>
                </a:rPr>
                <a:t>Human bone cancer</a:t>
              </a:r>
              <a:r>
                <a:rPr lang="it-IT" altLang="it-IT" sz="1800">
                  <a:latin typeface="Arial" panose="020B0604020202020204" pitchFamily="34" charset="0"/>
                  <a:cs typeface="Arial" panose="020B0604020202020204" pitchFamily="34" charset="0"/>
                  <a:sym typeface="Arial" panose="020B0604020202020204" pitchFamily="34" charset="0"/>
                </a:rPr>
                <a:t> (osteosarcoma) showing actin filaments (purple), mitochondria (yellow), and DNA (blue).</a:t>
              </a:r>
            </a:p>
          </p:txBody>
        </p:sp>
      </p:grpSp>
      <p:sp>
        <p:nvSpPr>
          <p:cNvPr id="12294" name="Text Box 8">
            <a:extLst>
              <a:ext uri="{FF2B5EF4-FFF2-40B4-BE49-F238E27FC236}">
                <a16:creationId xmlns:a16="http://schemas.microsoft.com/office/drawing/2014/main" id="{79A2CB95-0D71-4398-B620-08942211D69C}"/>
              </a:ext>
            </a:extLst>
          </p:cNvPr>
          <p:cNvSpPr txBox="1">
            <a:spLocks/>
          </p:cNvSpPr>
          <p:nvPr/>
        </p:nvSpPr>
        <p:spPr bwMode="auto">
          <a:xfrm>
            <a:off x="12017375" y="11395075"/>
            <a:ext cx="4699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1600" b="1">
                <a:latin typeface="Arial" panose="020B0604020202020204" pitchFamily="34" charset="0"/>
                <a:cs typeface="Arial" panose="020B0604020202020204" pitchFamily="34" charset="0"/>
                <a:sym typeface="Arial" panose="020B0604020202020204" pitchFamily="34" charset="0"/>
              </a:rPr>
              <a:t>L. Schermelleh et al. JCB 190(2): 165-175 (2010)</a:t>
            </a:r>
          </a:p>
        </p:txBody>
      </p:sp>
      <p:sp>
        <p:nvSpPr>
          <p:cNvPr id="12295" name="Text Box 9">
            <a:extLst>
              <a:ext uri="{FF2B5EF4-FFF2-40B4-BE49-F238E27FC236}">
                <a16:creationId xmlns:a16="http://schemas.microsoft.com/office/drawing/2014/main" id="{5DEDD61C-6046-41B0-A3B4-402E27053293}"/>
              </a:ext>
            </a:extLst>
          </p:cNvPr>
          <p:cNvSpPr txBox="1">
            <a:spLocks/>
          </p:cNvSpPr>
          <p:nvPr/>
        </p:nvSpPr>
        <p:spPr bwMode="auto">
          <a:xfrm>
            <a:off x="17724438" y="6042025"/>
            <a:ext cx="5565775" cy="292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141288" indent="-141288"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buClr>
                <a:srgbClr val="535353"/>
              </a:buClr>
              <a:buSzPct val="82000"/>
              <a:buFontTx/>
              <a:buChar char="•"/>
            </a:pPr>
            <a:r>
              <a:rPr lang="it-IT" altLang="it-IT" sz="3600">
                <a:solidFill>
                  <a:srgbClr val="D41D00"/>
                </a:solidFill>
                <a:latin typeface="Arial" panose="020B0604020202020204" pitchFamily="34" charset="0"/>
                <a:cs typeface="Arial" panose="020B0604020202020204" pitchFamily="34" charset="0"/>
                <a:sym typeface="Arial" panose="020B0604020202020204" pitchFamily="34" charset="0"/>
              </a:rPr>
              <a:t> non-invasive</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three-dimensional (x,y,z)</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multi-color (𝜆)</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time-series (t)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3040C382-DA3D-4490-B3F3-A7EBD041E2CD}"/>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Tune Resolution by Time (or Intensity)</a:t>
            </a:r>
          </a:p>
        </p:txBody>
      </p:sp>
      <p:sp>
        <p:nvSpPr>
          <p:cNvPr id="67586" name="Text Box 2">
            <a:extLst>
              <a:ext uri="{FF2B5EF4-FFF2-40B4-BE49-F238E27FC236}">
                <a16:creationId xmlns:a16="http://schemas.microsoft.com/office/drawing/2014/main" id="{7D671E46-F7BD-4A80-B4A4-D054676B4268}"/>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B3E29D63-908C-41C8-83F2-764B5D8AA0A8}" type="slidenum">
              <a:rPr lang="it-IT" altLang="it-IT" sz="2600">
                <a:latin typeface="Arial" panose="020B0604020202020204" pitchFamily="34" charset="0"/>
                <a:cs typeface="Arial" panose="020B0604020202020204" pitchFamily="34" charset="0"/>
                <a:sym typeface="Arial" panose="020B0604020202020204" pitchFamily="34" charset="0"/>
              </a:rPr>
              <a:pPr eaLnBrk="1"/>
              <a:t>50</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67587" name="Picture 3" descr="times&amp;power-01.png">
            <a:extLst>
              <a:ext uri="{FF2B5EF4-FFF2-40B4-BE49-F238E27FC236}">
                <a16:creationId xmlns:a16="http://schemas.microsoft.com/office/drawing/2014/main" id="{38947E60-130F-43FE-AC7B-D7599AF271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1727200"/>
            <a:ext cx="11066462" cy="1073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8" name="Text Box 4">
            <a:extLst>
              <a:ext uri="{FF2B5EF4-FFF2-40B4-BE49-F238E27FC236}">
                <a16:creationId xmlns:a16="http://schemas.microsoft.com/office/drawing/2014/main" id="{09FC6E70-1630-4B00-95E6-14CE0C370DDF}"/>
              </a:ext>
            </a:extLst>
          </p:cNvPr>
          <p:cNvSpPr txBox="1">
            <a:spLocks/>
          </p:cNvSpPr>
          <p:nvPr/>
        </p:nvSpPr>
        <p:spPr bwMode="auto">
          <a:xfrm>
            <a:off x="2174875" y="12622213"/>
            <a:ext cx="52038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4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sp>
        <p:nvSpPr>
          <p:cNvPr id="67589" name="Text Box 5">
            <a:extLst>
              <a:ext uri="{FF2B5EF4-FFF2-40B4-BE49-F238E27FC236}">
                <a16:creationId xmlns:a16="http://schemas.microsoft.com/office/drawing/2014/main" id="{D208E7E0-36DE-459F-A6B5-8A2AEAB41AC4}"/>
              </a:ext>
            </a:extLst>
          </p:cNvPr>
          <p:cNvSpPr txBox="1">
            <a:spLocks/>
          </p:cNvSpPr>
          <p:nvPr/>
        </p:nvSpPr>
        <p:spPr bwMode="auto">
          <a:xfrm>
            <a:off x="13839825" y="5881688"/>
            <a:ext cx="8958263"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d= 𝛌/(2*NA*√((1+</a:t>
            </a:r>
            <a:r>
              <a:rPr lang="it-IT" altLang="it-IT" sz="4800">
                <a:solidFill>
                  <a:srgbClr val="C82506"/>
                </a:solidFill>
                <a:latin typeface="Arial" panose="020B0604020202020204" pitchFamily="34" charset="0"/>
                <a:cs typeface="Arial" panose="020B0604020202020204" pitchFamily="34" charset="0"/>
                <a:sym typeface="Arial" panose="020B0604020202020204" pitchFamily="34" charset="0"/>
              </a:rPr>
              <a:t>I</a:t>
            </a:r>
            <a:r>
              <a:rPr lang="it-IT" altLang="it-IT" sz="4800" baseline="32000">
                <a:solidFill>
                  <a:srgbClr val="C82506"/>
                </a:solidFill>
                <a:latin typeface="Arial" panose="020B0604020202020204" pitchFamily="34" charset="0"/>
                <a:cs typeface="Arial" panose="020B0604020202020204" pitchFamily="34" charset="0"/>
                <a:sym typeface="Arial" panose="020B0604020202020204" pitchFamily="34" charset="0"/>
              </a:rPr>
              <a:t>m</a:t>
            </a:r>
            <a:r>
              <a:rPr lang="it-IT" altLang="it-IT" sz="4800" baseline="-6000">
                <a:solidFill>
                  <a:srgbClr val="C82506"/>
                </a:solidFill>
                <a:latin typeface="Arial" panose="020B0604020202020204" pitchFamily="34" charset="0"/>
                <a:cs typeface="Arial" panose="020B0604020202020204" pitchFamily="34" charset="0"/>
                <a:sym typeface="Arial" panose="020B0604020202020204" pitchFamily="34" charset="0"/>
              </a:rPr>
              <a:t>STED</a:t>
            </a:r>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a:t>
            </a:r>
            <a:r>
              <a:rPr lang="it-IT" altLang="it-IT" sz="4800">
                <a:latin typeface="Arial" panose="020B0604020202020204" pitchFamily="34" charset="0"/>
                <a:cs typeface="Arial" panose="020B0604020202020204" pitchFamily="34" charset="0"/>
                <a:sym typeface="Arial" panose="020B0604020202020204" pitchFamily="34" charset="0"/>
              </a:rPr>
              <a:t>1+</a:t>
            </a:r>
            <a:r>
              <a:rPr lang="it-IT" altLang="it-IT" sz="4800">
                <a:solidFill>
                  <a:srgbClr val="D41D00"/>
                </a:solidFill>
                <a:latin typeface="Arial" panose="020B0604020202020204" pitchFamily="34" charset="0"/>
                <a:cs typeface="Arial" panose="020B0604020202020204" pitchFamily="34" charset="0"/>
                <a:sym typeface="Arial" panose="020B0604020202020204" pitchFamily="34" charset="0"/>
              </a:rPr>
              <a:t>T</a:t>
            </a:r>
            <a:r>
              <a:rPr lang="it-IT" altLang="it-IT" sz="4800" baseline="-6000">
                <a:solidFill>
                  <a:srgbClr val="D41D00"/>
                </a:solidFill>
                <a:latin typeface="Arial" panose="020B0604020202020204" pitchFamily="34" charset="0"/>
                <a:cs typeface="Arial" panose="020B0604020202020204" pitchFamily="34" charset="0"/>
                <a:sym typeface="Arial" panose="020B0604020202020204" pitchFamily="34" charset="0"/>
              </a:rPr>
              <a:t>g</a:t>
            </a:r>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a:t>
            </a:r>
          </a:p>
        </p:txBody>
      </p:sp>
      <p:sp>
        <p:nvSpPr>
          <p:cNvPr id="67590" name="Text Box 6">
            <a:extLst>
              <a:ext uri="{FF2B5EF4-FFF2-40B4-BE49-F238E27FC236}">
                <a16:creationId xmlns:a16="http://schemas.microsoft.com/office/drawing/2014/main" id="{DAAB145F-6E34-43A8-BF87-E3B3C1AA2E61}"/>
              </a:ext>
            </a:extLst>
          </p:cNvPr>
          <p:cNvSpPr txBox="1">
            <a:spLocks/>
          </p:cNvSpPr>
          <p:nvPr/>
        </p:nvSpPr>
        <p:spPr bwMode="auto">
          <a:xfrm>
            <a:off x="12817475" y="3730625"/>
            <a:ext cx="11002963"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resolution improves both with the increase of the STED beam intensity </a:t>
            </a:r>
            <a:r>
              <a:rPr lang="it-IT" altLang="it-IT" sz="3600">
                <a:solidFill>
                  <a:srgbClr val="C82506"/>
                </a:solidFill>
                <a:latin typeface="Arial" panose="020B0604020202020204" pitchFamily="34" charset="0"/>
                <a:cs typeface="Arial" panose="020B0604020202020204" pitchFamily="34" charset="0"/>
                <a:sym typeface="Arial" panose="020B0604020202020204" pitchFamily="34" charset="0"/>
              </a:rPr>
              <a:t>I</a:t>
            </a:r>
            <a:r>
              <a:rPr lang="it-IT" altLang="it-IT" sz="3600" baseline="32000">
                <a:solidFill>
                  <a:srgbClr val="C82506"/>
                </a:solidFill>
                <a:latin typeface="Arial" panose="020B0604020202020204" pitchFamily="34" charset="0"/>
                <a:cs typeface="Arial" panose="020B0604020202020204" pitchFamily="34" charset="0"/>
                <a:sym typeface="Arial" panose="020B0604020202020204" pitchFamily="34" charset="0"/>
              </a:rPr>
              <a:t>m</a:t>
            </a:r>
            <a:r>
              <a:rPr lang="it-IT" altLang="it-IT" sz="3600" baseline="-6000">
                <a:solidFill>
                  <a:srgbClr val="C82506"/>
                </a:solidFill>
                <a:latin typeface="Arial" panose="020B0604020202020204" pitchFamily="34" charset="0"/>
                <a:cs typeface="Arial" panose="020B0604020202020204" pitchFamily="34" charset="0"/>
                <a:sym typeface="Arial" panose="020B0604020202020204" pitchFamily="34" charset="0"/>
              </a:rPr>
              <a:t>STED</a:t>
            </a:r>
            <a:r>
              <a:rPr lang="it-IT" altLang="it-IT" sz="3600">
                <a:latin typeface="Arial" panose="020B0604020202020204" pitchFamily="34" charset="0"/>
                <a:cs typeface="Arial" panose="020B0604020202020204" pitchFamily="34" charset="0"/>
                <a:sym typeface="Arial" panose="020B0604020202020204" pitchFamily="34" charset="0"/>
              </a:rPr>
              <a:t> and the time-delay </a:t>
            </a:r>
            <a:r>
              <a:rPr lang="it-IT" altLang="it-IT" sz="3600">
                <a:solidFill>
                  <a:srgbClr val="D41D00"/>
                </a:solidFill>
                <a:latin typeface="Arial" panose="020B0604020202020204" pitchFamily="34" charset="0"/>
                <a:cs typeface="Arial" panose="020B0604020202020204" pitchFamily="34" charset="0"/>
                <a:sym typeface="Arial" panose="020B0604020202020204" pitchFamily="34" charset="0"/>
              </a:rPr>
              <a:t>T</a:t>
            </a:r>
            <a:r>
              <a:rPr lang="it-IT" altLang="it-IT" sz="3600" baseline="-6000">
                <a:solidFill>
                  <a:srgbClr val="D41D00"/>
                </a:solidFill>
                <a:latin typeface="Arial" panose="020B0604020202020204" pitchFamily="34" charset="0"/>
                <a:cs typeface="Arial" panose="020B0604020202020204" pitchFamily="34" charset="0"/>
                <a:sym typeface="Arial" panose="020B0604020202020204" pitchFamily="34" charset="0"/>
              </a:rPr>
              <a:t>g</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7B760461-859E-4C0D-BB57-4F423E0D31CE}"/>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gCW-STED (features)</a:t>
            </a:r>
          </a:p>
        </p:txBody>
      </p:sp>
      <p:sp>
        <p:nvSpPr>
          <p:cNvPr id="68610" name="Text Box 2">
            <a:extLst>
              <a:ext uri="{FF2B5EF4-FFF2-40B4-BE49-F238E27FC236}">
                <a16:creationId xmlns:a16="http://schemas.microsoft.com/office/drawing/2014/main" id="{31F15928-785F-4500-9AC5-2E0B37676F8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3A224E35-B0B3-402E-ABDC-C06F58890BA8}" type="slidenum">
              <a:rPr lang="it-IT" altLang="it-IT" sz="2600">
                <a:latin typeface="Arial" panose="020B0604020202020204" pitchFamily="34" charset="0"/>
                <a:cs typeface="Arial" panose="020B0604020202020204" pitchFamily="34" charset="0"/>
                <a:sym typeface="Arial" panose="020B0604020202020204" pitchFamily="34" charset="0"/>
              </a:rPr>
              <a:pPr eaLnBrk="1"/>
              <a:t>51</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68611" name="Tubuline_Alexa488_nm_new.mov" descr="Tubuline_Alexa488_nm_new.mov">
            <a:hlinkClick r:id="" action="ppaction://media"/>
            <a:extLst>
              <a:ext uri="{FF2B5EF4-FFF2-40B4-BE49-F238E27FC236}">
                <a16:creationId xmlns:a16="http://schemas.microsoft.com/office/drawing/2014/main" id="{A6A8D2DC-ECBF-4046-8169-6B8EDEFFCAA6}"/>
              </a:ext>
            </a:extLst>
          </p:cNvPr>
          <p:cNvPicPr>
            <a:picLocks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292475" y="2555875"/>
            <a:ext cx="9518650" cy="951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2" name="Text Box 4">
            <a:extLst>
              <a:ext uri="{FF2B5EF4-FFF2-40B4-BE49-F238E27FC236}">
                <a16:creationId xmlns:a16="http://schemas.microsoft.com/office/drawing/2014/main" id="{7764060D-862F-4691-BC57-4A7D313E0244}"/>
              </a:ext>
            </a:extLst>
          </p:cNvPr>
          <p:cNvSpPr txBox="1">
            <a:spLocks/>
          </p:cNvSpPr>
          <p:nvPr/>
        </p:nvSpPr>
        <p:spPr bwMode="auto">
          <a:xfrm>
            <a:off x="3106738" y="12469813"/>
            <a:ext cx="5310187"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Nat. Methods, 8(7): 571-573 (2011)</a:t>
            </a:r>
          </a:p>
        </p:txBody>
      </p:sp>
      <p:sp>
        <p:nvSpPr>
          <p:cNvPr id="68613" name="Text Box 5">
            <a:extLst>
              <a:ext uri="{FF2B5EF4-FFF2-40B4-BE49-F238E27FC236}">
                <a16:creationId xmlns:a16="http://schemas.microsoft.com/office/drawing/2014/main" id="{C4057AD6-FD09-4586-97EE-CDC6F657C080}"/>
              </a:ext>
            </a:extLst>
          </p:cNvPr>
          <p:cNvSpPr txBox="1">
            <a:spLocks/>
          </p:cNvSpPr>
          <p:nvPr/>
        </p:nvSpPr>
        <p:spPr bwMode="auto">
          <a:xfrm>
            <a:off x="13111163" y="5934075"/>
            <a:ext cx="7940675" cy="492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spAutoFit/>
          </a:bodyPr>
          <a:lstStyle>
            <a:lvl1pPr marL="168275" indent="-168275"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solidFill>
                  <a:srgbClr val="FF2600"/>
                </a:solidFill>
                <a:latin typeface="Arial" panose="020B0604020202020204" pitchFamily="34" charset="0"/>
                <a:cs typeface="Arial" panose="020B0604020202020204" pitchFamily="34" charset="0"/>
                <a:sym typeface="Arial" panose="020B0604020202020204" pitchFamily="34" charset="0"/>
              </a:rPr>
              <a:t>Gated-detection allows to reduce the STED beam power required to obtain sub-diffraction image (200 mW compared to &gt;600 mW)</a:t>
            </a:r>
          </a:p>
          <a:p>
            <a:pPr eaLnBrk="1"/>
            <a:endParaRPr lang="it-IT" altLang="it-IT" sz="3600">
              <a:solidFill>
                <a:srgbClr val="FF2600"/>
              </a:solidFill>
              <a:latin typeface="Arial" panose="020B0604020202020204" pitchFamily="34" charset="0"/>
              <a:cs typeface="Arial" panose="020B0604020202020204" pitchFamily="34" charset="0"/>
              <a:sym typeface="Arial" panose="020B0604020202020204" pitchFamily="34" charset="0"/>
            </a:endParaRPr>
          </a:p>
          <a:p>
            <a:pPr eaLnBrk="1">
              <a:buClr>
                <a:srgbClr val="535353"/>
              </a:buClr>
              <a:buSzPct val="82000"/>
              <a:buFontTx/>
              <a:buChar char="•"/>
            </a:pPr>
            <a:r>
              <a:rPr lang="it-IT" altLang="it-IT" sz="3600">
                <a:latin typeface="Arial" panose="020B0604020202020204" pitchFamily="34" charset="0"/>
                <a:cs typeface="Arial" panose="020B0604020202020204" pitchFamily="34" charset="0"/>
                <a:sym typeface="Arial" panose="020B0604020202020204" pitchFamily="34" charset="0"/>
              </a:rPr>
              <a:t>Increases the photo stability of the fluorophores</a:t>
            </a:r>
          </a:p>
          <a:p>
            <a:pPr eaLnBrk="1">
              <a:buClr>
                <a:srgbClr val="535353"/>
              </a:buClr>
              <a:buSzPct val="82000"/>
              <a:buFontTx/>
              <a:buChar char="•"/>
            </a:pPr>
            <a:r>
              <a:rPr lang="it-IT" altLang="it-IT" sz="3600">
                <a:solidFill>
                  <a:srgbClr val="E0E0E0"/>
                </a:solidFill>
                <a:latin typeface="Arial" panose="020B0604020202020204" pitchFamily="34" charset="0"/>
                <a:cs typeface="Arial" panose="020B0604020202020204" pitchFamily="34" charset="0"/>
                <a:sym typeface="Arial" panose="020B0604020202020204" pitchFamily="34" charset="0"/>
              </a:rPr>
              <a:t>Decreases the stress on the sample</a:t>
            </a:r>
          </a:p>
          <a:p>
            <a:pPr eaLnBrk="1"/>
            <a:r>
              <a:rPr lang="it-IT" altLang="it-IT" sz="3600">
                <a:solidFill>
                  <a:srgbClr val="E0E0E0"/>
                </a:solidFill>
                <a:latin typeface="Arial" panose="020B0604020202020204" pitchFamily="34" charset="0"/>
                <a:cs typeface="Arial" panose="020B0604020202020204" pitchFamily="34" charset="0"/>
                <a:sym typeface="Arial" panose="020B0604020202020204" pitchFamily="34" charset="0"/>
              </a:rPr>
              <a:t>(live-cell imaging)</a:t>
            </a:r>
          </a:p>
        </p:txBody>
      </p:sp>
      <p:pic>
        <p:nvPicPr>
          <p:cNvPr id="68614" name="Picture 6" descr="zoom-01.png">
            <a:extLst>
              <a:ext uri="{FF2B5EF4-FFF2-40B4-BE49-F238E27FC236}">
                <a16:creationId xmlns:a16="http://schemas.microsoft.com/office/drawing/2014/main" id="{0693E56F-569D-4650-A568-8652AEF85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00025" y="1792288"/>
            <a:ext cx="8364538" cy="35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6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8611"/>
                </p:tgtEl>
              </p:cMediaNode>
            </p:video>
            <p:seq concurrent="1" nextAc="seek">
              <p:cTn id="8" restart="whenNotActive" fill="hold" evtFilter="cancelBubble" nodeType="interactiveSeq">
                <p:stCondLst>
                  <p:cond evt="onClick" delay="0">
                    <p:tgtEl>
                      <p:spTgt spid="686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8611"/>
                                        </p:tgtEl>
                                      </p:cBhvr>
                                    </p:cmd>
                                  </p:childTnLst>
                                </p:cTn>
                              </p:par>
                            </p:childTnLst>
                          </p:cTn>
                        </p:par>
                      </p:childTnLst>
                    </p:cTn>
                  </p:par>
                </p:childTnLst>
              </p:cTn>
              <p:nextCondLst>
                <p:cond evt="onClick" delay="0">
                  <p:tgtEl>
                    <p:spTgt spid="68611"/>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a:extLst>
              <a:ext uri="{FF2B5EF4-FFF2-40B4-BE49-F238E27FC236}">
                <a16:creationId xmlns:a16="http://schemas.microsoft.com/office/drawing/2014/main" id="{83BB47E6-8B04-4B58-939C-8806BECAC41C}"/>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gCW-STED (features)</a:t>
            </a:r>
          </a:p>
        </p:txBody>
      </p:sp>
      <p:sp>
        <p:nvSpPr>
          <p:cNvPr id="69634" name="Text Box 2">
            <a:extLst>
              <a:ext uri="{FF2B5EF4-FFF2-40B4-BE49-F238E27FC236}">
                <a16:creationId xmlns:a16="http://schemas.microsoft.com/office/drawing/2014/main" id="{F34EF9FD-01DD-4BC9-9E4C-2956E83F9FE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9C45F059-DAD5-4C6F-9D9E-473492FF5C48}" type="slidenum">
              <a:rPr lang="it-IT" altLang="it-IT" sz="2600">
                <a:latin typeface="Arial" panose="020B0604020202020204" pitchFamily="34" charset="0"/>
                <a:cs typeface="Arial" panose="020B0604020202020204" pitchFamily="34" charset="0"/>
                <a:sym typeface="Arial" panose="020B0604020202020204" pitchFamily="34" charset="0"/>
              </a:rPr>
              <a:pPr eaLnBrk="1"/>
              <a:t>52</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69635" name="Text Box 3">
            <a:extLst>
              <a:ext uri="{FF2B5EF4-FFF2-40B4-BE49-F238E27FC236}">
                <a16:creationId xmlns:a16="http://schemas.microsoft.com/office/drawing/2014/main" id="{95634A45-C7CE-4235-BEAF-F3D48CD354C9}"/>
              </a:ext>
            </a:extLst>
          </p:cNvPr>
          <p:cNvSpPr txBox="1">
            <a:spLocks/>
          </p:cNvSpPr>
          <p:nvPr/>
        </p:nvSpPr>
        <p:spPr bwMode="auto">
          <a:xfrm>
            <a:off x="13214350" y="3811588"/>
            <a:ext cx="7940675"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spAutoFit/>
          </a:bodyPr>
          <a:lstStyle>
            <a:lvl1pPr marL="168275" indent="-168275"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solidFill>
                  <a:srgbClr val="FF2600"/>
                </a:solidFill>
                <a:latin typeface="Arial" panose="020B0604020202020204" pitchFamily="34" charset="0"/>
                <a:cs typeface="Arial" panose="020B0604020202020204" pitchFamily="34" charset="0"/>
                <a:sym typeface="Arial" panose="020B0604020202020204" pitchFamily="34" charset="0"/>
              </a:rPr>
              <a:t>Gated-detection allows to reduce the STED beam power required to obtain sub-diffraction image (200 mW compared to &gt;600 mW)</a:t>
            </a:r>
          </a:p>
          <a:p>
            <a:pPr eaLnBrk="1"/>
            <a:endParaRPr lang="it-IT" altLang="it-IT" sz="3600">
              <a:solidFill>
                <a:srgbClr val="FF2600"/>
              </a:solidFill>
              <a:latin typeface="Arial" panose="020B0604020202020204" pitchFamily="34" charset="0"/>
              <a:cs typeface="Arial" panose="020B0604020202020204" pitchFamily="34" charset="0"/>
              <a:sym typeface="Arial" panose="020B0604020202020204" pitchFamily="34" charset="0"/>
            </a:endParaRPr>
          </a:p>
          <a:p>
            <a:pPr eaLnBrk="1">
              <a:buClr>
                <a:srgbClr val="535353"/>
              </a:buClr>
              <a:buSzPct val="82000"/>
              <a:buFontTx/>
              <a:buChar char="•"/>
            </a:pPr>
            <a:r>
              <a:rPr lang="it-IT" altLang="it-IT" sz="3600">
                <a:latin typeface="Arial" panose="020B0604020202020204" pitchFamily="34" charset="0"/>
                <a:cs typeface="Arial" panose="020B0604020202020204" pitchFamily="34" charset="0"/>
                <a:sym typeface="Arial" panose="020B0604020202020204" pitchFamily="34" charset="0"/>
              </a:rPr>
              <a:t>Increases the photo stability of the fluorophores</a:t>
            </a:r>
          </a:p>
          <a:p>
            <a:pPr eaLnBrk="1">
              <a:buClr>
                <a:srgbClr val="535353"/>
              </a:buClr>
              <a:buSzPct val="82000"/>
              <a:buFontTx/>
              <a:buChar char="•"/>
            </a:pPr>
            <a:r>
              <a:rPr lang="it-IT" altLang="it-IT" sz="3600">
                <a:latin typeface="Arial" panose="020B0604020202020204" pitchFamily="34" charset="0"/>
                <a:cs typeface="Arial" panose="020B0604020202020204" pitchFamily="34" charset="0"/>
                <a:sym typeface="Arial" panose="020B0604020202020204" pitchFamily="34" charset="0"/>
              </a:rPr>
              <a:t>Decreases the stress on the sample</a:t>
            </a:r>
          </a:p>
          <a:p>
            <a:pPr eaLnBrk="1"/>
            <a:r>
              <a:rPr lang="it-IT" altLang="it-IT" sz="3600">
                <a:latin typeface="Arial" panose="020B0604020202020204" pitchFamily="34" charset="0"/>
                <a:cs typeface="Arial" panose="020B0604020202020204" pitchFamily="34" charset="0"/>
                <a:sym typeface="Arial" panose="020B0604020202020204" pitchFamily="34" charset="0"/>
              </a:rPr>
              <a:t>(live-cell imaging)</a:t>
            </a:r>
          </a:p>
        </p:txBody>
      </p:sp>
      <p:pic>
        <p:nvPicPr>
          <p:cNvPr id="69636" name="media4.avi" descr="media4.avi">
            <a:hlinkClick r:id="" action="ppaction://media"/>
            <a:extLst>
              <a:ext uri="{FF2B5EF4-FFF2-40B4-BE49-F238E27FC236}">
                <a16:creationId xmlns:a16="http://schemas.microsoft.com/office/drawing/2014/main" id="{C68F03D6-983C-493C-BA19-E9BACD297FDC}"/>
              </a:ext>
            </a:extLst>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214688" y="3360738"/>
            <a:ext cx="9644062" cy="24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media3.avi" descr="media3.avi">
            <a:hlinkClick r:id="" action="ppaction://media"/>
            <a:extLst>
              <a:ext uri="{FF2B5EF4-FFF2-40B4-BE49-F238E27FC236}">
                <a16:creationId xmlns:a16="http://schemas.microsoft.com/office/drawing/2014/main" id="{C1B47695-E3D6-49B2-A259-B19A263D47A6}"/>
              </a:ext>
            </a:extLst>
          </p:cNvPr>
          <p:cNvPicPr>
            <a:picLocks noChangeAspect="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3214688" y="7054850"/>
            <a:ext cx="9644062" cy="241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8" name="Text Box 6">
            <a:extLst>
              <a:ext uri="{FF2B5EF4-FFF2-40B4-BE49-F238E27FC236}">
                <a16:creationId xmlns:a16="http://schemas.microsoft.com/office/drawing/2014/main" id="{18DB5F09-2248-450A-8126-A8F172959866}"/>
              </a:ext>
            </a:extLst>
          </p:cNvPr>
          <p:cNvSpPr txBox="1">
            <a:spLocks/>
          </p:cNvSpPr>
          <p:nvPr/>
        </p:nvSpPr>
        <p:spPr bwMode="auto">
          <a:xfrm>
            <a:off x="3270250" y="2627313"/>
            <a:ext cx="2193925"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800">
                <a:solidFill>
                  <a:srgbClr val="232323"/>
                </a:solidFill>
                <a:latin typeface="Arial" panose="020B0604020202020204" pitchFamily="34" charset="0"/>
                <a:cs typeface="Arial" panose="020B0604020202020204" pitchFamily="34" charset="0"/>
                <a:sym typeface="Arial" panose="020B0604020202020204" pitchFamily="34" charset="0"/>
              </a:rPr>
              <a:t>Confocal </a:t>
            </a:r>
          </a:p>
        </p:txBody>
      </p:sp>
      <p:sp>
        <p:nvSpPr>
          <p:cNvPr id="69639" name="Text Box 7">
            <a:extLst>
              <a:ext uri="{FF2B5EF4-FFF2-40B4-BE49-F238E27FC236}">
                <a16:creationId xmlns:a16="http://schemas.microsoft.com/office/drawing/2014/main" id="{5B0171F8-3264-4BC6-B3B5-D94575C9D73F}"/>
              </a:ext>
            </a:extLst>
          </p:cNvPr>
          <p:cNvSpPr txBox="1">
            <a:spLocks/>
          </p:cNvSpPr>
          <p:nvPr/>
        </p:nvSpPr>
        <p:spPr bwMode="auto">
          <a:xfrm>
            <a:off x="3287713" y="6276975"/>
            <a:ext cx="2801937"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800">
                <a:solidFill>
                  <a:srgbClr val="232323"/>
                </a:solidFill>
                <a:latin typeface="Arial" panose="020B0604020202020204" pitchFamily="34" charset="0"/>
                <a:cs typeface="Arial" panose="020B0604020202020204" pitchFamily="34" charset="0"/>
                <a:sym typeface="Arial" panose="020B0604020202020204" pitchFamily="34" charset="0"/>
              </a:rPr>
              <a:t>gCW-STED </a:t>
            </a:r>
          </a:p>
        </p:txBody>
      </p:sp>
      <p:sp>
        <p:nvSpPr>
          <p:cNvPr id="69640" name="Text Box 8">
            <a:extLst>
              <a:ext uri="{FF2B5EF4-FFF2-40B4-BE49-F238E27FC236}">
                <a16:creationId xmlns:a16="http://schemas.microsoft.com/office/drawing/2014/main" id="{294A4B7F-EE47-469E-A737-B1DD8DCB827F}"/>
              </a:ext>
            </a:extLst>
          </p:cNvPr>
          <p:cNvSpPr txBox="1">
            <a:spLocks/>
          </p:cNvSpPr>
          <p:nvPr/>
        </p:nvSpPr>
        <p:spPr bwMode="auto">
          <a:xfrm>
            <a:off x="3214688" y="9672638"/>
            <a:ext cx="9342437" cy="111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400" b="1">
                <a:solidFill>
                  <a:srgbClr val="323333"/>
                </a:solidFill>
                <a:latin typeface="Arial" panose="020B0604020202020204" pitchFamily="34" charset="0"/>
                <a:cs typeface="Arial" panose="020B0604020202020204" pitchFamily="34" charset="0"/>
                <a:sym typeface="Arial" panose="020B0604020202020204" pitchFamily="34" charset="0"/>
              </a:rPr>
              <a:t>GFP labeled dense core vesicles moving along axons </a:t>
            </a:r>
          </a:p>
          <a:p>
            <a:pPr algn="l" eaLnBrk="1"/>
            <a:r>
              <a:rPr lang="it-IT" altLang="it-IT" sz="2400" b="1">
                <a:solidFill>
                  <a:srgbClr val="323333"/>
                </a:solidFill>
                <a:latin typeface="Arial" panose="020B0604020202020204" pitchFamily="34" charset="0"/>
                <a:cs typeface="Arial" panose="020B0604020202020204" pitchFamily="34" charset="0"/>
                <a:sym typeface="Arial" panose="020B0604020202020204" pitchFamily="34" charset="0"/>
              </a:rPr>
              <a:t>ca. 10 µm deep inside an intact anaesthetized drosophila larva.</a:t>
            </a:r>
          </a:p>
          <a:p>
            <a:pPr algn="l" eaLnBrk="1"/>
            <a:r>
              <a:rPr lang="it-IT" altLang="it-IT" sz="1800">
                <a:solidFill>
                  <a:srgbClr val="323333"/>
                </a:solidFill>
                <a:latin typeface="Arial" panose="020B0604020202020204" pitchFamily="34" charset="0"/>
                <a:cs typeface="Arial" panose="020B0604020202020204" pitchFamily="34" charset="0"/>
                <a:sym typeface="Arial" panose="020B0604020202020204" pitchFamily="34" charset="0"/>
              </a:rPr>
              <a:t>Courtesy of Prof. Sigrist, FU Berlin, Germany and Leica Microsystems.</a:t>
            </a:r>
          </a:p>
        </p:txBody>
      </p:sp>
      <p:pic>
        <p:nvPicPr>
          <p:cNvPr id="69641" name="Picture 9" descr="pasted-image.tiff">
            <a:extLst>
              <a:ext uri="{FF2B5EF4-FFF2-40B4-BE49-F238E27FC236}">
                <a16:creationId xmlns:a16="http://schemas.microsoft.com/office/drawing/2014/main" id="{E8A7017C-3C28-46F6-8D9C-CD1EC56044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3538" y="10772775"/>
            <a:ext cx="2422525"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636"/>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696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9636"/>
                </p:tgtEl>
              </p:cMediaNode>
            </p:video>
            <p:seq concurrent="1" nextAc="seek">
              <p:cTn id="11" restart="whenNotActive" fill="hold" evtFilter="cancelBubble" nodeType="interactiveSeq">
                <p:stCondLst>
                  <p:cond evt="onClick" delay="0">
                    <p:tgtEl>
                      <p:spTgt spid="6963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69636"/>
                                        </p:tgtEl>
                                      </p:cBhvr>
                                    </p:cmd>
                                  </p:childTnLst>
                                </p:cTn>
                              </p:par>
                            </p:childTnLst>
                          </p:cTn>
                        </p:par>
                      </p:childTnLst>
                    </p:cTn>
                  </p:par>
                </p:childTnLst>
              </p:cTn>
              <p:nextCondLst>
                <p:cond evt="onClick" delay="0">
                  <p:tgtEl>
                    <p:spTgt spid="69636"/>
                  </p:tgtEl>
                </p:cond>
              </p:nextCondLst>
            </p:seq>
            <p:video>
              <p:cMediaNode vol="80000">
                <p:cTn id="16" fill="hold" display="0">
                  <p:stCondLst>
                    <p:cond delay="indefinite"/>
                  </p:stCondLst>
                </p:cTn>
                <p:tgtEl>
                  <p:spTgt spid="69637"/>
                </p:tgtEl>
              </p:cMediaNode>
            </p:video>
            <p:seq concurrent="1" nextAc="seek">
              <p:cTn id="17" restart="whenNotActive" fill="hold" evtFilter="cancelBubble" nodeType="interactiveSeq">
                <p:stCondLst>
                  <p:cond evt="onClick" delay="0">
                    <p:tgtEl>
                      <p:spTgt spid="6963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69637"/>
                                        </p:tgtEl>
                                      </p:cBhvr>
                                    </p:cmd>
                                  </p:childTnLst>
                                </p:cTn>
                              </p:par>
                            </p:childTnLst>
                          </p:cTn>
                        </p:par>
                      </p:childTnLst>
                    </p:cTn>
                  </p:par>
                </p:childTnLst>
              </p:cTn>
              <p:nextCondLst>
                <p:cond evt="onClick" delay="0">
                  <p:tgtEl>
                    <p:spTgt spid="6963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F63D2F17-885C-4552-946F-2C6987B81BD8}"/>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Temporal Conditions</a:t>
            </a:r>
          </a:p>
        </p:txBody>
      </p:sp>
      <p:sp>
        <p:nvSpPr>
          <p:cNvPr id="70658" name="Text Box 2">
            <a:extLst>
              <a:ext uri="{FF2B5EF4-FFF2-40B4-BE49-F238E27FC236}">
                <a16:creationId xmlns:a16="http://schemas.microsoft.com/office/drawing/2014/main" id="{DAE0B330-99F1-4482-9B2B-38AA00A2BD9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ABB601F9-4E6C-4B46-83D7-0365C4EA1091}" type="slidenum">
              <a:rPr lang="it-IT" altLang="it-IT" sz="2600">
                <a:latin typeface="Arial" panose="020B0604020202020204" pitchFamily="34" charset="0"/>
                <a:cs typeface="Arial" panose="020B0604020202020204" pitchFamily="34" charset="0"/>
                <a:sym typeface="Arial" panose="020B0604020202020204" pitchFamily="34" charset="0"/>
              </a:rPr>
              <a:pPr eaLnBrk="1"/>
              <a:t>53</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70659" name="Text Box 3">
            <a:extLst>
              <a:ext uri="{FF2B5EF4-FFF2-40B4-BE49-F238E27FC236}">
                <a16:creationId xmlns:a16="http://schemas.microsoft.com/office/drawing/2014/main" id="{A1CB5E7C-A33A-4C43-9205-B7D8ED0C8FD3}"/>
              </a:ext>
            </a:extLst>
          </p:cNvPr>
          <p:cNvSpPr txBox="1">
            <a:spLocks/>
          </p:cNvSpPr>
          <p:nvPr/>
        </p:nvSpPr>
        <p:spPr bwMode="auto">
          <a:xfrm>
            <a:off x="358775" y="1798638"/>
            <a:ext cx="2363946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suppression of fluorescence depends on the </a:t>
            </a:r>
            <a:r>
              <a:rPr lang="it-IT" altLang="it-IT" sz="3600" b="1">
                <a:latin typeface="Arial" panose="020B0604020202020204" pitchFamily="34" charset="0"/>
                <a:cs typeface="Arial" panose="020B0604020202020204" pitchFamily="34" charset="0"/>
                <a:sym typeface="Arial" panose="020B0604020202020204" pitchFamily="34" charset="0"/>
              </a:rPr>
              <a:t>number of stimulating photons</a:t>
            </a:r>
            <a:r>
              <a:rPr lang="it-IT" altLang="it-IT" sz="3600">
                <a:latin typeface="Arial" panose="020B0604020202020204" pitchFamily="34" charset="0"/>
                <a:cs typeface="Arial" panose="020B0604020202020204" pitchFamily="34" charset="0"/>
                <a:sym typeface="Arial" panose="020B0604020202020204" pitchFamily="34" charset="0"/>
              </a:rPr>
              <a:t> to which the fluorophore is exposed </a:t>
            </a:r>
            <a:r>
              <a:rPr lang="it-IT" altLang="it-IT" sz="3600" b="1">
                <a:latin typeface="Arial" panose="020B0604020202020204" pitchFamily="34" charset="0"/>
                <a:cs typeface="Arial" panose="020B0604020202020204" pitchFamily="34" charset="0"/>
                <a:sym typeface="Arial" panose="020B0604020202020204" pitchFamily="34" charset="0"/>
              </a:rPr>
              <a:t>while residing in the excited-state</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pic>
        <p:nvPicPr>
          <p:cNvPr id="70660" name="Picture 4" descr="0_1-01.tif">
            <a:extLst>
              <a:ext uri="{FF2B5EF4-FFF2-40B4-BE49-F238E27FC236}">
                <a16:creationId xmlns:a16="http://schemas.microsoft.com/office/drawing/2014/main" id="{2934D77E-6552-4A02-A439-4F9AD00FFF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849563"/>
            <a:ext cx="6064250" cy="1016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1" name="Line 5">
            <a:extLst>
              <a:ext uri="{FF2B5EF4-FFF2-40B4-BE49-F238E27FC236}">
                <a16:creationId xmlns:a16="http://schemas.microsoft.com/office/drawing/2014/main" id="{B2C99659-EB20-4A22-839A-60A6870A752C}"/>
              </a:ext>
            </a:extLst>
          </p:cNvPr>
          <p:cNvSpPr>
            <a:spLocks noChangeShapeType="1"/>
          </p:cNvSpPr>
          <p:nvPr/>
        </p:nvSpPr>
        <p:spPr bwMode="auto">
          <a:xfrm>
            <a:off x="7481888" y="5253038"/>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0662" name="Rectangle 6">
            <a:extLst>
              <a:ext uri="{FF2B5EF4-FFF2-40B4-BE49-F238E27FC236}">
                <a16:creationId xmlns:a16="http://schemas.microsoft.com/office/drawing/2014/main" id="{79936C31-B67A-4597-80ED-440AB836038B}"/>
              </a:ext>
            </a:extLst>
          </p:cNvPr>
          <p:cNvSpPr>
            <a:spLocks/>
          </p:cNvSpPr>
          <p:nvPr/>
        </p:nvSpPr>
        <p:spPr bwMode="auto">
          <a:xfrm>
            <a:off x="7481888" y="3970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0663" name="Rectangle 7">
            <a:extLst>
              <a:ext uri="{FF2B5EF4-FFF2-40B4-BE49-F238E27FC236}">
                <a16:creationId xmlns:a16="http://schemas.microsoft.com/office/drawing/2014/main" id="{C161E94A-75F3-41F9-B344-4813303C02D3}"/>
              </a:ext>
            </a:extLst>
          </p:cNvPr>
          <p:cNvSpPr>
            <a:spLocks/>
          </p:cNvSpPr>
          <p:nvPr/>
        </p:nvSpPr>
        <p:spPr bwMode="auto">
          <a:xfrm>
            <a:off x="7608888" y="3970338"/>
            <a:ext cx="127000" cy="1270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0664" name="Rectangle 8">
            <a:extLst>
              <a:ext uri="{FF2B5EF4-FFF2-40B4-BE49-F238E27FC236}">
                <a16:creationId xmlns:a16="http://schemas.microsoft.com/office/drawing/2014/main" id="{F82468B7-6473-4464-9A84-98DDE0CF51C4}"/>
              </a:ext>
            </a:extLst>
          </p:cNvPr>
          <p:cNvSpPr>
            <a:spLocks/>
          </p:cNvSpPr>
          <p:nvPr/>
        </p:nvSpPr>
        <p:spPr bwMode="auto">
          <a:xfrm>
            <a:off x="10588625" y="3970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0665" name="Rectangle 9">
            <a:extLst>
              <a:ext uri="{FF2B5EF4-FFF2-40B4-BE49-F238E27FC236}">
                <a16:creationId xmlns:a16="http://schemas.microsoft.com/office/drawing/2014/main" id="{7E82400F-7EE4-44D4-983F-BE17B96F3768}"/>
              </a:ext>
            </a:extLst>
          </p:cNvPr>
          <p:cNvSpPr>
            <a:spLocks/>
          </p:cNvSpPr>
          <p:nvPr/>
        </p:nvSpPr>
        <p:spPr bwMode="auto">
          <a:xfrm>
            <a:off x="10725150" y="3970338"/>
            <a:ext cx="127000" cy="1270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0666" name="Line 10">
            <a:extLst>
              <a:ext uri="{FF2B5EF4-FFF2-40B4-BE49-F238E27FC236}">
                <a16:creationId xmlns:a16="http://schemas.microsoft.com/office/drawing/2014/main" id="{7564EBD1-11C9-47EC-B025-51D5BF4224A8}"/>
              </a:ext>
            </a:extLst>
          </p:cNvPr>
          <p:cNvSpPr>
            <a:spLocks noChangeShapeType="1"/>
          </p:cNvSpPr>
          <p:nvPr/>
        </p:nvSpPr>
        <p:spPr bwMode="auto">
          <a:xfrm>
            <a:off x="7621588" y="3870325"/>
            <a:ext cx="3106737" cy="0"/>
          </a:xfrm>
          <a:prstGeom prst="line">
            <a:avLst/>
          </a:prstGeom>
          <a:noFill/>
          <a:ln w="254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0667" name="Text Box 11">
            <a:extLst>
              <a:ext uri="{FF2B5EF4-FFF2-40B4-BE49-F238E27FC236}">
                <a16:creationId xmlns:a16="http://schemas.microsoft.com/office/drawing/2014/main" id="{2B81B1CF-BFBB-41B0-AEDC-25EA708D9F5B}"/>
              </a:ext>
            </a:extLst>
          </p:cNvPr>
          <p:cNvSpPr txBox="1">
            <a:spLocks/>
          </p:cNvSpPr>
          <p:nvPr/>
        </p:nvSpPr>
        <p:spPr bwMode="auto">
          <a:xfrm rot="-5400000">
            <a:off x="6859588" y="4387850"/>
            <a:ext cx="708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164F86"/>
                </a:solidFill>
                <a:latin typeface="Arial" panose="020B0604020202020204" pitchFamily="34" charset="0"/>
                <a:cs typeface="Arial" panose="020B0604020202020204" pitchFamily="34" charset="0"/>
                <a:sym typeface="Arial" panose="020B0604020202020204" pitchFamily="34" charset="0"/>
              </a:rPr>
              <a:t>exc.</a:t>
            </a:r>
          </a:p>
        </p:txBody>
      </p:sp>
      <p:sp>
        <p:nvSpPr>
          <p:cNvPr id="70668" name="Text Box 12">
            <a:extLst>
              <a:ext uri="{FF2B5EF4-FFF2-40B4-BE49-F238E27FC236}">
                <a16:creationId xmlns:a16="http://schemas.microsoft.com/office/drawing/2014/main" id="{87CCD2F5-5AF8-428C-8CEC-6114590A9CD9}"/>
              </a:ext>
            </a:extLst>
          </p:cNvPr>
          <p:cNvSpPr txBox="1">
            <a:spLocks/>
          </p:cNvSpPr>
          <p:nvPr/>
        </p:nvSpPr>
        <p:spPr bwMode="auto">
          <a:xfrm rot="5400000">
            <a:off x="7556501" y="4387850"/>
            <a:ext cx="9271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STED</a:t>
            </a:r>
          </a:p>
        </p:txBody>
      </p:sp>
      <p:sp>
        <p:nvSpPr>
          <p:cNvPr id="70669" name="Text Box 13">
            <a:extLst>
              <a:ext uri="{FF2B5EF4-FFF2-40B4-BE49-F238E27FC236}">
                <a16:creationId xmlns:a16="http://schemas.microsoft.com/office/drawing/2014/main" id="{7A5F34B9-E940-44A7-856A-D7E72EB1EF23}"/>
              </a:ext>
            </a:extLst>
          </p:cNvPr>
          <p:cNvSpPr txBox="1">
            <a:spLocks/>
          </p:cNvSpPr>
          <p:nvPr/>
        </p:nvSpPr>
        <p:spPr bwMode="auto">
          <a:xfrm>
            <a:off x="11982450" y="4838700"/>
            <a:ext cx="6905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time</a:t>
            </a:r>
          </a:p>
        </p:txBody>
      </p:sp>
      <p:sp>
        <p:nvSpPr>
          <p:cNvPr id="70670" name="Text Box 14">
            <a:extLst>
              <a:ext uri="{FF2B5EF4-FFF2-40B4-BE49-F238E27FC236}">
                <a16:creationId xmlns:a16="http://schemas.microsoft.com/office/drawing/2014/main" id="{CEFCC26D-BBAB-46FB-A8D8-AB77AC74E51E}"/>
              </a:ext>
            </a:extLst>
          </p:cNvPr>
          <p:cNvSpPr txBox="1">
            <a:spLocks/>
          </p:cNvSpPr>
          <p:nvPr/>
        </p:nvSpPr>
        <p:spPr bwMode="auto">
          <a:xfrm>
            <a:off x="7912100" y="3362325"/>
            <a:ext cx="2592388"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12.5 ns @ 80 Mhz</a:t>
            </a:r>
          </a:p>
        </p:txBody>
      </p:sp>
      <p:pic>
        <p:nvPicPr>
          <p:cNvPr id="70671" name="Picture 15" descr="Jablonsky_03-01.pdf">
            <a:extLst>
              <a:ext uri="{FF2B5EF4-FFF2-40B4-BE49-F238E27FC236}">
                <a16:creationId xmlns:a16="http://schemas.microsoft.com/office/drawing/2014/main" id="{C4EFBF29-DF68-4C7F-B7C1-23484746A4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31875" y="3255963"/>
            <a:ext cx="2706688" cy="352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72" name="Text Box 16">
            <a:extLst>
              <a:ext uri="{FF2B5EF4-FFF2-40B4-BE49-F238E27FC236}">
                <a16:creationId xmlns:a16="http://schemas.microsoft.com/office/drawing/2014/main" id="{5433C27D-54A0-4083-96FC-17B24560C0EF}"/>
              </a:ext>
            </a:extLst>
          </p:cNvPr>
          <p:cNvSpPr txBox="1">
            <a:spLocks/>
          </p:cNvSpPr>
          <p:nvPr/>
        </p:nvSpPr>
        <p:spPr bwMode="auto">
          <a:xfrm>
            <a:off x="1712913" y="4362450"/>
            <a:ext cx="28289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2400" baseline="32000">
              <a:solidFill>
                <a:srgbClr val="C82506"/>
              </a:solidFill>
              <a:latin typeface="Arial" panose="020B0604020202020204" pitchFamily="34" charset="0"/>
              <a:cs typeface="Arial" panose="020B0604020202020204" pitchFamily="34" charset="0"/>
              <a:sym typeface="Arial" panose="020B0604020202020204" pitchFamily="34" charset="0"/>
            </a:endParaRPr>
          </a:p>
          <a:p>
            <a:pPr eaLnBrk="1"/>
            <a:r>
              <a:rPr lang="it-IT" altLang="it-IT" sz="1800">
                <a:solidFill>
                  <a:srgbClr val="C82506"/>
                </a:solidFill>
                <a:latin typeface="Arial" panose="020B0604020202020204" pitchFamily="34" charset="0"/>
                <a:cs typeface="Arial" panose="020B0604020202020204" pitchFamily="34" charset="0"/>
                <a:sym typeface="Arial" panose="020B0604020202020204" pitchFamily="34" charset="0"/>
              </a:rPr>
              <a:t>300 ps @ 80 Mhz, 𝜏 = 3 ns</a:t>
            </a:r>
          </a:p>
        </p:txBody>
      </p:sp>
      <p:sp>
        <p:nvSpPr>
          <p:cNvPr id="70673" name="Text Box 17">
            <a:extLst>
              <a:ext uri="{FF2B5EF4-FFF2-40B4-BE49-F238E27FC236}">
                <a16:creationId xmlns:a16="http://schemas.microsoft.com/office/drawing/2014/main" id="{AFFA891C-69AE-4761-8A58-222635147241}"/>
              </a:ext>
            </a:extLst>
          </p:cNvPr>
          <p:cNvSpPr txBox="1">
            <a:spLocks/>
          </p:cNvSpPr>
          <p:nvPr/>
        </p:nvSpPr>
        <p:spPr bwMode="auto">
          <a:xfrm>
            <a:off x="16390938" y="4143375"/>
            <a:ext cx="7294562"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stimulated emission cross-section,</a:t>
            </a: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𝜎</a:t>
            </a:r>
            <a:r>
              <a:rPr lang="it-IT" altLang="it-IT" sz="3600" baseline="-6000">
                <a:latin typeface="Arial" panose="020B0604020202020204" pitchFamily="34" charset="0"/>
                <a:cs typeface="Arial" panose="020B0604020202020204" pitchFamily="34" charset="0"/>
                <a:sym typeface="Arial" panose="020B0604020202020204" pitchFamily="34" charset="0"/>
              </a:rPr>
              <a:t>SE</a:t>
            </a:r>
            <a:r>
              <a:rPr lang="it-IT" altLang="it-IT" sz="3600">
                <a:latin typeface="Arial" panose="020B0604020202020204" pitchFamily="34" charset="0"/>
                <a:cs typeface="Arial" panose="020B0604020202020204" pitchFamily="34" charset="0"/>
                <a:sym typeface="Arial" panose="020B0604020202020204" pitchFamily="34" charset="0"/>
              </a:rPr>
              <a:t> = 10</a:t>
            </a:r>
            <a:r>
              <a:rPr lang="it-IT" altLang="it-IT" sz="3600" baseline="32000">
                <a:latin typeface="Arial" panose="020B0604020202020204" pitchFamily="34" charset="0"/>
                <a:cs typeface="Arial" panose="020B0604020202020204" pitchFamily="34" charset="0"/>
                <a:sym typeface="Arial" panose="020B0604020202020204" pitchFamily="34" charset="0"/>
              </a:rPr>
              <a:t>-16</a:t>
            </a:r>
            <a:r>
              <a:rPr lang="it-IT" altLang="it-IT" sz="3600">
                <a:latin typeface="Arial" panose="020B0604020202020204" pitchFamily="34" charset="0"/>
                <a:cs typeface="Arial" panose="020B0604020202020204" pitchFamily="34" charset="0"/>
                <a:sym typeface="Arial" panose="020B0604020202020204" pitchFamily="34" charset="0"/>
              </a:rPr>
              <a:t>cm</a:t>
            </a:r>
            <a:r>
              <a:rPr lang="it-IT" altLang="it-IT" sz="3600" baseline="32000">
                <a:latin typeface="Arial" panose="020B0604020202020204" pitchFamily="34" charset="0"/>
                <a:cs typeface="Arial" panose="020B0604020202020204" pitchFamily="34" charset="0"/>
                <a:sym typeface="Arial" panose="020B0604020202020204" pitchFamily="34" charset="0"/>
              </a:rPr>
              <a:t>2</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STED beam’s intensity, </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6000">
                <a:latin typeface="Arial" panose="020B0604020202020204" pitchFamily="34" charset="0"/>
                <a:cs typeface="Arial" panose="020B0604020202020204" pitchFamily="34" charset="0"/>
                <a:sym typeface="Arial" panose="020B0604020202020204" pitchFamily="34" charset="0"/>
              </a:rPr>
              <a:t>STED</a:t>
            </a:r>
            <a:r>
              <a:rPr lang="it-IT" altLang="it-IT" sz="3600" b="1">
                <a:latin typeface="Arial" panose="020B0604020202020204" pitchFamily="34" charset="0"/>
                <a:cs typeface="Arial" panose="020B0604020202020204" pitchFamily="34" charset="0"/>
                <a:sym typeface="Arial" panose="020B0604020202020204" pitchFamily="34" charset="0"/>
              </a:rPr>
              <a:t> = 0.1-1 GW/cm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endParaRPr lang="it-IT" altLang="it-IT" sz="3600" b="1">
              <a:latin typeface="Arial" panose="020B0604020202020204" pitchFamily="34" charset="0"/>
              <a:cs typeface="Arial" panose="020B0604020202020204" pitchFamily="34" charset="0"/>
              <a:sym typeface="Arial" panose="020B0604020202020204" pitchFamily="34" charset="0"/>
            </a:endParaRPr>
          </a:p>
        </p:txBody>
      </p:sp>
      <p:sp>
        <p:nvSpPr>
          <p:cNvPr id="70674" name="Text Box 18">
            <a:extLst>
              <a:ext uri="{FF2B5EF4-FFF2-40B4-BE49-F238E27FC236}">
                <a16:creationId xmlns:a16="http://schemas.microsoft.com/office/drawing/2014/main" id="{CC4656EE-1FB9-420E-8B25-F053E9139C77}"/>
              </a:ext>
            </a:extLst>
          </p:cNvPr>
          <p:cNvSpPr txBox="1">
            <a:spLocks/>
          </p:cNvSpPr>
          <p:nvPr/>
        </p:nvSpPr>
        <p:spPr bwMode="auto">
          <a:xfrm>
            <a:off x="12020550" y="3709988"/>
            <a:ext cx="2125663"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1-10 ns</a:t>
            </a:r>
          </a:p>
        </p:txBody>
      </p:sp>
      <p:sp>
        <p:nvSpPr>
          <p:cNvPr id="70675" name="Text Box 19">
            <a:extLst>
              <a:ext uri="{FF2B5EF4-FFF2-40B4-BE49-F238E27FC236}">
                <a16:creationId xmlns:a16="http://schemas.microsoft.com/office/drawing/2014/main" id="{CB3C8406-07BB-408F-BA9E-7C81928BBBF6}"/>
              </a:ext>
            </a:extLst>
          </p:cNvPr>
          <p:cNvSpPr txBox="1">
            <a:spLocks/>
          </p:cNvSpPr>
          <p:nvPr/>
        </p:nvSpPr>
        <p:spPr bwMode="auto">
          <a:xfrm>
            <a:off x="15901988" y="3209925"/>
            <a:ext cx="2125662"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1-10 ps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1F1CC126-45EE-4DBE-9481-D4EF35A1E8FD}"/>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Temporal Conditions</a:t>
            </a:r>
          </a:p>
        </p:txBody>
      </p:sp>
      <p:sp>
        <p:nvSpPr>
          <p:cNvPr id="72706" name="Text Box 2">
            <a:extLst>
              <a:ext uri="{FF2B5EF4-FFF2-40B4-BE49-F238E27FC236}">
                <a16:creationId xmlns:a16="http://schemas.microsoft.com/office/drawing/2014/main" id="{67DCADF6-2685-4D84-9416-FC1416030837}"/>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FAE329D6-E6C2-478C-9FF4-A4934750E716}" type="slidenum">
              <a:rPr lang="it-IT" altLang="it-IT" sz="2600">
                <a:latin typeface="Arial" panose="020B0604020202020204" pitchFamily="34" charset="0"/>
                <a:cs typeface="Arial" panose="020B0604020202020204" pitchFamily="34" charset="0"/>
                <a:sym typeface="Arial" panose="020B0604020202020204" pitchFamily="34" charset="0"/>
              </a:rPr>
              <a:pPr eaLnBrk="1"/>
              <a:t>54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72707" name="Text Box 3">
            <a:extLst>
              <a:ext uri="{FF2B5EF4-FFF2-40B4-BE49-F238E27FC236}">
                <a16:creationId xmlns:a16="http://schemas.microsoft.com/office/drawing/2014/main" id="{25C44411-ED16-43F9-A2B5-BA62F58007BE}"/>
              </a:ext>
            </a:extLst>
          </p:cNvPr>
          <p:cNvSpPr txBox="1">
            <a:spLocks/>
          </p:cNvSpPr>
          <p:nvPr/>
        </p:nvSpPr>
        <p:spPr bwMode="auto">
          <a:xfrm>
            <a:off x="358775" y="1798638"/>
            <a:ext cx="2363946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suppression of fluorescence depends on the </a:t>
            </a:r>
            <a:r>
              <a:rPr lang="it-IT" altLang="it-IT" sz="3600" b="1">
                <a:latin typeface="Arial" panose="020B0604020202020204" pitchFamily="34" charset="0"/>
                <a:cs typeface="Arial" panose="020B0604020202020204" pitchFamily="34" charset="0"/>
                <a:sym typeface="Arial" panose="020B0604020202020204" pitchFamily="34" charset="0"/>
              </a:rPr>
              <a:t>number of stimulating photons</a:t>
            </a:r>
            <a:r>
              <a:rPr lang="it-IT" altLang="it-IT" sz="3600">
                <a:latin typeface="Arial" panose="020B0604020202020204" pitchFamily="34" charset="0"/>
                <a:cs typeface="Arial" panose="020B0604020202020204" pitchFamily="34" charset="0"/>
                <a:sym typeface="Arial" panose="020B0604020202020204" pitchFamily="34" charset="0"/>
              </a:rPr>
              <a:t> to which the fluorophore is exposed </a:t>
            </a:r>
            <a:r>
              <a:rPr lang="it-IT" altLang="it-IT" sz="3600" b="1">
                <a:latin typeface="Arial" panose="020B0604020202020204" pitchFamily="34" charset="0"/>
                <a:cs typeface="Arial" panose="020B0604020202020204" pitchFamily="34" charset="0"/>
                <a:sym typeface="Arial" panose="020B0604020202020204" pitchFamily="34" charset="0"/>
              </a:rPr>
              <a:t>while residing in the excited-state</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pic>
        <p:nvPicPr>
          <p:cNvPr id="72708" name="Picture 4" descr="02-01.tif">
            <a:extLst>
              <a:ext uri="{FF2B5EF4-FFF2-40B4-BE49-F238E27FC236}">
                <a16:creationId xmlns:a16="http://schemas.microsoft.com/office/drawing/2014/main" id="{AF10E39C-BB12-4B49-9DBA-1F9CAFE69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844800"/>
            <a:ext cx="6064250" cy="1016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9" name="Line 5">
            <a:extLst>
              <a:ext uri="{FF2B5EF4-FFF2-40B4-BE49-F238E27FC236}">
                <a16:creationId xmlns:a16="http://schemas.microsoft.com/office/drawing/2014/main" id="{F7A3747A-4F56-4160-B7D9-EB9A8B4A982C}"/>
              </a:ext>
            </a:extLst>
          </p:cNvPr>
          <p:cNvSpPr>
            <a:spLocks noChangeShapeType="1"/>
          </p:cNvSpPr>
          <p:nvPr/>
        </p:nvSpPr>
        <p:spPr bwMode="auto">
          <a:xfrm>
            <a:off x="7481888" y="5240338"/>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2710" name="Rectangle 6">
            <a:extLst>
              <a:ext uri="{FF2B5EF4-FFF2-40B4-BE49-F238E27FC236}">
                <a16:creationId xmlns:a16="http://schemas.microsoft.com/office/drawing/2014/main" id="{7631EB65-2DED-4596-89E8-7D74059D4D47}"/>
              </a:ext>
            </a:extLst>
          </p:cNvPr>
          <p:cNvSpPr>
            <a:spLocks/>
          </p:cNvSpPr>
          <p:nvPr/>
        </p:nvSpPr>
        <p:spPr bwMode="auto">
          <a:xfrm>
            <a:off x="7481888" y="3970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1" name="Rectangle 7">
            <a:extLst>
              <a:ext uri="{FF2B5EF4-FFF2-40B4-BE49-F238E27FC236}">
                <a16:creationId xmlns:a16="http://schemas.microsoft.com/office/drawing/2014/main" id="{DFA82973-D167-40FD-98DA-A6CC2978DA54}"/>
              </a:ext>
            </a:extLst>
          </p:cNvPr>
          <p:cNvSpPr>
            <a:spLocks/>
          </p:cNvSpPr>
          <p:nvPr/>
        </p:nvSpPr>
        <p:spPr bwMode="auto">
          <a:xfrm>
            <a:off x="7608888" y="3970338"/>
            <a:ext cx="127000" cy="1270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2" name="Rectangle 8">
            <a:extLst>
              <a:ext uri="{FF2B5EF4-FFF2-40B4-BE49-F238E27FC236}">
                <a16:creationId xmlns:a16="http://schemas.microsoft.com/office/drawing/2014/main" id="{0FDC9C1A-3291-41E8-A921-572F8ED33D27}"/>
              </a:ext>
            </a:extLst>
          </p:cNvPr>
          <p:cNvSpPr>
            <a:spLocks/>
          </p:cNvSpPr>
          <p:nvPr/>
        </p:nvSpPr>
        <p:spPr bwMode="auto">
          <a:xfrm>
            <a:off x="10588625" y="3970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3" name="Rectangle 9">
            <a:extLst>
              <a:ext uri="{FF2B5EF4-FFF2-40B4-BE49-F238E27FC236}">
                <a16:creationId xmlns:a16="http://schemas.microsoft.com/office/drawing/2014/main" id="{6112B1BE-EC00-48C0-9DD0-5653E1C526F8}"/>
              </a:ext>
            </a:extLst>
          </p:cNvPr>
          <p:cNvSpPr>
            <a:spLocks/>
          </p:cNvSpPr>
          <p:nvPr/>
        </p:nvSpPr>
        <p:spPr bwMode="auto">
          <a:xfrm>
            <a:off x="10725150" y="3970338"/>
            <a:ext cx="127000" cy="1270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4" name="Line 10">
            <a:extLst>
              <a:ext uri="{FF2B5EF4-FFF2-40B4-BE49-F238E27FC236}">
                <a16:creationId xmlns:a16="http://schemas.microsoft.com/office/drawing/2014/main" id="{EEDB6731-8D79-4156-AD91-C350B6D41FE6}"/>
              </a:ext>
            </a:extLst>
          </p:cNvPr>
          <p:cNvSpPr>
            <a:spLocks noChangeShapeType="1"/>
          </p:cNvSpPr>
          <p:nvPr/>
        </p:nvSpPr>
        <p:spPr bwMode="auto">
          <a:xfrm>
            <a:off x="7481888" y="8197850"/>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2715" name="Rectangle 11">
            <a:extLst>
              <a:ext uri="{FF2B5EF4-FFF2-40B4-BE49-F238E27FC236}">
                <a16:creationId xmlns:a16="http://schemas.microsoft.com/office/drawing/2014/main" id="{438FCA79-5FF4-4AD8-A8E2-5C5529169896}"/>
              </a:ext>
            </a:extLst>
          </p:cNvPr>
          <p:cNvSpPr>
            <a:spLocks/>
          </p:cNvSpPr>
          <p:nvPr/>
        </p:nvSpPr>
        <p:spPr bwMode="auto">
          <a:xfrm>
            <a:off x="7481888" y="6927850"/>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6" name="Rectangle 12">
            <a:extLst>
              <a:ext uri="{FF2B5EF4-FFF2-40B4-BE49-F238E27FC236}">
                <a16:creationId xmlns:a16="http://schemas.microsoft.com/office/drawing/2014/main" id="{53470840-4C0E-4EA6-9B8B-C5BA6A998C97}"/>
              </a:ext>
            </a:extLst>
          </p:cNvPr>
          <p:cNvSpPr>
            <a:spLocks/>
          </p:cNvSpPr>
          <p:nvPr/>
        </p:nvSpPr>
        <p:spPr bwMode="auto">
          <a:xfrm>
            <a:off x="7608888" y="7926388"/>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7" name="Rectangle 13">
            <a:extLst>
              <a:ext uri="{FF2B5EF4-FFF2-40B4-BE49-F238E27FC236}">
                <a16:creationId xmlns:a16="http://schemas.microsoft.com/office/drawing/2014/main" id="{DA4899CC-BC9A-4C46-8455-A568AD62E7DC}"/>
              </a:ext>
            </a:extLst>
          </p:cNvPr>
          <p:cNvSpPr>
            <a:spLocks/>
          </p:cNvSpPr>
          <p:nvPr/>
        </p:nvSpPr>
        <p:spPr bwMode="auto">
          <a:xfrm>
            <a:off x="10588625" y="6927850"/>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8" name="Rectangle 14">
            <a:extLst>
              <a:ext uri="{FF2B5EF4-FFF2-40B4-BE49-F238E27FC236}">
                <a16:creationId xmlns:a16="http://schemas.microsoft.com/office/drawing/2014/main" id="{828ED000-90DD-42CE-910A-D724654AFB53}"/>
              </a:ext>
            </a:extLst>
          </p:cNvPr>
          <p:cNvSpPr>
            <a:spLocks/>
          </p:cNvSpPr>
          <p:nvPr/>
        </p:nvSpPr>
        <p:spPr bwMode="auto">
          <a:xfrm>
            <a:off x="10725150" y="7926388"/>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19" name="Line 15">
            <a:extLst>
              <a:ext uri="{FF2B5EF4-FFF2-40B4-BE49-F238E27FC236}">
                <a16:creationId xmlns:a16="http://schemas.microsoft.com/office/drawing/2014/main" id="{A0ABA2C9-369C-4D45-9D2E-3A1BEBBF11E0}"/>
              </a:ext>
            </a:extLst>
          </p:cNvPr>
          <p:cNvSpPr>
            <a:spLocks noChangeShapeType="1"/>
          </p:cNvSpPr>
          <p:nvPr/>
        </p:nvSpPr>
        <p:spPr bwMode="auto">
          <a:xfrm>
            <a:off x="7481888" y="11139488"/>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2720" name="Rectangle 16">
            <a:extLst>
              <a:ext uri="{FF2B5EF4-FFF2-40B4-BE49-F238E27FC236}">
                <a16:creationId xmlns:a16="http://schemas.microsoft.com/office/drawing/2014/main" id="{09D45221-8F67-4F6A-B9DB-1C0AC5F306B4}"/>
              </a:ext>
            </a:extLst>
          </p:cNvPr>
          <p:cNvSpPr>
            <a:spLocks/>
          </p:cNvSpPr>
          <p:nvPr/>
        </p:nvSpPr>
        <p:spPr bwMode="auto">
          <a:xfrm>
            <a:off x="7481888" y="986948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21" name="Rectangle 17">
            <a:extLst>
              <a:ext uri="{FF2B5EF4-FFF2-40B4-BE49-F238E27FC236}">
                <a16:creationId xmlns:a16="http://schemas.microsoft.com/office/drawing/2014/main" id="{6AC74FE3-4C1D-4795-9FEF-E62C54B41F29}"/>
              </a:ext>
            </a:extLst>
          </p:cNvPr>
          <p:cNvSpPr>
            <a:spLocks/>
          </p:cNvSpPr>
          <p:nvPr/>
        </p:nvSpPr>
        <p:spPr bwMode="auto">
          <a:xfrm>
            <a:off x="7608888" y="11012488"/>
            <a:ext cx="1270000" cy="127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22" name="Rectangle 18">
            <a:extLst>
              <a:ext uri="{FF2B5EF4-FFF2-40B4-BE49-F238E27FC236}">
                <a16:creationId xmlns:a16="http://schemas.microsoft.com/office/drawing/2014/main" id="{0D8662AA-1CC9-4A45-BDC3-D0CB903F0B47}"/>
              </a:ext>
            </a:extLst>
          </p:cNvPr>
          <p:cNvSpPr>
            <a:spLocks/>
          </p:cNvSpPr>
          <p:nvPr/>
        </p:nvSpPr>
        <p:spPr bwMode="auto">
          <a:xfrm>
            <a:off x="10588625" y="986948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23" name="Rectangle 19">
            <a:extLst>
              <a:ext uri="{FF2B5EF4-FFF2-40B4-BE49-F238E27FC236}">
                <a16:creationId xmlns:a16="http://schemas.microsoft.com/office/drawing/2014/main" id="{9F1F4F7F-6389-4D90-9710-63A4C071FA57}"/>
              </a:ext>
            </a:extLst>
          </p:cNvPr>
          <p:cNvSpPr>
            <a:spLocks/>
          </p:cNvSpPr>
          <p:nvPr/>
        </p:nvSpPr>
        <p:spPr bwMode="auto">
          <a:xfrm>
            <a:off x="10725150" y="11012488"/>
            <a:ext cx="1270000" cy="127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2724" name="Line 20">
            <a:extLst>
              <a:ext uri="{FF2B5EF4-FFF2-40B4-BE49-F238E27FC236}">
                <a16:creationId xmlns:a16="http://schemas.microsoft.com/office/drawing/2014/main" id="{B116F1D7-6F2A-4FC5-901E-EE2614D2BDD9}"/>
              </a:ext>
            </a:extLst>
          </p:cNvPr>
          <p:cNvSpPr>
            <a:spLocks noChangeShapeType="1"/>
          </p:cNvSpPr>
          <p:nvPr/>
        </p:nvSpPr>
        <p:spPr bwMode="auto">
          <a:xfrm>
            <a:off x="7621588" y="3870325"/>
            <a:ext cx="3106737" cy="0"/>
          </a:xfrm>
          <a:prstGeom prst="line">
            <a:avLst/>
          </a:prstGeom>
          <a:noFill/>
          <a:ln w="254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2725" name="Text Box 21">
            <a:extLst>
              <a:ext uri="{FF2B5EF4-FFF2-40B4-BE49-F238E27FC236}">
                <a16:creationId xmlns:a16="http://schemas.microsoft.com/office/drawing/2014/main" id="{49E14197-FA17-4B26-B44B-8408919DCB64}"/>
              </a:ext>
            </a:extLst>
          </p:cNvPr>
          <p:cNvSpPr txBox="1">
            <a:spLocks/>
          </p:cNvSpPr>
          <p:nvPr/>
        </p:nvSpPr>
        <p:spPr bwMode="auto">
          <a:xfrm rot="-5400000">
            <a:off x="6859588" y="4387850"/>
            <a:ext cx="708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164F86"/>
                </a:solidFill>
                <a:latin typeface="Arial" panose="020B0604020202020204" pitchFamily="34" charset="0"/>
                <a:cs typeface="Arial" panose="020B0604020202020204" pitchFamily="34" charset="0"/>
                <a:sym typeface="Arial" panose="020B0604020202020204" pitchFamily="34" charset="0"/>
              </a:rPr>
              <a:t>exc.</a:t>
            </a:r>
          </a:p>
        </p:txBody>
      </p:sp>
      <p:sp>
        <p:nvSpPr>
          <p:cNvPr id="72726" name="Text Box 22">
            <a:extLst>
              <a:ext uri="{FF2B5EF4-FFF2-40B4-BE49-F238E27FC236}">
                <a16:creationId xmlns:a16="http://schemas.microsoft.com/office/drawing/2014/main" id="{7FC13B52-9950-48B0-A6AB-DEE3870AAF89}"/>
              </a:ext>
            </a:extLst>
          </p:cNvPr>
          <p:cNvSpPr txBox="1">
            <a:spLocks/>
          </p:cNvSpPr>
          <p:nvPr/>
        </p:nvSpPr>
        <p:spPr bwMode="auto">
          <a:xfrm rot="5400000">
            <a:off x="7556501" y="4387850"/>
            <a:ext cx="9271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STED</a:t>
            </a:r>
          </a:p>
        </p:txBody>
      </p:sp>
      <p:sp>
        <p:nvSpPr>
          <p:cNvPr id="72727" name="Text Box 23">
            <a:extLst>
              <a:ext uri="{FF2B5EF4-FFF2-40B4-BE49-F238E27FC236}">
                <a16:creationId xmlns:a16="http://schemas.microsoft.com/office/drawing/2014/main" id="{37BBA873-96E5-4C97-A270-E7CD9AA53A56}"/>
              </a:ext>
            </a:extLst>
          </p:cNvPr>
          <p:cNvSpPr txBox="1">
            <a:spLocks/>
          </p:cNvSpPr>
          <p:nvPr/>
        </p:nvSpPr>
        <p:spPr bwMode="auto">
          <a:xfrm>
            <a:off x="11982450" y="4838700"/>
            <a:ext cx="6905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time</a:t>
            </a:r>
          </a:p>
        </p:txBody>
      </p:sp>
      <p:sp>
        <p:nvSpPr>
          <p:cNvPr id="72728" name="Line 24">
            <a:extLst>
              <a:ext uri="{FF2B5EF4-FFF2-40B4-BE49-F238E27FC236}">
                <a16:creationId xmlns:a16="http://schemas.microsoft.com/office/drawing/2014/main" id="{3843BACA-D90F-4386-901D-87AF010E9125}"/>
              </a:ext>
            </a:extLst>
          </p:cNvPr>
          <p:cNvSpPr>
            <a:spLocks noChangeShapeType="1"/>
          </p:cNvSpPr>
          <p:nvPr/>
        </p:nvSpPr>
        <p:spPr bwMode="auto">
          <a:xfrm flipV="1">
            <a:off x="2689225" y="10933113"/>
            <a:ext cx="0" cy="708025"/>
          </a:xfrm>
          <a:prstGeom prst="line">
            <a:avLst/>
          </a:prstGeom>
          <a:noFill/>
          <a:ln w="25400">
            <a:solidFill>
              <a:srgbClr val="00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2729" name="Line 25">
            <a:extLst>
              <a:ext uri="{FF2B5EF4-FFF2-40B4-BE49-F238E27FC236}">
                <a16:creationId xmlns:a16="http://schemas.microsoft.com/office/drawing/2014/main" id="{D763B593-F089-4C41-983D-4A1F55B505A6}"/>
              </a:ext>
            </a:extLst>
          </p:cNvPr>
          <p:cNvSpPr>
            <a:spLocks noChangeShapeType="1"/>
          </p:cNvSpPr>
          <p:nvPr/>
        </p:nvSpPr>
        <p:spPr bwMode="auto">
          <a:xfrm flipV="1">
            <a:off x="2689225" y="8091488"/>
            <a:ext cx="0" cy="708025"/>
          </a:xfrm>
          <a:prstGeom prst="line">
            <a:avLst/>
          </a:prstGeom>
          <a:noFill/>
          <a:ln w="25400">
            <a:solidFill>
              <a:srgbClr val="00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2730" name="Line 26">
            <a:extLst>
              <a:ext uri="{FF2B5EF4-FFF2-40B4-BE49-F238E27FC236}">
                <a16:creationId xmlns:a16="http://schemas.microsoft.com/office/drawing/2014/main" id="{1BEC4123-548A-4E5D-A5C7-9F50B8AB93D6}"/>
              </a:ext>
            </a:extLst>
          </p:cNvPr>
          <p:cNvSpPr>
            <a:spLocks noChangeShapeType="1"/>
          </p:cNvSpPr>
          <p:nvPr/>
        </p:nvSpPr>
        <p:spPr bwMode="auto">
          <a:xfrm flipV="1">
            <a:off x="2689225" y="5240338"/>
            <a:ext cx="0" cy="706437"/>
          </a:xfrm>
          <a:prstGeom prst="line">
            <a:avLst/>
          </a:prstGeom>
          <a:noFill/>
          <a:ln w="25400">
            <a:solidFill>
              <a:srgbClr val="00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2731" name="Text Box 27">
            <a:extLst>
              <a:ext uri="{FF2B5EF4-FFF2-40B4-BE49-F238E27FC236}">
                <a16:creationId xmlns:a16="http://schemas.microsoft.com/office/drawing/2014/main" id="{DD147C76-6A61-4B4D-BCB4-DE519AF839AB}"/>
              </a:ext>
            </a:extLst>
          </p:cNvPr>
          <p:cNvSpPr txBox="1">
            <a:spLocks/>
          </p:cNvSpPr>
          <p:nvPr/>
        </p:nvSpPr>
        <p:spPr bwMode="auto">
          <a:xfrm>
            <a:off x="1712913" y="4362450"/>
            <a:ext cx="28289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1 GW/cm</a:t>
            </a:r>
            <a:r>
              <a:rPr lang="it-IT" altLang="it-IT" sz="2400" baseline="32000">
                <a:solidFill>
                  <a:srgbClr val="C82506"/>
                </a:solidFill>
                <a:latin typeface="Arial" panose="020B0604020202020204" pitchFamily="34" charset="0"/>
                <a:cs typeface="Arial" panose="020B0604020202020204" pitchFamily="34" charset="0"/>
                <a:sym typeface="Arial" panose="020B0604020202020204" pitchFamily="34" charset="0"/>
              </a:rPr>
              <a:t>2</a:t>
            </a:r>
          </a:p>
          <a:p>
            <a:pPr eaLnBrk="1"/>
            <a:r>
              <a:rPr lang="it-IT" altLang="it-IT" sz="1800">
                <a:solidFill>
                  <a:srgbClr val="C82506"/>
                </a:solidFill>
                <a:latin typeface="Arial" panose="020B0604020202020204" pitchFamily="34" charset="0"/>
                <a:cs typeface="Arial" panose="020B0604020202020204" pitchFamily="34" charset="0"/>
                <a:sym typeface="Arial" panose="020B0604020202020204" pitchFamily="34" charset="0"/>
              </a:rPr>
              <a:t>300 ps @ 80 Mhz, 𝜏 = 3 ns</a:t>
            </a:r>
          </a:p>
        </p:txBody>
      </p:sp>
      <p:sp>
        <p:nvSpPr>
          <p:cNvPr id="72732" name="Text Box 28">
            <a:extLst>
              <a:ext uri="{FF2B5EF4-FFF2-40B4-BE49-F238E27FC236}">
                <a16:creationId xmlns:a16="http://schemas.microsoft.com/office/drawing/2014/main" id="{E0CADC04-A727-45AC-B699-AF59079BB52A}"/>
              </a:ext>
            </a:extLst>
          </p:cNvPr>
          <p:cNvSpPr txBox="1">
            <a:spLocks/>
          </p:cNvSpPr>
          <p:nvPr/>
        </p:nvSpPr>
        <p:spPr bwMode="auto">
          <a:xfrm>
            <a:off x="1744663" y="7204075"/>
            <a:ext cx="27654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200 MW/cm</a:t>
            </a:r>
            <a:r>
              <a:rPr lang="it-IT" altLang="it-IT" sz="2400" baseline="32000">
                <a:solidFill>
                  <a:srgbClr val="C82506"/>
                </a:solidFill>
                <a:latin typeface="Arial" panose="020B0604020202020204" pitchFamily="34" charset="0"/>
                <a:cs typeface="Arial" panose="020B0604020202020204" pitchFamily="34" charset="0"/>
                <a:sym typeface="Arial" panose="020B0604020202020204" pitchFamily="34" charset="0"/>
              </a:rPr>
              <a:t>2</a:t>
            </a:r>
          </a:p>
          <a:p>
            <a:pPr eaLnBrk="1"/>
            <a:r>
              <a:rPr lang="it-IT" altLang="it-IT" sz="1800">
                <a:solidFill>
                  <a:srgbClr val="C82506"/>
                </a:solidFill>
                <a:latin typeface="Arial" panose="020B0604020202020204" pitchFamily="34" charset="0"/>
                <a:cs typeface="Arial" panose="020B0604020202020204" pitchFamily="34" charset="0"/>
                <a:sym typeface="Arial" panose="020B0604020202020204" pitchFamily="34" charset="0"/>
              </a:rPr>
              <a:t>1.5 ns @ 80 Mhz, 𝜏 = 3 ns</a:t>
            </a:r>
          </a:p>
        </p:txBody>
      </p:sp>
      <p:sp>
        <p:nvSpPr>
          <p:cNvPr id="72733" name="Text Box 29">
            <a:extLst>
              <a:ext uri="{FF2B5EF4-FFF2-40B4-BE49-F238E27FC236}">
                <a16:creationId xmlns:a16="http://schemas.microsoft.com/office/drawing/2014/main" id="{837C290C-12FE-4948-999E-07A53D5C4AB0}"/>
              </a:ext>
            </a:extLst>
          </p:cNvPr>
          <p:cNvSpPr txBox="1">
            <a:spLocks/>
          </p:cNvSpPr>
          <p:nvPr/>
        </p:nvSpPr>
        <p:spPr bwMode="auto">
          <a:xfrm>
            <a:off x="1839913" y="10079038"/>
            <a:ext cx="25749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100 MW/cm</a:t>
            </a:r>
            <a:r>
              <a:rPr lang="it-IT" altLang="it-IT" sz="2400" baseline="32000">
                <a:solidFill>
                  <a:srgbClr val="C82506"/>
                </a:solidFill>
                <a:latin typeface="Arial" panose="020B0604020202020204" pitchFamily="34" charset="0"/>
                <a:cs typeface="Arial" panose="020B0604020202020204" pitchFamily="34" charset="0"/>
                <a:sym typeface="Arial" panose="020B0604020202020204" pitchFamily="34" charset="0"/>
              </a:rPr>
              <a:t>2</a:t>
            </a:r>
          </a:p>
          <a:p>
            <a:pPr eaLnBrk="1"/>
            <a:r>
              <a:rPr lang="it-IT" altLang="it-IT" sz="1800">
                <a:solidFill>
                  <a:srgbClr val="C82506"/>
                </a:solidFill>
                <a:latin typeface="Arial" panose="020B0604020202020204" pitchFamily="34" charset="0"/>
                <a:cs typeface="Arial" panose="020B0604020202020204" pitchFamily="34" charset="0"/>
                <a:sym typeface="Arial" panose="020B0604020202020204" pitchFamily="34" charset="0"/>
              </a:rPr>
              <a:t>3 ns @ 80 Mhz, 𝜏 = 3 ns</a:t>
            </a:r>
          </a:p>
        </p:txBody>
      </p:sp>
      <p:sp>
        <p:nvSpPr>
          <p:cNvPr id="72734" name="Text Box 30">
            <a:extLst>
              <a:ext uri="{FF2B5EF4-FFF2-40B4-BE49-F238E27FC236}">
                <a16:creationId xmlns:a16="http://schemas.microsoft.com/office/drawing/2014/main" id="{3DFB6D2B-6E73-4C9B-A7B2-7FCABD83D56B}"/>
              </a:ext>
            </a:extLst>
          </p:cNvPr>
          <p:cNvSpPr txBox="1">
            <a:spLocks/>
          </p:cNvSpPr>
          <p:nvPr/>
        </p:nvSpPr>
        <p:spPr bwMode="auto">
          <a:xfrm>
            <a:off x="7912100" y="3362325"/>
            <a:ext cx="2592388"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12.5 ns @ 80 Mhz</a:t>
            </a:r>
          </a:p>
        </p:txBody>
      </p:sp>
      <p:pic>
        <p:nvPicPr>
          <p:cNvPr id="72735" name="Picture 31" descr="Jablonsky_03-01.pdf">
            <a:extLst>
              <a:ext uri="{FF2B5EF4-FFF2-40B4-BE49-F238E27FC236}">
                <a16:creationId xmlns:a16="http://schemas.microsoft.com/office/drawing/2014/main" id="{233CDB36-A8E6-42C1-8AF0-A52425F7D5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31875" y="3243263"/>
            <a:ext cx="2706688" cy="352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36" name="Text Box 32">
            <a:extLst>
              <a:ext uri="{FF2B5EF4-FFF2-40B4-BE49-F238E27FC236}">
                <a16:creationId xmlns:a16="http://schemas.microsoft.com/office/drawing/2014/main" id="{0A6D704D-DA0B-42A6-B19C-46589947BB90}"/>
              </a:ext>
            </a:extLst>
          </p:cNvPr>
          <p:cNvSpPr txBox="1">
            <a:spLocks/>
          </p:cNvSpPr>
          <p:nvPr/>
        </p:nvSpPr>
        <p:spPr bwMode="auto">
          <a:xfrm>
            <a:off x="13843000" y="7137400"/>
            <a:ext cx="9251950"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peak intensity can be reduced by using </a:t>
            </a: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longer pulse, but suppression of fluorescence reduces</a:t>
            </a:r>
          </a:p>
        </p:txBody>
      </p:sp>
      <p:sp>
        <p:nvSpPr>
          <p:cNvPr id="72737" name="Text Box 33">
            <a:extLst>
              <a:ext uri="{FF2B5EF4-FFF2-40B4-BE49-F238E27FC236}">
                <a16:creationId xmlns:a16="http://schemas.microsoft.com/office/drawing/2014/main" id="{785924E0-0ACB-48B3-AA6D-798FA853C26F}"/>
              </a:ext>
            </a:extLst>
          </p:cNvPr>
          <p:cNvSpPr txBox="1">
            <a:spLocks/>
          </p:cNvSpPr>
          <p:nvPr/>
        </p:nvSpPr>
        <p:spPr bwMode="auto">
          <a:xfrm>
            <a:off x="16390938" y="4143375"/>
            <a:ext cx="7294562"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stimulated emission cross-section,</a:t>
            </a: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𝜎</a:t>
            </a:r>
            <a:r>
              <a:rPr lang="it-IT" altLang="it-IT" sz="3600" baseline="-6000">
                <a:latin typeface="Arial" panose="020B0604020202020204" pitchFamily="34" charset="0"/>
                <a:cs typeface="Arial" panose="020B0604020202020204" pitchFamily="34" charset="0"/>
                <a:sym typeface="Arial" panose="020B0604020202020204" pitchFamily="34" charset="0"/>
              </a:rPr>
              <a:t>SE</a:t>
            </a:r>
            <a:r>
              <a:rPr lang="it-IT" altLang="it-IT" sz="3600">
                <a:latin typeface="Arial" panose="020B0604020202020204" pitchFamily="34" charset="0"/>
                <a:cs typeface="Arial" panose="020B0604020202020204" pitchFamily="34" charset="0"/>
                <a:sym typeface="Arial" panose="020B0604020202020204" pitchFamily="34" charset="0"/>
              </a:rPr>
              <a:t> = 10</a:t>
            </a:r>
            <a:r>
              <a:rPr lang="it-IT" altLang="it-IT" sz="3600" baseline="32000">
                <a:latin typeface="Arial" panose="020B0604020202020204" pitchFamily="34" charset="0"/>
                <a:cs typeface="Arial" panose="020B0604020202020204" pitchFamily="34" charset="0"/>
                <a:sym typeface="Arial" panose="020B0604020202020204" pitchFamily="34" charset="0"/>
              </a:rPr>
              <a:t>-16</a:t>
            </a:r>
            <a:r>
              <a:rPr lang="it-IT" altLang="it-IT" sz="3600">
                <a:latin typeface="Arial" panose="020B0604020202020204" pitchFamily="34" charset="0"/>
                <a:cs typeface="Arial" panose="020B0604020202020204" pitchFamily="34" charset="0"/>
                <a:sym typeface="Arial" panose="020B0604020202020204" pitchFamily="34" charset="0"/>
              </a:rPr>
              <a:t>cm</a:t>
            </a:r>
            <a:r>
              <a:rPr lang="it-IT" altLang="it-IT" sz="3600" baseline="32000">
                <a:latin typeface="Arial" panose="020B0604020202020204" pitchFamily="34" charset="0"/>
                <a:cs typeface="Arial" panose="020B0604020202020204" pitchFamily="34" charset="0"/>
                <a:sym typeface="Arial" panose="020B0604020202020204" pitchFamily="34" charset="0"/>
              </a:rPr>
              <a:t>2</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STED beam’s intensity, </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6000">
                <a:latin typeface="Arial" panose="020B0604020202020204" pitchFamily="34" charset="0"/>
                <a:cs typeface="Arial" panose="020B0604020202020204" pitchFamily="34" charset="0"/>
                <a:sym typeface="Arial" panose="020B0604020202020204" pitchFamily="34" charset="0"/>
              </a:rPr>
              <a:t>STED</a:t>
            </a:r>
            <a:r>
              <a:rPr lang="it-IT" altLang="it-IT" sz="3600" b="1">
                <a:latin typeface="Arial" panose="020B0604020202020204" pitchFamily="34" charset="0"/>
                <a:cs typeface="Arial" panose="020B0604020202020204" pitchFamily="34" charset="0"/>
                <a:sym typeface="Arial" panose="020B0604020202020204" pitchFamily="34" charset="0"/>
              </a:rPr>
              <a:t> = 0.1-1 GW/cm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endParaRPr lang="it-IT" altLang="it-IT" sz="3600" b="1">
              <a:latin typeface="Arial" panose="020B0604020202020204" pitchFamily="34" charset="0"/>
              <a:cs typeface="Arial" panose="020B0604020202020204" pitchFamily="34" charset="0"/>
              <a:sym typeface="Arial" panose="020B0604020202020204" pitchFamily="34" charset="0"/>
            </a:endParaRPr>
          </a:p>
        </p:txBody>
      </p:sp>
      <p:sp>
        <p:nvSpPr>
          <p:cNvPr id="72738" name="Text Box 34">
            <a:extLst>
              <a:ext uri="{FF2B5EF4-FFF2-40B4-BE49-F238E27FC236}">
                <a16:creationId xmlns:a16="http://schemas.microsoft.com/office/drawing/2014/main" id="{7D3AE52A-2560-4A2D-9F71-819A06BC7241}"/>
              </a:ext>
            </a:extLst>
          </p:cNvPr>
          <p:cNvSpPr txBox="1">
            <a:spLocks/>
          </p:cNvSpPr>
          <p:nvPr/>
        </p:nvSpPr>
        <p:spPr bwMode="auto">
          <a:xfrm>
            <a:off x="12020550" y="3709988"/>
            <a:ext cx="2125663"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1-10 ns</a:t>
            </a:r>
          </a:p>
        </p:txBody>
      </p:sp>
      <p:sp>
        <p:nvSpPr>
          <p:cNvPr id="72739" name="Text Box 35">
            <a:extLst>
              <a:ext uri="{FF2B5EF4-FFF2-40B4-BE49-F238E27FC236}">
                <a16:creationId xmlns:a16="http://schemas.microsoft.com/office/drawing/2014/main" id="{B74FC747-9751-4F32-B93A-83C4F6B8810E}"/>
              </a:ext>
            </a:extLst>
          </p:cNvPr>
          <p:cNvSpPr txBox="1">
            <a:spLocks/>
          </p:cNvSpPr>
          <p:nvPr/>
        </p:nvSpPr>
        <p:spPr bwMode="auto">
          <a:xfrm>
            <a:off x="15901988" y="3209925"/>
            <a:ext cx="2125662"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1-10 ps</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E4AA0D8D-05A8-1040-8765-D0988045B338}"/>
              </a:ext>
            </a:extLst>
          </p:cNvPr>
          <p:cNvSpPr>
            <a:spLocks/>
          </p:cNvSpPr>
          <p:nvPr/>
        </p:nvSpPr>
        <p:spPr bwMode="auto">
          <a:xfrm>
            <a:off x="7735888" y="5630863"/>
            <a:ext cx="2878137"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4754" name="Rectangle 2">
            <a:extLst>
              <a:ext uri="{FF2B5EF4-FFF2-40B4-BE49-F238E27FC236}">
                <a16:creationId xmlns:a16="http://schemas.microsoft.com/office/drawing/2014/main" id="{11B46900-E208-48E6-8911-EE7289734E76}"/>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Temporal Conditions</a:t>
            </a:r>
          </a:p>
        </p:txBody>
      </p:sp>
      <p:sp>
        <p:nvSpPr>
          <p:cNvPr id="74755" name="Text Box 3">
            <a:extLst>
              <a:ext uri="{FF2B5EF4-FFF2-40B4-BE49-F238E27FC236}">
                <a16:creationId xmlns:a16="http://schemas.microsoft.com/office/drawing/2014/main" id="{AC7569F4-915F-4F58-9547-210E5C85E076}"/>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9A90366A-9F27-4017-B494-A89F4DD5685D}" type="slidenum">
              <a:rPr lang="it-IT" altLang="it-IT" sz="2600">
                <a:latin typeface="Arial" panose="020B0604020202020204" pitchFamily="34" charset="0"/>
                <a:cs typeface="Arial" panose="020B0604020202020204" pitchFamily="34" charset="0"/>
                <a:sym typeface="Arial" panose="020B0604020202020204" pitchFamily="34" charset="0"/>
              </a:rPr>
              <a:pPr eaLnBrk="1"/>
              <a:t>55</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74756" name="Text Box 4">
            <a:extLst>
              <a:ext uri="{FF2B5EF4-FFF2-40B4-BE49-F238E27FC236}">
                <a16:creationId xmlns:a16="http://schemas.microsoft.com/office/drawing/2014/main" id="{5F4D9965-32F5-4B55-88A5-88214E606701}"/>
              </a:ext>
            </a:extLst>
          </p:cNvPr>
          <p:cNvSpPr txBox="1">
            <a:spLocks/>
          </p:cNvSpPr>
          <p:nvPr/>
        </p:nvSpPr>
        <p:spPr bwMode="auto">
          <a:xfrm>
            <a:off x="358775" y="1798638"/>
            <a:ext cx="2363946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suppression of fluorescence depends on the </a:t>
            </a:r>
            <a:r>
              <a:rPr lang="it-IT" altLang="it-IT" sz="3600" b="1">
                <a:latin typeface="Arial" panose="020B0604020202020204" pitchFamily="34" charset="0"/>
                <a:cs typeface="Arial" panose="020B0604020202020204" pitchFamily="34" charset="0"/>
                <a:sym typeface="Arial" panose="020B0604020202020204" pitchFamily="34" charset="0"/>
              </a:rPr>
              <a:t>number of stimulating photons</a:t>
            </a:r>
            <a:r>
              <a:rPr lang="it-IT" altLang="it-IT" sz="3600">
                <a:latin typeface="Arial" panose="020B0604020202020204" pitchFamily="34" charset="0"/>
                <a:cs typeface="Arial" panose="020B0604020202020204" pitchFamily="34" charset="0"/>
                <a:sym typeface="Arial" panose="020B0604020202020204" pitchFamily="34" charset="0"/>
              </a:rPr>
              <a:t> to which the fluorophore is exposed </a:t>
            </a:r>
            <a:r>
              <a:rPr lang="it-IT" altLang="it-IT" sz="3600" b="1">
                <a:latin typeface="Arial" panose="020B0604020202020204" pitchFamily="34" charset="0"/>
                <a:cs typeface="Arial" panose="020B0604020202020204" pitchFamily="34" charset="0"/>
                <a:sym typeface="Arial" panose="020B0604020202020204" pitchFamily="34" charset="0"/>
              </a:rPr>
              <a:t>while residing in the excited-state</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sp>
        <p:nvSpPr>
          <p:cNvPr id="74757" name="Line 5">
            <a:extLst>
              <a:ext uri="{FF2B5EF4-FFF2-40B4-BE49-F238E27FC236}">
                <a16:creationId xmlns:a16="http://schemas.microsoft.com/office/drawing/2014/main" id="{0ACCF42F-DC49-4DFE-965F-CBDF6C892A10}"/>
              </a:ext>
            </a:extLst>
          </p:cNvPr>
          <p:cNvSpPr>
            <a:spLocks noChangeShapeType="1"/>
          </p:cNvSpPr>
          <p:nvPr/>
        </p:nvSpPr>
        <p:spPr bwMode="auto">
          <a:xfrm>
            <a:off x="7481888" y="5240338"/>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58" name="Rectangle 6">
            <a:extLst>
              <a:ext uri="{FF2B5EF4-FFF2-40B4-BE49-F238E27FC236}">
                <a16:creationId xmlns:a16="http://schemas.microsoft.com/office/drawing/2014/main" id="{CDB496FC-FE2B-486E-BE06-89252AF71513}"/>
              </a:ext>
            </a:extLst>
          </p:cNvPr>
          <p:cNvSpPr>
            <a:spLocks/>
          </p:cNvSpPr>
          <p:nvPr/>
        </p:nvSpPr>
        <p:spPr bwMode="auto">
          <a:xfrm>
            <a:off x="7481888" y="3970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59" name="Rectangle 7">
            <a:extLst>
              <a:ext uri="{FF2B5EF4-FFF2-40B4-BE49-F238E27FC236}">
                <a16:creationId xmlns:a16="http://schemas.microsoft.com/office/drawing/2014/main" id="{0325A60A-0291-40A8-9F1E-C40F0960C293}"/>
              </a:ext>
            </a:extLst>
          </p:cNvPr>
          <p:cNvSpPr>
            <a:spLocks/>
          </p:cNvSpPr>
          <p:nvPr/>
        </p:nvSpPr>
        <p:spPr bwMode="auto">
          <a:xfrm>
            <a:off x="7608888" y="3970338"/>
            <a:ext cx="127000" cy="1270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0" name="Rectangle 8">
            <a:extLst>
              <a:ext uri="{FF2B5EF4-FFF2-40B4-BE49-F238E27FC236}">
                <a16:creationId xmlns:a16="http://schemas.microsoft.com/office/drawing/2014/main" id="{AC6CB4FE-2E78-4481-B144-F59104576A96}"/>
              </a:ext>
            </a:extLst>
          </p:cNvPr>
          <p:cNvSpPr>
            <a:spLocks/>
          </p:cNvSpPr>
          <p:nvPr/>
        </p:nvSpPr>
        <p:spPr bwMode="auto">
          <a:xfrm>
            <a:off x="10588625" y="3970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1" name="Rectangle 9">
            <a:extLst>
              <a:ext uri="{FF2B5EF4-FFF2-40B4-BE49-F238E27FC236}">
                <a16:creationId xmlns:a16="http://schemas.microsoft.com/office/drawing/2014/main" id="{6732A68D-B137-410E-B189-FA9C2E6788AB}"/>
              </a:ext>
            </a:extLst>
          </p:cNvPr>
          <p:cNvSpPr>
            <a:spLocks/>
          </p:cNvSpPr>
          <p:nvPr/>
        </p:nvSpPr>
        <p:spPr bwMode="auto">
          <a:xfrm>
            <a:off x="10725150" y="3970338"/>
            <a:ext cx="127000" cy="1270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2" name="Line 10">
            <a:extLst>
              <a:ext uri="{FF2B5EF4-FFF2-40B4-BE49-F238E27FC236}">
                <a16:creationId xmlns:a16="http://schemas.microsoft.com/office/drawing/2014/main" id="{F828D2E9-1227-4EA0-9E96-DD40C244C766}"/>
              </a:ext>
            </a:extLst>
          </p:cNvPr>
          <p:cNvSpPr>
            <a:spLocks noChangeShapeType="1"/>
          </p:cNvSpPr>
          <p:nvPr/>
        </p:nvSpPr>
        <p:spPr bwMode="auto">
          <a:xfrm>
            <a:off x="7481888" y="8197850"/>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63" name="Rectangle 11">
            <a:extLst>
              <a:ext uri="{FF2B5EF4-FFF2-40B4-BE49-F238E27FC236}">
                <a16:creationId xmlns:a16="http://schemas.microsoft.com/office/drawing/2014/main" id="{A6214943-9F3A-4339-AEED-B8AA391B4504}"/>
              </a:ext>
            </a:extLst>
          </p:cNvPr>
          <p:cNvSpPr>
            <a:spLocks/>
          </p:cNvSpPr>
          <p:nvPr/>
        </p:nvSpPr>
        <p:spPr bwMode="auto">
          <a:xfrm>
            <a:off x="7481888" y="6927850"/>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4" name="Rectangle 12">
            <a:extLst>
              <a:ext uri="{FF2B5EF4-FFF2-40B4-BE49-F238E27FC236}">
                <a16:creationId xmlns:a16="http://schemas.microsoft.com/office/drawing/2014/main" id="{AE782E3E-135C-4D4F-9243-FAA46AB47D34}"/>
              </a:ext>
            </a:extLst>
          </p:cNvPr>
          <p:cNvSpPr>
            <a:spLocks/>
          </p:cNvSpPr>
          <p:nvPr/>
        </p:nvSpPr>
        <p:spPr bwMode="auto">
          <a:xfrm>
            <a:off x="7608888" y="7926388"/>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5" name="Rectangle 13">
            <a:extLst>
              <a:ext uri="{FF2B5EF4-FFF2-40B4-BE49-F238E27FC236}">
                <a16:creationId xmlns:a16="http://schemas.microsoft.com/office/drawing/2014/main" id="{D5791A4B-207C-4CAA-8AC6-C5FBCBFD9A81}"/>
              </a:ext>
            </a:extLst>
          </p:cNvPr>
          <p:cNvSpPr>
            <a:spLocks/>
          </p:cNvSpPr>
          <p:nvPr/>
        </p:nvSpPr>
        <p:spPr bwMode="auto">
          <a:xfrm>
            <a:off x="10588625" y="6927850"/>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6" name="Rectangle 14">
            <a:extLst>
              <a:ext uri="{FF2B5EF4-FFF2-40B4-BE49-F238E27FC236}">
                <a16:creationId xmlns:a16="http://schemas.microsoft.com/office/drawing/2014/main" id="{B8720109-8487-4614-88EC-E4475C14C297}"/>
              </a:ext>
            </a:extLst>
          </p:cNvPr>
          <p:cNvSpPr>
            <a:spLocks/>
          </p:cNvSpPr>
          <p:nvPr/>
        </p:nvSpPr>
        <p:spPr bwMode="auto">
          <a:xfrm>
            <a:off x="10725150" y="7926388"/>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7" name="Line 15">
            <a:extLst>
              <a:ext uri="{FF2B5EF4-FFF2-40B4-BE49-F238E27FC236}">
                <a16:creationId xmlns:a16="http://schemas.microsoft.com/office/drawing/2014/main" id="{6EE4AED0-3042-4CFC-9FF3-1EADACEBA279}"/>
              </a:ext>
            </a:extLst>
          </p:cNvPr>
          <p:cNvSpPr>
            <a:spLocks noChangeShapeType="1"/>
          </p:cNvSpPr>
          <p:nvPr/>
        </p:nvSpPr>
        <p:spPr bwMode="auto">
          <a:xfrm>
            <a:off x="7481888" y="11139488"/>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68" name="Rectangle 16">
            <a:extLst>
              <a:ext uri="{FF2B5EF4-FFF2-40B4-BE49-F238E27FC236}">
                <a16:creationId xmlns:a16="http://schemas.microsoft.com/office/drawing/2014/main" id="{5BF5AD37-13CF-400A-84F9-E8ED859C218B}"/>
              </a:ext>
            </a:extLst>
          </p:cNvPr>
          <p:cNvSpPr>
            <a:spLocks/>
          </p:cNvSpPr>
          <p:nvPr/>
        </p:nvSpPr>
        <p:spPr bwMode="auto">
          <a:xfrm>
            <a:off x="7481888" y="986948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69" name="Rectangle 17">
            <a:extLst>
              <a:ext uri="{FF2B5EF4-FFF2-40B4-BE49-F238E27FC236}">
                <a16:creationId xmlns:a16="http://schemas.microsoft.com/office/drawing/2014/main" id="{5B385ABB-E350-4A06-ACF5-A31C437189DE}"/>
              </a:ext>
            </a:extLst>
          </p:cNvPr>
          <p:cNvSpPr>
            <a:spLocks/>
          </p:cNvSpPr>
          <p:nvPr/>
        </p:nvSpPr>
        <p:spPr bwMode="auto">
          <a:xfrm>
            <a:off x="7608888" y="11012488"/>
            <a:ext cx="1270000" cy="127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70" name="Rectangle 18">
            <a:extLst>
              <a:ext uri="{FF2B5EF4-FFF2-40B4-BE49-F238E27FC236}">
                <a16:creationId xmlns:a16="http://schemas.microsoft.com/office/drawing/2014/main" id="{4CA51B7A-E46A-47DA-B8FC-16E0EFFBF4DE}"/>
              </a:ext>
            </a:extLst>
          </p:cNvPr>
          <p:cNvSpPr>
            <a:spLocks/>
          </p:cNvSpPr>
          <p:nvPr/>
        </p:nvSpPr>
        <p:spPr bwMode="auto">
          <a:xfrm>
            <a:off x="10588625" y="986948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71" name="Rectangle 19">
            <a:extLst>
              <a:ext uri="{FF2B5EF4-FFF2-40B4-BE49-F238E27FC236}">
                <a16:creationId xmlns:a16="http://schemas.microsoft.com/office/drawing/2014/main" id="{AA67AFCB-B634-4FC6-A225-187CE311DAAC}"/>
              </a:ext>
            </a:extLst>
          </p:cNvPr>
          <p:cNvSpPr>
            <a:spLocks/>
          </p:cNvSpPr>
          <p:nvPr/>
        </p:nvSpPr>
        <p:spPr bwMode="auto">
          <a:xfrm>
            <a:off x="10725150" y="11012488"/>
            <a:ext cx="1270000" cy="127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4772" name="Line 20">
            <a:extLst>
              <a:ext uri="{FF2B5EF4-FFF2-40B4-BE49-F238E27FC236}">
                <a16:creationId xmlns:a16="http://schemas.microsoft.com/office/drawing/2014/main" id="{91CF2892-F149-407D-96ED-60FC60B0F69D}"/>
              </a:ext>
            </a:extLst>
          </p:cNvPr>
          <p:cNvSpPr>
            <a:spLocks noChangeShapeType="1"/>
          </p:cNvSpPr>
          <p:nvPr/>
        </p:nvSpPr>
        <p:spPr bwMode="auto">
          <a:xfrm>
            <a:off x="7621588" y="3870325"/>
            <a:ext cx="3106737" cy="0"/>
          </a:xfrm>
          <a:prstGeom prst="line">
            <a:avLst/>
          </a:prstGeom>
          <a:noFill/>
          <a:ln w="254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73" name="Text Box 21">
            <a:extLst>
              <a:ext uri="{FF2B5EF4-FFF2-40B4-BE49-F238E27FC236}">
                <a16:creationId xmlns:a16="http://schemas.microsoft.com/office/drawing/2014/main" id="{132718F3-D1FD-45AD-BC34-5ABF93D56D86}"/>
              </a:ext>
            </a:extLst>
          </p:cNvPr>
          <p:cNvSpPr txBox="1">
            <a:spLocks/>
          </p:cNvSpPr>
          <p:nvPr/>
        </p:nvSpPr>
        <p:spPr bwMode="auto">
          <a:xfrm rot="-5400000">
            <a:off x="6859588" y="4387850"/>
            <a:ext cx="708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164F86"/>
                </a:solidFill>
                <a:latin typeface="Arial" panose="020B0604020202020204" pitchFamily="34" charset="0"/>
                <a:cs typeface="Arial" panose="020B0604020202020204" pitchFamily="34" charset="0"/>
                <a:sym typeface="Arial" panose="020B0604020202020204" pitchFamily="34" charset="0"/>
              </a:rPr>
              <a:t>exc.</a:t>
            </a:r>
          </a:p>
        </p:txBody>
      </p:sp>
      <p:sp>
        <p:nvSpPr>
          <p:cNvPr id="74774" name="Text Box 22">
            <a:extLst>
              <a:ext uri="{FF2B5EF4-FFF2-40B4-BE49-F238E27FC236}">
                <a16:creationId xmlns:a16="http://schemas.microsoft.com/office/drawing/2014/main" id="{AF46AD8F-A6DE-42E3-86CB-D508111960C7}"/>
              </a:ext>
            </a:extLst>
          </p:cNvPr>
          <p:cNvSpPr txBox="1">
            <a:spLocks/>
          </p:cNvSpPr>
          <p:nvPr/>
        </p:nvSpPr>
        <p:spPr bwMode="auto">
          <a:xfrm rot="5400000">
            <a:off x="7556501" y="4387850"/>
            <a:ext cx="9271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STED</a:t>
            </a:r>
          </a:p>
        </p:txBody>
      </p:sp>
      <p:sp>
        <p:nvSpPr>
          <p:cNvPr id="74775" name="Text Box 23">
            <a:extLst>
              <a:ext uri="{FF2B5EF4-FFF2-40B4-BE49-F238E27FC236}">
                <a16:creationId xmlns:a16="http://schemas.microsoft.com/office/drawing/2014/main" id="{DF9F40C6-4C2A-432B-A143-C1142D0B246B}"/>
              </a:ext>
            </a:extLst>
          </p:cNvPr>
          <p:cNvSpPr txBox="1">
            <a:spLocks/>
          </p:cNvSpPr>
          <p:nvPr/>
        </p:nvSpPr>
        <p:spPr bwMode="auto">
          <a:xfrm>
            <a:off x="11982450" y="4838700"/>
            <a:ext cx="6905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time</a:t>
            </a:r>
          </a:p>
        </p:txBody>
      </p:sp>
      <p:pic>
        <p:nvPicPr>
          <p:cNvPr id="74776" name="Picture 24" descr="03-01.tif">
            <a:extLst>
              <a:ext uri="{FF2B5EF4-FFF2-40B4-BE49-F238E27FC236}">
                <a16:creationId xmlns:a16="http://schemas.microsoft.com/office/drawing/2014/main" id="{C958E172-A537-4848-9B29-95528DCDF0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844800"/>
            <a:ext cx="6064250" cy="1016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77" name="Rectangle 25">
            <a:extLst>
              <a:ext uri="{FF2B5EF4-FFF2-40B4-BE49-F238E27FC236}">
                <a16:creationId xmlns:a16="http://schemas.microsoft.com/office/drawing/2014/main" id="{84EC67CC-FE6A-914A-AF84-BECB1266119B}"/>
              </a:ext>
            </a:extLst>
          </p:cNvPr>
          <p:cNvSpPr>
            <a:spLocks/>
          </p:cNvSpPr>
          <p:nvPr/>
        </p:nvSpPr>
        <p:spPr bwMode="auto">
          <a:xfrm>
            <a:off x="10852150" y="5630863"/>
            <a:ext cx="2041525"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4778" name="Line 26">
            <a:extLst>
              <a:ext uri="{FF2B5EF4-FFF2-40B4-BE49-F238E27FC236}">
                <a16:creationId xmlns:a16="http://schemas.microsoft.com/office/drawing/2014/main" id="{7957764C-05A8-415F-B6C6-1ED94634C838}"/>
              </a:ext>
            </a:extLst>
          </p:cNvPr>
          <p:cNvSpPr>
            <a:spLocks noChangeShapeType="1"/>
          </p:cNvSpPr>
          <p:nvPr/>
        </p:nvSpPr>
        <p:spPr bwMode="auto">
          <a:xfrm>
            <a:off x="7481888" y="6048375"/>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79" name="Rectangle 27">
            <a:extLst>
              <a:ext uri="{FF2B5EF4-FFF2-40B4-BE49-F238E27FC236}">
                <a16:creationId xmlns:a16="http://schemas.microsoft.com/office/drawing/2014/main" id="{975367AE-3F34-A749-9CC2-CC81E6FFDB49}"/>
              </a:ext>
            </a:extLst>
          </p:cNvPr>
          <p:cNvSpPr>
            <a:spLocks/>
          </p:cNvSpPr>
          <p:nvPr/>
        </p:nvSpPr>
        <p:spPr bwMode="auto">
          <a:xfrm>
            <a:off x="8243888" y="8542338"/>
            <a:ext cx="2370137"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4780" name="Rectangle 28">
            <a:extLst>
              <a:ext uri="{FF2B5EF4-FFF2-40B4-BE49-F238E27FC236}">
                <a16:creationId xmlns:a16="http://schemas.microsoft.com/office/drawing/2014/main" id="{157D4880-A9D6-9042-AAE2-F2638AA5D653}"/>
              </a:ext>
            </a:extLst>
          </p:cNvPr>
          <p:cNvSpPr>
            <a:spLocks/>
          </p:cNvSpPr>
          <p:nvPr/>
        </p:nvSpPr>
        <p:spPr bwMode="auto">
          <a:xfrm>
            <a:off x="11360150" y="8542338"/>
            <a:ext cx="1533525"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4781" name="Line 29">
            <a:extLst>
              <a:ext uri="{FF2B5EF4-FFF2-40B4-BE49-F238E27FC236}">
                <a16:creationId xmlns:a16="http://schemas.microsoft.com/office/drawing/2014/main" id="{EF26D549-5C9C-4E8B-83E4-665619DA5F30}"/>
              </a:ext>
            </a:extLst>
          </p:cNvPr>
          <p:cNvSpPr>
            <a:spLocks noChangeShapeType="1"/>
          </p:cNvSpPr>
          <p:nvPr/>
        </p:nvSpPr>
        <p:spPr bwMode="auto">
          <a:xfrm>
            <a:off x="7481888" y="8959850"/>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82" name="Rectangle 30">
            <a:extLst>
              <a:ext uri="{FF2B5EF4-FFF2-40B4-BE49-F238E27FC236}">
                <a16:creationId xmlns:a16="http://schemas.microsoft.com/office/drawing/2014/main" id="{14FF6565-5535-AC4C-BC82-F5D18BAE9743}"/>
              </a:ext>
            </a:extLst>
          </p:cNvPr>
          <p:cNvSpPr>
            <a:spLocks/>
          </p:cNvSpPr>
          <p:nvPr/>
        </p:nvSpPr>
        <p:spPr bwMode="auto">
          <a:xfrm>
            <a:off x="8878888" y="11469688"/>
            <a:ext cx="1709737"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4783" name="Rectangle 31">
            <a:extLst>
              <a:ext uri="{FF2B5EF4-FFF2-40B4-BE49-F238E27FC236}">
                <a16:creationId xmlns:a16="http://schemas.microsoft.com/office/drawing/2014/main" id="{F7A880A5-D279-3E46-A08B-B6B1AFC8E2C5}"/>
              </a:ext>
            </a:extLst>
          </p:cNvPr>
          <p:cNvSpPr>
            <a:spLocks/>
          </p:cNvSpPr>
          <p:nvPr/>
        </p:nvSpPr>
        <p:spPr bwMode="auto">
          <a:xfrm>
            <a:off x="11982450" y="11469688"/>
            <a:ext cx="911225"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4784" name="Line 32">
            <a:extLst>
              <a:ext uri="{FF2B5EF4-FFF2-40B4-BE49-F238E27FC236}">
                <a16:creationId xmlns:a16="http://schemas.microsoft.com/office/drawing/2014/main" id="{2B84DDBC-9F1F-4772-B6CB-954566A1994E}"/>
              </a:ext>
            </a:extLst>
          </p:cNvPr>
          <p:cNvSpPr>
            <a:spLocks noChangeShapeType="1"/>
          </p:cNvSpPr>
          <p:nvPr/>
        </p:nvSpPr>
        <p:spPr bwMode="auto">
          <a:xfrm>
            <a:off x="7481888" y="11880850"/>
            <a:ext cx="5411787"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85" name="Line 33">
            <a:extLst>
              <a:ext uri="{FF2B5EF4-FFF2-40B4-BE49-F238E27FC236}">
                <a16:creationId xmlns:a16="http://schemas.microsoft.com/office/drawing/2014/main" id="{2BA537C5-C4BB-40AC-9FB3-A170A6C987A6}"/>
              </a:ext>
            </a:extLst>
          </p:cNvPr>
          <p:cNvSpPr>
            <a:spLocks noChangeShapeType="1"/>
          </p:cNvSpPr>
          <p:nvPr/>
        </p:nvSpPr>
        <p:spPr bwMode="auto">
          <a:xfrm flipV="1">
            <a:off x="2689225" y="10933113"/>
            <a:ext cx="0" cy="708025"/>
          </a:xfrm>
          <a:prstGeom prst="line">
            <a:avLst/>
          </a:prstGeom>
          <a:noFill/>
          <a:ln w="25400">
            <a:solidFill>
              <a:srgbClr val="00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86" name="Line 34">
            <a:extLst>
              <a:ext uri="{FF2B5EF4-FFF2-40B4-BE49-F238E27FC236}">
                <a16:creationId xmlns:a16="http://schemas.microsoft.com/office/drawing/2014/main" id="{D306D94B-5D8E-445E-9627-22E0C3A4143F}"/>
              </a:ext>
            </a:extLst>
          </p:cNvPr>
          <p:cNvSpPr>
            <a:spLocks noChangeShapeType="1"/>
          </p:cNvSpPr>
          <p:nvPr/>
        </p:nvSpPr>
        <p:spPr bwMode="auto">
          <a:xfrm flipV="1">
            <a:off x="2689225" y="8091488"/>
            <a:ext cx="0" cy="708025"/>
          </a:xfrm>
          <a:prstGeom prst="line">
            <a:avLst/>
          </a:prstGeom>
          <a:noFill/>
          <a:ln w="25400">
            <a:solidFill>
              <a:srgbClr val="00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87" name="Line 35">
            <a:extLst>
              <a:ext uri="{FF2B5EF4-FFF2-40B4-BE49-F238E27FC236}">
                <a16:creationId xmlns:a16="http://schemas.microsoft.com/office/drawing/2014/main" id="{D462B2CD-AC16-4049-B83D-87D05D5262CA}"/>
              </a:ext>
            </a:extLst>
          </p:cNvPr>
          <p:cNvSpPr>
            <a:spLocks noChangeShapeType="1"/>
          </p:cNvSpPr>
          <p:nvPr/>
        </p:nvSpPr>
        <p:spPr bwMode="auto">
          <a:xfrm flipV="1">
            <a:off x="2689225" y="5240338"/>
            <a:ext cx="0" cy="706437"/>
          </a:xfrm>
          <a:prstGeom prst="line">
            <a:avLst/>
          </a:prstGeom>
          <a:noFill/>
          <a:ln w="25400">
            <a:solidFill>
              <a:srgbClr val="00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88" name="Line 36">
            <a:extLst>
              <a:ext uri="{FF2B5EF4-FFF2-40B4-BE49-F238E27FC236}">
                <a16:creationId xmlns:a16="http://schemas.microsoft.com/office/drawing/2014/main" id="{BBC23DFF-6CD4-4668-A2E7-42E161042602}"/>
              </a:ext>
            </a:extLst>
          </p:cNvPr>
          <p:cNvSpPr>
            <a:spLocks noChangeShapeType="1"/>
          </p:cNvSpPr>
          <p:nvPr/>
        </p:nvSpPr>
        <p:spPr bwMode="auto">
          <a:xfrm flipV="1">
            <a:off x="7742238" y="5245100"/>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89" name="Line 37">
            <a:extLst>
              <a:ext uri="{FF2B5EF4-FFF2-40B4-BE49-F238E27FC236}">
                <a16:creationId xmlns:a16="http://schemas.microsoft.com/office/drawing/2014/main" id="{FAF1C3D0-CD0F-43BC-97E4-A6AE012394D5}"/>
              </a:ext>
            </a:extLst>
          </p:cNvPr>
          <p:cNvSpPr>
            <a:spLocks noChangeShapeType="1"/>
          </p:cNvSpPr>
          <p:nvPr/>
        </p:nvSpPr>
        <p:spPr bwMode="auto">
          <a:xfrm flipV="1">
            <a:off x="10839450" y="5245100"/>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90" name="Line 38">
            <a:extLst>
              <a:ext uri="{FF2B5EF4-FFF2-40B4-BE49-F238E27FC236}">
                <a16:creationId xmlns:a16="http://schemas.microsoft.com/office/drawing/2014/main" id="{0A9CCC94-F2E4-4BB8-BDF5-F8C28C263B6A}"/>
              </a:ext>
            </a:extLst>
          </p:cNvPr>
          <p:cNvSpPr>
            <a:spLocks noChangeShapeType="1"/>
          </p:cNvSpPr>
          <p:nvPr/>
        </p:nvSpPr>
        <p:spPr bwMode="auto">
          <a:xfrm flipV="1">
            <a:off x="8243888" y="8180388"/>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91" name="Line 39">
            <a:extLst>
              <a:ext uri="{FF2B5EF4-FFF2-40B4-BE49-F238E27FC236}">
                <a16:creationId xmlns:a16="http://schemas.microsoft.com/office/drawing/2014/main" id="{EECC71C9-C3D6-4DE2-A083-DBFD1534C6D5}"/>
              </a:ext>
            </a:extLst>
          </p:cNvPr>
          <p:cNvSpPr>
            <a:spLocks noChangeShapeType="1"/>
          </p:cNvSpPr>
          <p:nvPr/>
        </p:nvSpPr>
        <p:spPr bwMode="auto">
          <a:xfrm flipV="1">
            <a:off x="11372850" y="8156575"/>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92" name="Line 40">
            <a:extLst>
              <a:ext uri="{FF2B5EF4-FFF2-40B4-BE49-F238E27FC236}">
                <a16:creationId xmlns:a16="http://schemas.microsoft.com/office/drawing/2014/main" id="{6A0CFAF0-5D15-4B25-9430-B1FD2311F6BD}"/>
              </a:ext>
            </a:extLst>
          </p:cNvPr>
          <p:cNvSpPr>
            <a:spLocks noChangeShapeType="1"/>
          </p:cNvSpPr>
          <p:nvPr/>
        </p:nvSpPr>
        <p:spPr bwMode="auto">
          <a:xfrm flipV="1">
            <a:off x="8896350" y="11139488"/>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93" name="Line 41">
            <a:extLst>
              <a:ext uri="{FF2B5EF4-FFF2-40B4-BE49-F238E27FC236}">
                <a16:creationId xmlns:a16="http://schemas.microsoft.com/office/drawing/2014/main" id="{063ED23A-6D50-4F82-BDCA-21F77CC480F6}"/>
              </a:ext>
            </a:extLst>
          </p:cNvPr>
          <p:cNvSpPr>
            <a:spLocks noChangeShapeType="1"/>
          </p:cNvSpPr>
          <p:nvPr/>
        </p:nvSpPr>
        <p:spPr bwMode="auto">
          <a:xfrm flipV="1">
            <a:off x="11969750" y="11139488"/>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4794" name="Text Box 42">
            <a:extLst>
              <a:ext uri="{FF2B5EF4-FFF2-40B4-BE49-F238E27FC236}">
                <a16:creationId xmlns:a16="http://schemas.microsoft.com/office/drawing/2014/main" id="{D82EB15C-3F6D-4306-B488-A7DADED4547A}"/>
              </a:ext>
            </a:extLst>
          </p:cNvPr>
          <p:cNvSpPr txBox="1">
            <a:spLocks/>
          </p:cNvSpPr>
          <p:nvPr/>
        </p:nvSpPr>
        <p:spPr bwMode="auto">
          <a:xfrm>
            <a:off x="7735888" y="6078538"/>
            <a:ext cx="1468437"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70BF41"/>
                </a:solidFill>
                <a:latin typeface="Arial" panose="020B0604020202020204" pitchFamily="34" charset="0"/>
                <a:cs typeface="Arial" panose="020B0604020202020204" pitchFamily="34" charset="0"/>
                <a:sym typeface="Arial" panose="020B0604020202020204" pitchFamily="34" charset="0"/>
              </a:rPr>
              <a:t>detection</a:t>
            </a:r>
          </a:p>
        </p:txBody>
      </p:sp>
      <p:sp>
        <p:nvSpPr>
          <p:cNvPr id="74795" name="Text Box 43">
            <a:extLst>
              <a:ext uri="{FF2B5EF4-FFF2-40B4-BE49-F238E27FC236}">
                <a16:creationId xmlns:a16="http://schemas.microsoft.com/office/drawing/2014/main" id="{25E2ED26-54D0-4531-B47B-26B572F8A381}"/>
              </a:ext>
            </a:extLst>
          </p:cNvPr>
          <p:cNvSpPr txBox="1">
            <a:spLocks/>
          </p:cNvSpPr>
          <p:nvPr/>
        </p:nvSpPr>
        <p:spPr bwMode="auto">
          <a:xfrm>
            <a:off x="3938588" y="5297488"/>
            <a:ext cx="1909762"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conventional</a:t>
            </a:r>
          </a:p>
          <a:p>
            <a:pPr algn="r" eaLnBrk="1"/>
            <a:r>
              <a:rPr lang="it-IT" altLang="it-IT" sz="2400">
                <a:latin typeface="Arial" panose="020B0604020202020204" pitchFamily="34" charset="0"/>
                <a:cs typeface="Arial" panose="020B0604020202020204" pitchFamily="34" charset="0"/>
                <a:sym typeface="Arial" panose="020B0604020202020204" pitchFamily="34" charset="0"/>
              </a:rPr>
              <a:t>time-gating</a:t>
            </a:r>
          </a:p>
        </p:txBody>
      </p:sp>
      <p:sp>
        <p:nvSpPr>
          <p:cNvPr id="74796" name="Text Box 44">
            <a:extLst>
              <a:ext uri="{FF2B5EF4-FFF2-40B4-BE49-F238E27FC236}">
                <a16:creationId xmlns:a16="http://schemas.microsoft.com/office/drawing/2014/main" id="{29687A60-AD3B-4017-ADAA-C21235B2B9C7}"/>
              </a:ext>
            </a:extLst>
          </p:cNvPr>
          <p:cNvSpPr txBox="1">
            <a:spLocks/>
          </p:cNvSpPr>
          <p:nvPr/>
        </p:nvSpPr>
        <p:spPr bwMode="auto">
          <a:xfrm>
            <a:off x="3938588" y="8226425"/>
            <a:ext cx="1909762"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conventional</a:t>
            </a:r>
          </a:p>
          <a:p>
            <a:pPr algn="r" eaLnBrk="1"/>
            <a:r>
              <a:rPr lang="it-IT" altLang="it-IT" sz="2400">
                <a:latin typeface="Arial" panose="020B0604020202020204" pitchFamily="34" charset="0"/>
                <a:cs typeface="Arial" panose="020B0604020202020204" pitchFamily="34" charset="0"/>
                <a:sym typeface="Arial" panose="020B0604020202020204" pitchFamily="34" charset="0"/>
              </a:rPr>
              <a:t>time-gating</a:t>
            </a:r>
          </a:p>
        </p:txBody>
      </p:sp>
      <p:sp>
        <p:nvSpPr>
          <p:cNvPr id="74797" name="Text Box 45">
            <a:extLst>
              <a:ext uri="{FF2B5EF4-FFF2-40B4-BE49-F238E27FC236}">
                <a16:creationId xmlns:a16="http://schemas.microsoft.com/office/drawing/2014/main" id="{5F565F69-F479-4275-9D3D-A078A7567B8F}"/>
              </a:ext>
            </a:extLst>
          </p:cNvPr>
          <p:cNvSpPr txBox="1">
            <a:spLocks/>
          </p:cNvSpPr>
          <p:nvPr/>
        </p:nvSpPr>
        <p:spPr bwMode="auto">
          <a:xfrm>
            <a:off x="3938588" y="11152188"/>
            <a:ext cx="1909762"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conventional</a:t>
            </a:r>
          </a:p>
          <a:p>
            <a:pPr algn="r" eaLnBrk="1"/>
            <a:r>
              <a:rPr lang="it-IT" altLang="it-IT" sz="2400">
                <a:latin typeface="Arial" panose="020B0604020202020204" pitchFamily="34" charset="0"/>
                <a:cs typeface="Arial" panose="020B0604020202020204" pitchFamily="34" charset="0"/>
                <a:sym typeface="Arial" panose="020B0604020202020204" pitchFamily="34" charset="0"/>
              </a:rPr>
              <a:t>time-gating</a:t>
            </a:r>
          </a:p>
        </p:txBody>
      </p:sp>
      <p:sp>
        <p:nvSpPr>
          <p:cNvPr id="74798" name="Text Box 46">
            <a:extLst>
              <a:ext uri="{FF2B5EF4-FFF2-40B4-BE49-F238E27FC236}">
                <a16:creationId xmlns:a16="http://schemas.microsoft.com/office/drawing/2014/main" id="{2BC5C97D-6DEA-4D63-87E5-0DFE002DFDDC}"/>
              </a:ext>
            </a:extLst>
          </p:cNvPr>
          <p:cNvSpPr txBox="1">
            <a:spLocks/>
          </p:cNvSpPr>
          <p:nvPr/>
        </p:nvSpPr>
        <p:spPr bwMode="auto">
          <a:xfrm>
            <a:off x="7912100" y="3362325"/>
            <a:ext cx="2592388"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12.5 ns @ 80 Mhz</a:t>
            </a:r>
          </a:p>
        </p:txBody>
      </p:sp>
      <p:pic>
        <p:nvPicPr>
          <p:cNvPr id="74799" name="Picture 47" descr="Jablonsky_03-01.pdf">
            <a:extLst>
              <a:ext uri="{FF2B5EF4-FFF2-40B4-BE49-F238E27FC236}">
                <a16:creationId xmlns:a16="http://schemas.microsoft.com/office/drawing/2014/main" id="{2041B9DF-49E6-4D75-BEAE-F8B92FC8AF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31875" y="3243263"/>
            <a:ext cx="2706688" cy="352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800" name="Text Box 48">
            <a:extLst>
              <a:ext uri="{FF2B5EF4-FFF2-40B4-BE49-F238E27FC236}">
                <a16:creationId xmlns:a16="http://schemas.microsoft.com/office/drawing/2014/main" id="{68269F28-EAAE-4D18-B99E-36183E1C84E1}"/>
              </a:ext>
            </a:extLst>
          </p:cNvPr>
          <p:cNvSpPr txBox="1">
            <a:spLocks/>
          </p:cNvSpPr>
          <p:nvPr/>
        </p:nvSpPr>
        <p:spPr bwMode="auto">
          <a:xfrm>
            <a:off x="16390938" y="4143375"/>
            <a:ext cx="7294562"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stimulated emission cross-section,</a:t>
            </a: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𝜎</a:t>
            </a:r>
            <a:r>
              <a:rPr lang="it-IT" altLang="it-IT" sz="3600" baseline="-6000">
                <a:latin typeface="Arial" panose="020B0604020202020204" pitchFamily="34" charset="0"/>
                <a:cs typeface="Arial" panose="020B0604020202020204" pitchFamily="34" charset="0"/>
                <a:sym typeface="Arial" panose="020B0604020202020204" pitchFamily="34" charset="0"/>
              </a:rPr>
              <a:t>SE</a:t>
            </a:r>
            <a:r>
              <a:rPr lang="it-IT" altLang="it-IT" sz="3600">
                <a:latin typeface="Arial" panose="020B0604020202020204" pitchFamily="34" charset="0"/>
                <a:cs typeface="Arial" panose="020B0604020202020204" pitchFamily="34" charset="0"/>
                <a:sym typeface="Arial" panose="020B0604020202020204" pitchFamily="34" charset="0"/>
              </a:rPr>
              <a:t> = 10</a:t>
            </a:r>
            <a:r>
              <a:rPr lang="it-IT" altLang="it-IT" sz="3600" baseline="32000">
                <a:latin typeface="Arial" panose="020B0604020202020204" pitchFamily="34" charset="0"/>
                <a:cs typeface="Arial" panose="020B0604020202020204" pitchFamily="34" charset="0"/>
                <a:sym typeface="Arial" panose="020B0604020202020204" pitchFamily="34" charset="0"/>
              </a:rPr>
              <a:t>-16</a:t>
            </a:r>
            <a:r>
              <a:rPr lang="it-IT" altLang="it-IT" sz="3600">
                <a:latin typeface="Arial" panose="020B0604020202020204" pitchFamily="34" charset="0"/>
                <a:cs typeface="Arial" panose="020B0604020202020204" pitchFamily="34" charset="0"/>
                <a:sym typeface="Arial" panose="020B0604020202020204" pitchFamily="34" charset="0"/>
              </a:rPr>
              <a:t>cm</a:t>
            </a:r>
            <a:r>
              <a:rPr lang="it-IT" altLang="it-IT" sz="3600" baseline="32000">
                <a:latin typeface="Arial" panose="020B0604020202020204" pitchFamily="34" charset="0"/>
                <a:cs typeface="Arial" panose="020B0604020202020204" pitchFamily="34" charset="0"/>
                <a:sym typeface="Arial" panose="020B0604020202020204" pitchFamily="34" charset="0"/>
              </a:rPr>
              <a:t>2</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STED beam’s intensity, </a:t>
            </a:r>
          </a:p>
          <a:p>
            <a:pPr eaLnBrk="1">
              <a:buClr>
                <a:srgbClr val="535353"/>
              </a:buClr>
            </a:pPr>
            <a:r>
              <a:rPr lang="it-IT" altLang="it-IT" sz="3600" b="1">
                <a:latin typeface="Arial" panose="020B0604020202020204" pitchFamily="34" charset="0"/>
                <a:cs typeface="Arial" panose="020B0604020202020204" pitchFamily="34" charset="0"/>
                <a:sym typeface="Arial" panose="020B0604020202020204" pitchFamily="34" charset="0"/>
              </a:rPr>
              <a:t>I</a:t>
            </a:r>
            <a:r>
              <a:rPr lang="it-IT" altLang="it-IT" sz="3600" b="1" baseline="-6000">
                <a:latin typeface="Arial" panose="020B0604020202020204" pitchFamily="34" charset="0"/>
                <a:cs typeface="Arial" panose="020B0604020202020204" pitchFamily="34" charset="0"/>
                <a:sym typeface="Arial" panose="020B0604020202020204" pitchFamily="34" charset="0"/>
              </a:rPr>
              <a:t>STED</a:t>
            </a:r>
            <a:r>
              <a:rPr lang="it-IT" altLang="it-IT" sz="3600" b="1">
                <a:latin typeface="Arial" panose="020B0604020202020204" pitchFamily="34" charset="0"/>
                <a:cs typeface="Arial" panose="020B0604020202020204" pitchFamily="34" charset="0"/>
                <a:sym typeface="Arial" panose="020B0604020202020204" pitchFamily="34" charset="0"/>
              </a:rPr>
              <a:t> = 0.1-1 GW/cm</a:t>
            </a:r>
            <a:r>
              <a:rPr lang="it-IT" altLang="it-IT" sz="3600" b="1" baseline="32000">
                <a:latin typeface="Arial" panose="020B0604020202020204" pitchFamily="34" charset="0"/>
                <a:cs typeface="Arial" panose="020B0604020202020204" pitchFamily="34" charset="0"/>
                <a:sym typeface="Arial" panose="020B0604020202020204" pitchFamily="34" charset="0"/>
              </a:rPr>
              <a:t>2</a:t>
            </a:r>
            <a:endParaRPr lang="it-IT" altLang="it-IT" sz="3600" b="1">
              <a:latin typeface="Arial" panose="020B0604020202020204" pitchFamily="34" charset="0"/>
              <a:cs typeface="Arial" panose="020B0604020202020204" pitchFamily="34" charset="0"/>
              <a:sym typeface="Arial" panose="020B0604020202020204" pitchFamily="34" charset="0"/>
            </a:endParaRPr>
          </a:p>
        </p:txBody>
      </p:sp>
      <p:sp>
        <p:nvSpPr>
          <p:cNvPr id="74801" name="Text Box 49">
            <a:extLst>
              <a:ext uri="{FF2B5EF4-FFF2-40B4-BE49-F238E27FC236}">
                <a16:creationId xmlns:a16="http://schemas.microsoft.com/office/drawing/2014/main" id="{8CF1D1B5-074F-4F7E-A79E-1A102B329D55}"/>
              </a:ext>
            </a:extLst>
          </p:cNvPr>
          <p:cNvSpPr txBox="1">
            <a:spLocks/>
          </p:cNvSpPr>
          <p:nvPr/>
        </p:nvSpPr>
        <p:spPr bwMode="auto">
          <a:xfrm>
            <a:off x="13843000" y="7137400"/>
            <a:ext cx="9251950"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peak intensity can be reduced by using </a:t>
            </a:r>
          </a:p>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longer pulse, but suppression of fluorescence reduces</a:t>
            </a:r>
          </a:p>
        </p:txBody>
      </p:sp>
      <p:sp>
        <p:nvSpPr>
          <p:cNvPr id="74802" name="Text Box 50">
            <a:extLst>
              <a:ext uri="{FF2B5EF4-FFF2-40B4-BE49-F238E27FC236}">
                <a16:creationId xmlns:a16="http://schemas.microsoft.com/office/drawing/2014/main" id="{19E663BB-CBE0-41B6-BD55-D0B1452B5C3C}"/>
              </a:ext>
            </a:extLst>
          </p:cNvPr>
          <p:cNvSpPr txBox="1">
            <a:spLocks/>
          </p:cNvSpPr>
          <p:nvPr/>
        </p:nvSpPr>
        <p:spPr bwMode="auto">
          <a:xfrm>
            <a:off x="13970000" y="9964738"/>
            <a:ext cx="9251950" cy="222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the suppression of fluorescence can be fully recovered if the fluorescence is collect only after the action of the STED beam </a:t>
            </a:r>
            <a:r>
              <a:rPr lang="it-IT" altLang="it-IT" sz="3600" b="1">
                <a:latin typeface="Arial" panose="020B0604020202020204" pitchFamily="34" charset="0"/>
                <a:cs typeface="Arial" panose="020B0604020202020204" pitchFamily="34" charset="0"/>
                <a:sym typeface="Arial" panose="020B0604020202020204" pitchFamily="34" charset="0"/>
              </a:rPr>
              <a:t>(time-gating detection)</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sp>
        <p:nvSpPr>
          <p:cNvPr id="74803" name="Text Box 51">
            <a:extLst>
              <a:ext uri="{FF2B5EF4-FFF2-40B4-BE49-F238E27FC236}">
                <a16:creationId xmlns:a16="http://schemas.microsoft.com/office/drawing/2014/main" id="{DC62A692-2BD0-4908-8D4D-083695871551}"/>
              </a:ext>
            </a:extLst>
          </p:cNvPr>
          <p:cNvSpPr txBox="1">
            <a:spLocks/>
          </p:cNvSpPr>
          <p:nvPr/>
        </p:nvSpPr>
        <p:spPr bwMode="auto">
          <a:xfrm>
            <a:off x="7500938" y="12220575"/>
            <a:ext cx="5802312"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Vicidomini, G.,…, Hell, S.W., PLoS ONE, 8(1):e54421, (2013)</a:t>
            </a:r>
          </a:p>
        </p:txBody>
      </p:sp>
      <p:sp>
        <p:nvSpPr>
          <p:cNvPr id="74804" name="Text Box 52">
            <a:extLst>
              <a:ext uri="{FF2B5EF4-FFF2-40B4-BE49-F238E27FC236}">
                <a16:creationId xmlns:a16="http://schemas.microsoft.com/office/drawing/2014/main" id="{CC71832B-5A9A-4D78-A255-ACEB90574C0B}"/>
              </a:ext>
            </a:extLst>
          </p:cNvPr>
          <p:cNvSpPr txBox="1">
            <a:spLocks/>
          </p:cNvSpPr>
          <p:nvPr/>
        </p:nvSpPr>
        <p:spPr bwMode="auto">
          <a:xfrm>
            <a:off x="12020550" y="3709988"/>
            <a:ext cx="2125663"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1-10 ns</a:t>
            </a:r>
          </a:p>
        </p:txBody>
      </p:sp>
      <p:sp>
        <p:nvSpPr>
          <p:cNvPr id="74805" name="Text Box 53">
            <a:extLst>
              <a:ext uri="{FF2B5EF4-FFF2-40B4-BE49-F238E27FC236}">
                <a16:creationId xmlns:a16="http://schemas.microsoft.com/office/drawing/2014/main" id="{150081D8-8ADF-4D2A-A24F-C4FF6B2D6F7E}"/>
              </a:ext>
            </a:extLst>
          </p:cNvPr>
          <p:cNvSpPr txBox="1">
            <a:spLocks/>
          </p:cNvSpPr>
          <p:nvPr/>
        </p:nvSpPr>
        <p:spPr bwMode="auto">
          <a:xfrm>
            <a:off x="15901988" y="3209925"/>
            <a:ext cx="2125662"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buClr>
                <a:srgbClr val="535353"/>
              </a:buClr>
            </a:pPr>
            <a:r>
              <a:rPr lang="it-IT" altLang="it-IT" sz="3600">
                <a:latin typeface="Arial" panose="020B0604020202020204" pitchFamily="34" charset="0"/>
                <a:cs typeface="Arial" panose="020B0604020202020204" pitchFamily="34" charset="0"/>
                <a:sym typeface="Arial" panose="020B0604020202020204" pitchFamily="34" charset="0"/>
              </a:rPr>
              <a:t>~ 1-10 ps</a:t>
            </a:r>
          </a:p>
        </p:txBody>
      </p:sp>
      <p:sp>
        <p:nvSpPr>
          <p:cNvPr id="74806" name="Text Box 54">
            <a:extLst>
              <a:ext uri="{FF2B5EF4-FFF2-40B4-BE49-F238E27FC236}">
                <a16:creationId xmlns:a16="http://schemas.microsoft.com/office/drawing/2014/main" id="{BFE806E4-6505-4D75-AB65-F5BC12925048}"/>
              </a:ext>
            </a:extLst>
          </p:cNvPr>
          <p:cNvSpPr txBox="1">
            <a:spLocks/>
          </p:cNvSpPr>
          <p:nvPr/>
        </p:nvSpPr>
        <p:spPr bwMode="auto">
          <a:xfrm>
            <a:off x="1712913" y="4362450"/>
            <a:ext cx="28289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1 GW/cm</a:t>
            </a:r>
            <a:r>
              <a:rPr lang="it-IT" altLang="it-IT" sz="2400" baseline="32000">
                <a:solidFill>
                  <a:srgbClr val="C82506"/>
                </a:solidFill>
                <a:latin typeface="Arial" panose="020B0604020202020204" pitchFamily="34" charset="0"/>
                <a:cs typeface="Arial" panose="020B0604020202020204" pitchFamily="34" charset="0"/>
                <a:sym typeface="Arial" panose="020B0604020202020204" pitchFamily="34" charset="0"/>
              </a:rPr>
              <a:t>2</a:t>
            </a:r>
          </a:p>
          <a:p>
            <a:pPr eaLnBrk="1"/>
            <a:r>
              <a:rPr lang="it-IT" altLang="it-IT" sz="1800">
                <a:solidFill>
                  <a:srgbClr val="C82506"/>
                </a:solidFill>
                <a:latin typeface="Arial" panose="020B0604020202020204" pitchFamily="34" charset="0"/>
                <a:cs typeface="Arial" panose="020B0604020202020204" pitchFamily="34" charset="0"/>
                <a:sym typeface="Arial" panose="020B0604020202020204" pitchFamily="34" charset="0"/>
              </a:rPr>
              <a:t>300 ps @ 80 Mhz, 𝜏 = 3 ns</a:t>
            </a:r>
          </a:p>
        </p:txBody>
      </p:sp>
      <p:sp>
        <p:nvSpPr>
          <p:cNvPr id="74807" name="Text Box 55">
            <a:extLst>
              <a:ext uri="{FF2B5EF4-FFF2-40B4-BE49-F238E27FC236}">
                <a16:creationId xmlns:a16="http://schemas.microsoft.com/office/drawing/2014/main" id="{B16C38C0-05F8-4103-8139-7801F9FBA53A}"/>
              </a:ext>
            </a:extLst>
          </p:cNvPr>
          <p:cNvSpPr txBox="1">
            <a:spLocks/>
          </p:cNvSpPr>
          <p:nvPr/>
        </p:nvSpPr>
        <p:spPr bwMode="auto">
          <a:xfrm>
            <a:off x="1744663" y="7204075"/>
            <a:ext cx="27654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200 MW/cm</a:t>
            </a:r>
            <a:r>
              <a:rPr lang="it-IT" altLang="it-IT" sz="2400" baseline="32000">
                <a:solidFill>
                  <a:srgbClr val="C82506"/>
                </a:solidFill>
                <a:latin typeface="Arial" panose="020B0604020202020204" pitchFamily="34" charset="0"/>
                <a:cs typeface="Arial" panose="020B0604020202020204" pitchFamily="34" charset="0"/>
                <a:sym typeface="Arial" panose="020B0604020202020204" pitchFamily="34" charset="0"/>
              </a:rPr>
              <a:t>2</a:t>
            </a:r>
          </a:p>
          <a:p>
            <a:pPr eaLnBrk="1"/>
            <a:r>
              <a:rPr lang="it-IT" altLang="it-IT" sz="1800">
                <a:solidFill>
                  <a:srgbClr val="C82506"/>
                </a:solidFill>
                <a:latin typeface="Arial" panose="020B0604020202020204" pitchFamily="34" charset="0"/>
                <a:cs typeface="Arial" panose="020B0604020202020204" pitchFamily="34" charset="0"/>
                <a:sym typeface="Arial" panose="020B0604020202020204" pitchFamily="34" charset="0"/>
              </a:rPr>
              <a:t>1.5 ns @ 80 Mhz, 𝜏 = 3 ns</a:t>
            </a:r>
          </a:p>
        </p:txBody>
      </p:sp>
      <p:sp>
        <p:nvSpPr>
          <p:cNvPr id="74808" name="Text Box 56">
            <a:extLst>
              <a:ext uri="{FF2B5EF4-FFF2-40B4-BE49-F238E27FC236}">
                <a16:creationId xmlns:a16="http://schemas.microsoft.com/office/drawing/2014/main" id="{6B3AE814-AD88-4F31-BA50-44F1ED2080FC}"/>
              </a:ext>
            </a:extLst>
          </p:cNvPr>
          <p:cNvSpPr txBox="1">
            <a:spLocks/>
          </p:cNvSpPr>
          <p:nvPr/>
        </p:nvSpPr>
        <p:spPr bwMode="auto">
          <a:xfrm>
            <a:off x="1839913" y="10079038"/>
            <a:ext cx="2574925"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100 MW/cm</a:t>
            </a:r>
            <a:r>
              <a:rPr lang="it-IT" altLang="it-IT" sz="2400" baseline="32000">
                <a:solidFill>
                  <a:srgbClr val="C82506"/>
                </a:solidFill>
                <a:latin typeface="Arial" panose="020B0604020202020204" pitchFamily="34" charset="0"/>
                <a:cs typeface="Arial" panose="020B0604020202020204" pitchFamily="34" charset="0"/>
                <a:sym typeface="Arial" panose="020B0604020202020204" pitchFamily="34" charset="0"/>
              </a:rPr>
              <a:t>2</a:t>
            </a:r>
          </a:p>
          <a:p>
            <a:pPr eaLnBrk="1"/>
            <a:r>
              <a:rPr lang="it-IT" altLang="it-IT" sz="1800">
                <a:solidFill>
                  <a:srgbClr val="C82506"/>
                </a:solidFill>
                <a:latin typeface="Arial" panose="020B0604020202020204" pitchFamily="34" charset="0"/>
                <a:cs typeface="Arial" panose="020B0604020202020204" pitchFamily="34" charset="0"/>
                <a:sym typeface="Arial" panose="020B0604020202020204" pitchFamily="34" charset="0"/>
              </a:rPr>
              <a:t>3 ns @ 80 Mhz, 𝜏 = 3 ns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11964C7E-AD77-4048-B6D4-D429D577D954}"/>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 Pulsed-STED (gP-STED)</a:t>
            </a:r>
          </a:p>
        </p:txBody>
      </p:sp>
      <p:sp>
        <p:nvSpPr>
          <p:cNvPr id="76802" name="Text Box 2">
            <a:extLst>
              <a:ext uri="{FF2B5EF4-FFF2-40B4-BE49-F238E27FC236}">
                <a16:creationId xmlns:a16="http://schemas.microsoft.com/office/drawing/2014/main" id="{DC2185CE-8988-46A9-ABCA-8764DF385500}"/>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3FAAEB0A-A1EB-40C0-A2AA-154773A234C7}" type="slidenum">
              <a:rPr lang="it-IT" altLang="it-IT" sz="2600">
                <a:latin typeface="Arial" panose="020B0604020202020204" pitchFamily="34" charset="0"/>
                <a:cs typeface="Arial" panose="020B0604020202020204" pitchFamily="34" charset="0"/>
                <a:sym typeface="Arial" panose="020B0604020202020204" pitchFamily="34" charset="0"/>
              </a:rPr>
              <a:pPr eaLnBrk="1"/>
              <a:t>56</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76803" name="Picture 3" descr="pasted-image.tiff">
            <a:extLst>
              <a:ext uri="{FF2B5EF4-FFF2-40B4-BE49-F238E27FC236}">
                <a16:creationId xmlns:a16="http://schemas.microsoft.com/office/drawing/2014/main" id="{7CB887D9-C96D-41B8-835B-6219BAAF97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5350" y="3360738"/>
            <a:ext cx="38100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4">
            <a:extLst>
              <a:ext uri="{FF2B5EF4-FFF2-40B4-BE49-F238E27FC236}">
                <a16:creationId xmlns:a16="http://schemas.microsoft.com/office/drawing/2014/main" id="{A7E8D0D6-4732-4B78-8D4F-03FA7109E0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740697">
            <a:off x="6351588" y="4606925"/>
            <a:ext cx="55991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5" name="Picture 5">
            <a:extLst>
              <a:ext uri="{FF2B5EF4-FFF2-40B4-BE49-F238E27FC236}">
                <a16:creationId xmlns:a16="http://schemas.microsoft.com/office/drawing/2014/main" id="{4293FF77-BAA3-47C0-94B3-AE536290E1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04844">
            <a:off x="6392863" y="4478338"/>
            <a:ext cx="53784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6" name="Picture 6" descr="pasted-image.tiff">
            <a:extLst>
              <a:ext uri="{FF2B5EF4-FFF2-40B4-BE49-F238E27FC236}">
                <a16:creationId xmlns:a16="http://schemas.microsoft.com/office/drawing/2014/main" id="{0844D272-F29A-449B-8393-8F439958C5EA}"/>
              </a:ext>
            </a:extLst>
          </p:cNvPr>
          <p:cNvPicPr>
            <a:picLocks noChangeAspect="1"/>
          </p:cNvPicPr>
          <p:nvPr/>
        </p:nvPicPr>
        <p:blipFill>
          <a:blip r:embed="rId5">
            <a:extLst>
              <a:ext uri="{28A0092B-C50C-407E-A947-70E740481C1C}">
                <a14:useLocalDpi xmlns:a14="http://schemas.microsoft.com/office/drawing/2010/main" val="0"/>
              </a:ext>
            </a:extLst>
          </a:blip>
          <a:srcRect r="13332"/>
          <a:stretch>
            <a:fillRect/>
          </a:stretch>
        </p:blipFill>
        <p:spPr bwMode="auto">
          <a:xfrm>
            <a:off x="11953875" y="3360738"/>
            <a:ext cx="4329113" cy="266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7" name="Text Box 7">
            <a:extLst>
              <a:ext uri="{FF2B5EF4-FFF2-40B4-BE49-F238E27FC236}">
                <a16:creationId xmlns:a16="http://schemas.microsoft.com/office/drawing/2014/main" id="{9ECA60DC-9A39-430C-8986-6A898F5371F2}"/>
              </a:ext>
            </a:extLst>
          </p:cNvPr>
          <p:cNvSpPr txBox="1">
            <a:spLocks/>
          </p:cNvSpPr>
          <p:nvPr/>
        </p:nvSpPr>
        <p:spPr bwMode="auto">
          <a:xfrm>
            <a:off x="6802438" y="2266950"/>
            <a:ext cx="4919662"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latin typeface="Arial" panose="020B0604020202020204" pitchFamily="34" charset="0"/>
                <a:cs typeface="Arial" panose="020B0604020202020204" pitchFamily="34" charset="0"/>
                <a:sym typeface="Arial" panose="020B0604020202020204" pitchFamily="34" charset="0"/>
              </a:rPr>
              <a:t>ultra-fast laser architectures</a:t>
            </a:r>
          </a:p>
          <a:p>
            <a:pPr eaLnBrk="1"/>
            <a:r>
              <a:rPr lang="it-IT" altLang="it-IT" sz="3000">
                <a:latin typeface="Arial" panose="020B0604020202020204" pitchFamily="34" charset="0"/>
                <a:cs typeface="Arial" panose="020B0604020202020204" pitchFamily="34" charset="0"/>
                <a:sym typeface="Arial" panose="020B0604020202020204" pitchFamily="34" charset="0"/>
              </a:rPr>
              <a:t>(including OPO)</a:t>
            </a:r>
          </a:p>
        </p:txBody>
      </p:sp>
      <p:sp>
        <p:nvSpPr>
          <p:cNvPr id="76808" name="Text Box 8">
            <a:extLst>
              <a:ext uri="{FF2B5EF4-FFF2-40B4-BE49-F238E27FC236}">
                <a16:creationId xmlns:a16="http://schemas.microsoft.com/office/drawing/2014/main" id="{91AAC0D1-C689-4930-8870-9E1E59805872}"/>
              </a:ext>
            </a:extLst>
          </p:cNvPr>
          <p:cNvSpPr txBox="1">
            <a:spLocks/>
          </p:cNvSpPr>
          <p:nvPr/>
        </p:nvSpPr>
        <p:spPr bwMode="auto">
          <a:xfrm>
            <a:off x="12599988" y="2279650"/>
            <a:ext cx="3036887"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latin typeface="Arial" panose="020B0604020202020204" pitchFamily="34" charset="0"/>
                <a:cs typeface="Arial" panose="020B0604020202020204" pitchFamily="34" charset="0"/>
                <a:sym typeface="Arial" panose="020B0604020202020204" pitchFamily="34" charset="0"/>
              </a:rPr>
              <a:t>sub-nanosecond</a:t>
            </a:r>
          </a:p>
          <a:p>
            <a:pPr eaLnBrk="1"/>
            <a:r>
              <a:rPr lang="it-IT" altLang="it-IT" sz="3000">
                <a:latin typeface="Arial" panose="020B0604020202020204" pitchFamily="34" charset="0"/>
                <a:cs typeface="Arial" panose="020B0604020202020204" pitchFamily="34" charset="0"/>
                <a:sym typeface="Arial" panose="020B0604020202020204" pitchFamily="34" charset="0"/>
              </a:rPr>
              <a:t>fiber lasers</a:t>
            </a:r>
          </a:p>
        </p:txBody>
      </p:sp>
      <p:sp>
        <p:nvSpPr>
          <p:cNvPr id="76809" name="Line 9">
            <a:extLst>
              <a:ext uri="{FF2B5EF4-FFF2-40B4-BE49-F238E27FC236}">
                <a16:creationId xmlns:a16="http://schemas.microsoft.com/office/drawing/2014/main" id="{A3446E93-479D-4FAE-846F-2903E98CC7D7}"/>
              </a:ext>
            </a:extLst>
          </p:cNvPr>
          <p:cNvSpPr>
            <a:spLocks noChangeShapeType="1"/>
          </p:cNvSpPr>
          <p:nvPr/>
        </p:nvSpPr>
        <p:spPr bwMode="auto">
          <a:xfrm>
            <a:off x="847725" y="4224338"/>
            <a:ext cx="5411788"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6810" name="Rectangle 10">
            <a:extLst>
              <a:ext uri="{FF2B5EF4-FFF2-40B4-BE49-F238E27FC236}">
                <a16:creationId xmlns:a16="http://schemas.microsoft.com/office/drawing/2014/main" id="{3098B74E-28B9-48D2-AA4C-C4353E407EEE}"/>
              </a:ext>
            </a:extLst>
          </p:cNvPr>
          <p:cNvSpPr>
            <a:spLocks/>
          </p:cNvSpPr>
          <p:nvPr/>
        </p:nvSpPr>
        <p:spPr bwMode="auto">
          <a:xfrm>
            <a:off x="847725" y="2954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6811" name="Rectangle 11">
            <a:extLst>
              <a:ext uri="{FF2B5EF4-FFF2-40B4-BE49-F238E27FC236}">
                <a16:creationId xmlns:a16="http://schemas.microsoft.com/office/drawing/2014/main" id="{6ADDA758-5947-4712-85E4-FB16FF23FA62}"/>
              </a:ext>
            </a:extLst>
          </p:cNvPr>
          <p:cNvSpPr>
            <a:spLocks/>
          </p:cNvSpPr>
          <p:nvPr/>
        </p:nvSpPr>
        <p:spPr bwMode="auto">
          <a:xfrm>
            <a:off x="974725" y="3952875"/>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6812" name="Rectangle 12">
            <a:extLst>
              <a:ext uri="{FF2B5EF4-FFF2-40B4-BE49-F238E27FC236}">
                <a16:creationId xmlns:a16="http://schemas.microsoft.com/office/drawing/2014/main" id="{47B20564-78D0-4232-B4DC-79E6409407A1}"/>
              </a:ext>
            </a:extLst>
          </p:cNvPr>
          <p:cNvSpPr>
            <a:spLocks/>
          </p:cNvSpPr>
          <p:nvPr/>
        </p:nvSpPr>
        <p:spPr bwMode="auto">
          <a:xfrm>
            <a:off x="3954463" y="2954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6813" name="Rectangle 13">
            <a:extLst>
              <a:ext uri="{FF2B5EF4-FFF2-40B4-BE49-F238E27FC236}">
                <a16:creationId xmlns:a16="http://schemas.microsoft.com/office/drawing/2014/main" id="{39FB680D-7F77-496B-90A1-5223B19804DF}"/>
              </a:ext>
            </a:extLst>
          </p:cNvPr>
          <p:cNvSpPr>
            <a:spLocks/>
          </p:cNvSpPr>
          <p:nvPr/>
        </p:nvSpPr>
        <p:spPr bwMode="auto">
          <a:xfrm>
            <a:off x="4092575" y="3952875"/>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6814" name="Rectangle 14">
            <a:extLst>
              <a:ext uri="{FF2B5EF4-FFF2-40B4-BE49-F238E27FC236}">
                <a16:creationId xmlns:a16="http://schemas.microsoft.com/office/drawing/2014/main" id="{36133118-5C64-F345-B481-AACF858270DE}"/>
              </a:ext>
            </a:extLst>
          </p:cNvPr>
          <p:cNvSpPr>
            <a:spLocks/>
          </p:cNvSpPr>
          <p:nvPr/>
        </p:nvSpPr>
        <p:spPr bwMode="auto">
          <a:xfrm>
            <a:off x="1609725" y="4568825"/>
            <a:ext cx="2370138"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6815" name="Rectangle 15">
            <a:extLst>
              <a:ext uri="{FF2B5EF4-FFF2-40B4-BE49-F238E27FC236}">
                <a16:creationId xmlns:a16="http://schemas.microsoft.com/office/drawing/2014/main" id="{D0CF06C7-7EC7-AD4B-B0C0-C2ED8AABCA3F}"/>
              </a:ext>
            </a:extLst>
          </p:cNvPr>
          <p:cNvSpPr>
            <a:spLocks/>
          </p:cNvSpPr>
          <p:nvPr/>
        </p:nvSpPr>
        <p:spPr bwMode="auto">
          <a:xfrm>
            <a:off x="4727575" y="4568825"/>
            <a:ext cx="1531938"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6816" name="Line 16">
            <a:extLst>
              <a:ext uri="{FF2B5EF4-FFF2-40B4-BE49-F238E27FC236}">
                <a16:creationId xmlns:a16="http://schemas.microsoft.com/office/drawing/2014/main" id="{58749FD8-A388-466F-90EC-8F47E5C75D57}"/>
              </a:ext>
            </a:extLst>
          </p:cNvPr>
          <p:cNvSpPr>
            <a:spLocks noChangeShapeType="1"/>
          </p:cNvSpPr>
          <p:nvPr/>
        </p:nvSpPr>
        <p:spPr bwMode="auto">
          <a:xfrm>
            <a:off x="847725" y="4986338"/>
            <a:ext cx="5411788"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6817" name="Line 17">
            <a:extLst>
              <a:ext uri="{FF2B5EF4-FFF2-40B4-BE49-F238E27FC236}">
                <a16:creationId xmlns:a16="http://schemas.microsoft.com/office/drawing/2014/main" id="{D34E7070-2481-4BBC-9194-7C7FF6D3852F}"/>
              </a:ext>
            </a:extLst>
          </p:cNvPr>
          <p:cNvSpPr>
            <a:spLocks noChangeShapeType="1"/>
          </p:cNvSpPr>
          <p:nvPr/>
        </p:nvSpPr>
        <p:spPr bwMode="auto">
          <a:xfrm flipV="1">
            <a:off x="1609725" y="4206875"/>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6818" name="Line 18">
            <a:extLst>
              <a:ext uri="{FF2B5EF4-FFF2-40B4-BE49-F238E27FC236}">
                <a16:creationId xmlns:a16="http://schemas.microsoft.com/office/drawing/2014/main" id="{3C323550-734E-403A-9D7E-692E96158849}"/>
              </a:ext>
            </a:extLst>
          </p:cNvPr>
          <p:cNvSpPr>
            <a:spLocks noChangeShapeType="1"/>
          </p:cNvSpPr>
          <p:nvPr/>
        </p:nvSpPr>
        <p:spPr bwMode="auto">
          <a:xfrm flipV="1">
            <a:off x="4740275" y="4181475"/>
            <a:ext cx="0" cy="773113"/>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6819" name="Line 19">
            <a:extLst>
              <a:ext uri="{FF2B5EF4-FFF2-40B4-BE49-F238E27FC236}">
                <a16:creationId xmlns:a16="http://schemas.microsoft.com/office/drawing/2014/main" id="{155836B7-156E-4221-AB4A-B090255094BB}"/>
              </a:ext>
            </a:extLst>
          </p:cNvPr>
          <p:cNvSpPr>
            <a:spLocks noChangeShapeType="1"/>
          </p:cNvSpPr>
          <p:nvPr/>
        </p:nvSpPr>
        <p:spPr bwMode="auto">
          <a:xfrm>
            <a:off x="911225" y="2892425"/>
            <a:ext cx="3106738" cy="0"/>
          </a:xfrm>
          <a:prstGeom prst="line">
            <a:avLst/>
          </a:prstGeom>
          <a:noFill/>
          <a:ln w="254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6820" name="Text Box 20">
            <a:extLst>
              <a:ext uri="{FF2B5EF4-FFF2-40B4-BE49-F238E27FC236}">
                <a16:creationId xmlns:a16="http://schemas.microsoft.com/office/drawing/2014/main" id="{D1466277-7C89-4D2C-84F8-D2F638A8847D}"/>
              </a:ext>
            </a:extLst>
          </p:cNvPr>
          <p:cNvSpPr txBox="1">
            <a:spLocks/>
          </p:cNvSpPr>
          <p:nvPr/>
        </p:nvSpPr>
        <p:spPr bwMode="auto">
          <a:xfrm rot="5400000">
            <a:off x="684213" y="3228975"/>
            <a:ext cx="9271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STED</a:t>
            </a:r>
          </a:p>
        </p:txBody>
      </p:sp>
      <p:sp>
        <p:nvSpPr>
          <p:cNvPr id="76821" name="Text Box 21">
            <a:extLst>
              <a:ext uri="{FF2B5EF4-FFF2-40B4-BE49-F238E27FC236}">
                <a16:creationId xmlns:a16="http://schemas.microsoft.com/office/drawing/2014/main" id="{9173C1C9-68FE-40CB-8D76-361992995AA2}"/>
              </a:ext>
            </a:extLst>
          </p:cNvPr>
          <p:cNvSpPr txBox="1">
            <a:spLocks/>
          </p:cNvSpPr>
          <p:nvPr/>
        </p:nvSpPr>
        <p:spPr bwMode="auto">
          <a:xfrm>
            <a:off x="5492750" y="5067300"/>
            <a:ext cx="6905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time</a:t>
            </a:r>
          </a:p>
        </p:txBody>
      </p:sp>
      <p:sp>
        <p:nvSpPr>
          <p:cNvPr id="76822" name="Text Box 22">
            <a:extLst>
              <a:ext uri="{FF2B5EF4-FFF2-40B4-BE49-F238E27FC236}">
                <a16:creationId xmlns:a16="http://schemas.microsoft.com/office/drawing/2014/main" id="{394EE80D-0D5B-4886-AFF7-0355702C352C}"/>
              </a:ext>
            </a:extLst>
          </p:cNvPr>
          <p:cNvSpPr txBox="1">
            <a:spLocks/>
          </p:cNvSpPr>
          <p:nvPr/>
        </p:nvSpPr>
        <p:spPr bwMode="auto">
          <a:xfrm>
            <a:off x="23813" y="4568825"/>
            <a:ext cx="14700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70BF41"/>
                </a:solidFill>
                <a:latin typeface="Arial" panose="020B0604020202020204" pitchFamily="34" charset="0"/>
                <a:cs typeface="Arial" panose="020B0604020202020204" pitchFamily="34" charset="0"/>
                <a:sym typeface="Arial" panose="020B0604020202020204" pitchFamily="34" charset="0"/>
              </a:rPr>
              <a:t>detection</a:t>
            </a:r>
          </a:p>
        </p:txBody>
      </p:sp>
      <p:sp>
        <p:nvSpPr>
          <p:cNvPr id="76823" name="Text Box 23">
            <a:extLst>
              <a:ext uri="{FF2B5EF4-FFF2-40B4-BE49-F238E27FC236}">
                <a16:creationId xmlns:a16="http://schemas.microsoft.com/office/drawing/2014/main" id="{318723F3-EDB2-4488-B645-FB424FFC761E}"/>
              </a:ext>
            </a:extLst>
          </p:cNvPr>
          <p:cNvSpPr txBox="1">
            <a:spLocks/>
          </p:cNvSpPr>
          <p:nvPr/>
        </p:nvSpPr>
        <p:spPr bwMode="auto">
          <a:xfrm>
            <a:off x="1201738" y="2384425"/>
            <a:ext cx="2592387"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12.5 ns @ 80 Mhz</a:t>
            </a:r>
          </a:p>
        </p:txBody>
      </p:sp>
      <p:sp>
        <p:nvSpPr>
          <p:cNvPr id="76824" name="Text Box 24">
            <a:extLst>
              <a:ext uri="{FF2B5EF4-FFF2-40B4-BE49-F238E27FC236}">
                <a16:creationId xmlns:a16="http://schemas.microsoft.com/office/drawing/2014/main" id="{3ADB9EA2-B860-4378-8907-025251E00CD2}"/>
              </a:ext>
            </a:extLst>
          </p:cNvPr>
          <p:cNvSpPr txBox="1">
            <a:spLocks/>
          </p:cNvSpPr>
          <p:nvPr/>
        </p:nvSpPr>
        <p:spPr bwMode="auto">
          <a:xfrm rot="-5400000">
            <a:off x="285750" y="3667125"/>
            <a:ext cx="708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164F86"/>
                </a:solidFill>
                <a:latin typeface="Arial" panose="020B0604020202020204" pitchFamily="34" charset="0"/>
                <a:cs typeface="Arial" panose="020B0604020202020204" pitchFamily="34" charset="0"/>
                <a:sym typeface="Arial" panose="020B0604020202020204" pitchFamily="34" charset="0"/>
              </a:rPr>
              <a:t>exc.</a:t>
            </a:r>
          </a:p>
        </p:txBody>
      </p:sp>
      <p:sp>
        <p:nvSpPr>
          <p:cNvPr id="76825" name="Text Box 25">
            <a:extLst>
              <a:ext uri="{FF2B5EF4-FFF2-40B4-BE49-F238E27FC236}">
                <a16:creationId xmlns:a16="http://schemas.microsoft.com/office/drawing/2014/main" id="{750F41C9-3992-40F6-8133-A2C2269A59E4}"/>
              </a:ext>
            </a:extLst>
          </p:cNvPr>
          <p:cNvSpPr txBox="1">
            <a:spLocks/>
          </p:cNvSpPr>
          <p:nvPr/>
        </p:nvSpPr>
        <p:spPr bwMode="auto">
          <a:xfrm>
            <a:off x="923925" y="11880850"/>
            <a:ext cx="670242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Micr. Res. Tech., 79(9):785-791, (2016)</a:t>
            </a:r>
          </a:p>
        </p:txBody>
      </p:sp>
      <p:sp>
        <p:nvSpPr>
          <p:cNvPr id="76826" name="Text Box 26">
            <a:extLst>
              <a:ext uri="{FF2B5EF4-FFF2-40B4-BE49-F238E27FC236}">
                <a16:creationId xmlns:a16="http://schemas.microsoft.com/office/drawing/2014/main" id="{B5286E78-64AD-4298-8739-74A6755B75C5}"/>
              </a:ext>
            </a:extLst>
          </p:cNvPr>
          <p:cNvSpPr txBox="1">
            <a:spLocks/>
          </p:cNvSpPr>
          <p:nvPr/>
        </p:nvSpPr>
        <p:spPr bwMode="auto">
          <a:xfrm>
            <a:off x="17087850" y="3284538"/>
            <a:ext cx="6902450" cy="119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complexity in the laser architecture reduces</a:t>
            </a:r>
          </a:p>
        </p:txBody>
      </p:sp>
      <p:pic>
        <p:nvPicPr>
          <p:cNvPr id="76827" name="Picture 27" descr="Figure_04.png">
            <a:extLst>
              <a:ext uri="{FF2B5EF4-FFF2-40B4-BE49-F238E27FC236}">
                <a16:creationId xmlns:a16="http://schemas.microsoft.com/office/drawing/2014/main" id="{8B304524-BEF8-48D1-B5A6-FF7540CB2E57}"/>
              </a:ext>
            </a:extLst>
          </p:cNvPr>
          <p:cNvPicPr>
            <a:picLocks noChangeAspect="1"/>
          </p:cNvPicPr>
          <p:nvPr/>
        </p:nvPicPr>
        <p:blipFill>
          <a:blip r:embed="rId6">
            <a:extLst>
              <a:ext uri="{28A0092B-C50C-407E-A947-70E740481C1C}">
                <a14:useLocalDpi xmlns:a14="http://schemas.microsoft.com/office/drawing/2010/main" val="0"/>
              </a:ext>
            </a:extLst>
          </a:blip>
          <a:srcRect t="8167" r="33144"/>
          <a:stretch>
            <a:fillRect/>
          </a:stretch>
        </p:blipFill>
        <p:spPr bwMode="auto">
          <a:xfrm>
            <a:off x="319088" y="6826250"/>
            <a:ext cx="11614150" cy="489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28" name="Text Box 28">
            <a:extLst>
              <a:ext uri="{FF2B5EF4-FFF2-40B4-BE49-F238E27FC236}">
                <a16:creationId xmlns:a16="http://schemas.microsoft.com/office/drawing/2014/main" id="{001D2121-C91E-4B16-B3FC-F8D62DAD4FEA}"/>
              </a:ext>
            </a:extLst>
          </p:cNvPr>
          <p:cNvSpPr txBox="1">
            <a:spLocks/>
          </p:cNvSpPr>
          <p:nvPr/>
        </p:nvSpPr>
        <p:spPr bwMode="auto">
          <a:xfrm>
            <a:off x="7002463" y="6353175"/>
            <a:ext cx="2257425"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800 ps, 𝜏 = 3 ns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020B432C-9BFD-4407-A4EA-EB59B3AD54A4}"/>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 Pulsed-STED (gP-STED)</a:t>
            </a:r>
          </a:p>
        </p:txBody>
      </p:sp>
      <p:sp>
        <p:nvSpPr>
          <p:cNvPr id="77826" name="Text Box 2">
            <a:extLst>
              <a:ext uri="{FF2B5EF4-FFF2-40B4-BE49-F238E27FC236}">
                <a16:creationId xmlns:a16="http://schemas.microsoft.com/office/drawing/2014/main" id="{D42AEE1F-9960-4126-890E-53502820381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69323C50-FA1B-496C-A66E-141BF09D07FB}" type="slidenum">
              <a:rPr lang="it-IT" altLang="it-IT" sz="2600">
                <a:latin typeface="Arial" panose="020B0604020202020204" pitchFamily="34" charset="0"/>
                <a:cs typeface="Arial" panose="020B0604020202020204" pitchFamily="34" charset="0"/>
                <a:sym typeface="Arial" panose="020B0604020202020204" pitchFamily="34" charset="0"/>
              </a:rPr>
              <a:pPr eaLnBrk="1"/>
              <a:t>57</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77827" name="Picture 3" descr="pasted-image.tiff">
            <a:extLst>
              <a:ext uri="{FF2B5EF4-FFF2-40B4-BE49-F238E27FC236}">
                <a16:creationId xmlns:a16="http://schemas.microsoft.com/office/drawing/2014/main" id="{640B4A0E-0BA8-4A88-9FEC-AE21EDDB96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5350" y="3360738"/>
            <a:ext cx="38100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8" name="Picture 4">
            <a:extLst>
              <a:ext uri="{FF2B5EF4-FFF2-40B4-BE49-F238E27FC236}">
                <a16:creationId xmlns:a16="http://schemas.microsoft.com/office/drawing/2014/main" id="{B2C5F350-C326-469C-9A1B-7CF7E139F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740697">
            <a:off x="6351588" y="4606925"/>
            <a:ext cx="55991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9" name="Picture 5">
            <a:extLst>
              <a:ext uri="{FF2B5EF4-FFF2-40B4-BE49-F238E27FC236}">
                <a16:creationId xmlns:a16="http://schemas.microsoft.com/office/drawing/2014/main" id="{5288E9E4-B7EE-4125-BACD-4C86510E5F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04844">
            <a:off x="6392863" y="4478338"/>
            <a:ext cx="53784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30" name="Picture 6" descr="pasted-image.tiff">
            <a:extLst>
              <a:ext uri="{FF2B5EF4-FFF2-40B4-BE49-F238E27FC236}">
                <a16:creationId xmlns:a16="http://schemas.microsoft.com/office/drawing/2014/main" id="{3C4AFC09-DCBB-446D-9D8F-BFB9FD5EB85E}"/>
              </a:ext>
            </a:extLst>
          </p:cNvPr>
          <p:cNvPicPr>
            <a:picLocks noChangeAspect="1"/>
          </p:cNvPicPr>
          <p:nvPr/>
        </p:nvPicPr>
        <p:blipFill>
          <a:blip r:embed="rId5">
            <a:extLst>
              <a:ext uri="{28A0092B-C50C-407E-A947-70E740481C1C}">
                <a14:useLocalDpi xmlns:a14="http://schemas.microsoft.com/office/drawing/2010/main" val="0"/>
              </a:ext>
            </a:extLst>
          </a:blip>
          <a:srcRect r="13332"/>
          <a:stretch>
            <a:fillRect/>
          </a:stretch>
        </p:blipFill>
        <p:spPr bwMode="auto">
          <a:xfrm>
            <a:off x="11953875" y="3360738"/>
            <a:ext cx="4329113" cy="266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1" name="Text Box 7">
            <a:extLst>
              <a:ext uri="{FF2B5EF4-FFF2-40B4-BE49-F238E27FC236}">
                <a16:creationId xmlns:a16="http://schemas.microsoft.com/office/drawing/2014/main" id="{170F28E8-EE0E-4080-B7AD-C81889059897}"/>
              </a:ext>
            </a:extLst>
          </p:cNvPr>
          <p:cNvSpPr txBox="1">
            <a:spLocks/>
          </p:cNvSpPr>
          <p:nvPr/>
        </p:nvSpPr>
        <p:spPr bwMode="auto">
          <a:xfrm>
            <a:off x="6802438" y="2266950"/>
            <a:ext cx="4919662"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latin typeface="Arial" panose="020B0604020202020204" pitchFamily="34" charset="0"/>
                <a:cs typeface="Arial" panose="020B0604020202020204" pitchFamily="34" charset="0"/>
                <a:sym typeface="Arial" panose="020B0604020202020204" pitchFamily="34" charset="0"/>
              </a:rPr>
              <a:t>ultra-fast laser architectures</a:t>
            </a:r>
          </a:p>
          <a:p>
            <a:pPr eaLnBrk="1"/>
            <a:r>
              <a:rPr lang="it-IT" altLang="it-IT" sz="3000">
                <a:latin typeface="Arial" panose="020B0604020202020204" pitchFamily="34" charset="0"/>
                <a:cs typeface="Arial" panose="020B0604020202020204" pitchFamily="34" charset="0"/>
                <a:sym typeface="Arial" panose="020B0604020202020204" pitchFamily="34" charset="0"/>
              </a:rPr>
              <a:t>(including OPO)</a:t>
            </a:r>
          </a:p>
        </p:txBody>
      </p:sp>
      <p:sp>
        <p:nvSpPr>
          <p:cNvPr id="77832" name="Text Box 8">
            <a:extLst>
              <a:ext uri="{FF2B5EF4-FFF2-40B4-BE49-F238E27FC236}">
                <a16:creationId xmlns:a16="http://schemas.microsoft.com/office/drawing/2014/main" id="{9FFF6D17-29FF-4BD2-A73C-BAA5C51BD972}"/>
              </a:ext>
            </a:extLst>
          </p:cNvPr>
          <p:cNvSpPr txBox="1">
            <a:spLocks/>
          </p:cNvSpPr>
          <p:nvPr/>
        </p:nvSpPr>
        <p:spPr bwMode="auto">
          <a:xfrm>
            <a:off x="12599988" y="2279650"/>
            <a:ext cx="3036887"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latin typeface="Arial" panose="020B0604020202020204" pitchFamily="34" charset="0"/>
                <a:cs typeface="Arial" panose="020B0604020202020204" pitchFamily="34" charset="0"/>
                <a:sym typeface="Arial" panose="020B0604020202020204" pitchFamily="34" charset="0"/>
              </a:rPr>
              <a:t>sub-nanosecond</a:t>
            </a:r>
          </a:p>
          <a:p>
            <a:pPr eaLnBrk="1"/>
            <a:r>
              <a:rPr lang="it-IT" altLang="it-IT" sz="3000">
                <a:latin typeface="Arial" panose="020B0604020202020204" pitchFamily="34" charset="0"/>
                <a:cs typeface="Arial" panose="020B0604020202020204" pitchFamily="34" charset="0"/>
                <a:sym typeface="Arial" panose="020B0604020202020204" pitchFamily="34" charset="0"/>
              </a:rPr>
              <a:t>fiber lasers</a:t>
            </a:r>
          </a:p>
        </p:txBody>
      </p:sp>
      <p:sp>
        <p:nvSpPr>
          <p:cNvPr id="77833" name="Line 9">
            <a:extLst>
              <a:ext uri="{FF2B5EF4-FFF2-40B4-BE49-F238E27FC236}">
                <a16:creationId xmlns:a16="http://schemas.microsoft.com/office/drawing/2014/main" id="{2EDDA145-59F0-4914-BA2C-AB47F2D52D68}"/>
              </a:ext>
            </a:extLst>
          </p:cNvPr>
          <p:cNvSpPr>
            <a:spLocks noChangeShapeType="1"/>
          </p:cNvSpPr>
          <p:nvPr/>
        </p:nvSpPr>
        <p:spPr bwMode="auto">
          <a:xfrm>
            <a:off x="847725" y="4224338"/>
            <a:ext cx="5411788"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7834" name="Rectangle 10">
            <a:extLst>
              <a:ext uri="{FF2B5EF4-FFF2-40B4-BE49-F238E27FC236}">
                <a16:creationId xmlns:a16="http://schemas.microsoft.com/office/drawing/2014/main" id="{A674A23D-7617-42C4-AF5A-930F438F82FD}"/>
              </a:ext>
            </a:extLst>
          </p:cNvPr>
          <p:cNvSpPr>
            <a:spLocks/>
          </p:cNvSpPr>
          <p:nvPr/>
        </p:nvSpPr>
        <p:spPr bwMode="auto">
          <a:xfrm>
            <a:off x="847725" y="2954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7835" name="Rectangle 11">
            <a:extLst>
              <a:ext uri="{FF2B5EF4-FFF2-40B4-BE49-F238E27FC236}">
                <a16:creationId xmlns:a16="http://schemas.microsoft.com/office/drawing/2014/main" id="{4A093252-CA19-4B48-8077-FB612C8A5894}"/>
              </a:ext>
            </a:extLst>
          </p:cNvPr>
          <p:cNvSpPr>
            <a:spLocks/>
          </p:cNvSpPr>
          <p:nvPr/>
        </p:nvSpPr>
        <p:spPr bwMode="auto">
          <a:xfrm>
            <a:off x="974725" y="3952875"/>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7836" name="Rectangle 12">
            <a:extLst>
              <a:ext uri="{FF2B5EF4-FFF2-40B4-BE49-F238E27FC236}">
                <a16:creationId xmlns:a16="http://schemas.microsoft.com/office/drawing/2014/main" id="{C2B8ACDA-E154-4E8F-8C8A-A41801C2AB48}"/>
              </a:ext>
            </a:extLst>
          </p:cNvPr>
          <p:cNvSpPr>
            <a:spLocks/>
          </p:cNvSpPr>
          <p:nvPr/>
        </p:nvSpPr>
        <p:spPr bwMode="auto">
          <a:xfrm>
            <a:off x="3954463" y="2954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7837" name="Rectangle 13">
            <a:extLst>
              <a:ext uri="{FF2B5EF4-FFF2-40B4-BE49-F238E27FC236}">
                <a16:creationId xmlns:a16="http://schemas.microsoft.com/office/drawing/2014/main" id="{AD3E3662-A185-43EF-A06C-F9C74E4793FA}"/>
              </a:ext>
            </a:extLst>
          </p:cNvPr>
          <p:cNvSpPr>
            <a:spLocks/>
          </p:cNvSpPr>
          <p:nvPr/>
        </p:nvSpPr>
        <p:spPr bwMode="auto">
          <a:xfrm>
            <a:off x="4092575" y="3952875"/>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7838" name="Rectangle 14">
            <a:extLst>
              <a:ext uri="{FF2B5EF4-FFF2-40B4-BE49-F238E27FC236}">
                <a16:creationId xmlns:a16="http://schemas.microsoft.com/office/drawing/2014/main" id="{6ACAE25F-026D-0D47-A4F8-838A19FCD445}"/>
              </a:ext>
            </a:extLst>
          </p:cNvPr>
          <p:cNvSpPr>
            <a:spLocks/>
          </p:cNvSpPr>
          <p:nvPr/>
        </p:nvSpPr>
        <p:spPr bwMode="auto">
          <a:xfrm>
            <a:off x="1609725" y="4568825"/>
            <a:ext cx="2370138"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7839" name="Rectangle 15">
            <a:extLst>
              <a:ext uri="{FF2B5EF4-FFF2-40B4-BE49-F238E27FC236}">
                <a16:creationId xmlns:a16="http://schemas.microsoft.com/office/drawing/2014/main" id="{3DF78B5A-6295-244F-89A1-122EAE17EC91}"/>
              </a:ext>
            </a:extLst>
          </p:cNvPr>
          <p:cNvSpPr>
            <a:spLocks/>
          </p:cNvSpPr>
          <p:nvPr/>
        </p:nvSpPr>
        <p:spPr bwMode="auto">
          <a:xfrm>
            <a:off x="4727575" y="4568825"/>
            <a:ext cx="1531938"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7840" name="Line 16">
            <a:extLst>
              <a:ext uri="{FF2B5EF4-FFF2-40B4-BE49-F238E27FC236}">
                <a16:creationId xmlns:a16="http://schemas.microsoft.com/office/drawing/2014/main" id="{E6647234-CF8F-4640-8DCA-6390756D1C79}"/>
              </a:ext>
            </a:extLst>
          </p:cNvPr>
          <p:cNvSpPr>
            <a:spLocks noChangeShapeType="1"/>
          </p:cNvSpPr>
          <p:nvPr/>
        </p:nvSpPr>
        <p:spPr bwMode="auto">
          <a:xfrm>
            <a:off x="847725" y="4986338"/>
            <a:ext cx="5411788"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7841" name="Line 17">
            <a:extLst>
              <a:ext uri="{FF2B5EF4-FFF2-40B4-BE49-F238E27FC236}">
                <a16:creationId xmlns:a16="http://schemas.microsoft.com/office/drawing/2014/main" id="{87BEEF30-9630-4E56-A606-CFE139AB27E2}"/>
              </a:ext>
            </a:extLst>
          </p:cNvPr>
          <p:cNvSpPr>
            <a:spLocks noChangeShapeType="1"/>
          </p:cNvSpPr>
          <p:nvPr/>
        </p:nvSpPr>
        <p:spPr bwMode="auto">
          <a:xfrm flipV="1">
            <a:off x="1609725" y="4206875"/>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7842" name="Line 18">
            <a:extLst>
              <a:ext uri="{FF2B5EF4-FFF2-40B4-BE49-F238E27FC236}">
                <a16:creationId xmlns:a16="http://schemas.microsoft.com/office/drawing/2014/main" id="{C706E188-DA77-4196-B7CD-928B456F99E0}"/>
              </a:ext>
            </a:extLst>
          </p:cNvPr>
          <p:cNvSpPr>
            <a:spLocks noChangeShapeType="1"/>
          </p:cNvSpPr>
          <p:nvPr/>
        </p:nvSpPr>
        <p:spPr bwMode="auto">
          <a:xfrm flipV="1">
            <a:off x="4740275" y="4181475"/>
            <a:ext cx="0" cy="773113"/>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7843" name="Line 19">
            <a:extLst>
              <a:ext uri="{FF2B5EF4-FFF2-40B4-BE49-F238E27FC236}">
                <a16:creationId xmlns:a16="http://schemas.microsoft.com/office/drawing/2014/main" id="{C5FA8C86-A8CB-47A9-A9D5-A7AE68020511}"/>
              </a:ext>
            </a:extLst>
          </p:cNvPr>
          <p:cNvSpPr>
            <a:spLocks noChangeShapeType="1"/>
          </p:cNvSpPr>
          <p:nvPr/>
        </p:nvSpPr>
        <p:spPr bwMode="auto">
          <a:xfrm>
            <a:off x="911225" y="2892425"/>
            <a:ext cx="3106738" cy="0"/>
          </a:xfrm>
          <a:prstGeom prst="line">
            <a:avLst/>
          </a:prstGeom>
          <a:noFill/>
          <a:ln w="254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7844" name="Text Box 20">
            <a:extLst>
              <a:ext uri="{FF2B5EF4-FFF2-40B4-BE49-F238E27FC236}">
                <a16:creationId xmlns:a16="http://schemas.microsoft.com/office/drawing/2014/main" id="{6A9AE953-3B15-4BBE-BF6E-E190F79401F7}"/>
              </a:ext>
            </a:extLst>
          </p:cNvPr>
          <p:cNvSpPr txBox="1">
            <a:spLocks/>
          </p:cNvSpPr>
          <p:nvPr/>
        </p:nvSpPr>
        <p:spPr bwMode="auto">
          <a:xfrm rot="5400000">
            <a:off x="684213" y="3228975"/>
            <a:ext cx="9271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STED</a:t>
            </a:r>
          </a:p>
        </p:txBody>
      </p:sp>
      <p:sp>
        <p:nvSpPr>
          <p:cNvPr id="77845" name="Text Box 21">
            <a:extLst>
              <a:ext uri="{FF2B5EF4-FFF2-40B4-BE49-F238E27FC236}">
                <a16:creationId xmlns:a16="http://schemas.microsoft.com/office/drawing/2014/main" id="{E8EE99E8-1B29-47EB-9A27-DB8203A11A0D}"/>
              </a:ext>
            </a:extLst>
          </p:cNvPr>
          <p:cNvSpPr txBox="1">
            <a:spLocks/>
          </p:cNvSpPr>
          <p:nvPr/>
        </p:nvSpPr>
        <p:spPr bwMode="auto">
          <a:xfrm>
            <a:off x="5492750" y="5067300"/>
            <a:ext cx="6905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time</a:t>
            </a:r>
          </a:p>
        </p:txBody>
      </p:sp>
      <p:sp>
        <p:nvSpPr>
          <p:cNvPr id="77846" name="Text Box 22">
            <a:extLst>
              <a:ext uri="{FF2B5EF4-FFF2-40B4-BE49-F238E27FC236}">
                <a16:creationId xmlns:a16="http://schemas.microsoft.com/office/drawing/2014/main" id="{3D80D02C-C114-4348-A48E-9D0FB8A3BA0F}"/>
              </a:ext>
            </a:extLst>
          </p:cNvPr>
          <p:cNvSpPr txBox="1">
            <a:spLocks/>
          </p:cNvSpPr>
          <p:nvPr/>
        </p:nvSpPr>
        <p:spPr bwMode="auto">
          <a:xfrm>
            <a:off x="23813" y="4568825"/>
            <a:ext cx="14700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70BF41"/>
                </a:solidFill>
                <a:latin typeface="Arial" panose="020B0604020202020204" pitchFamily="34" charset="0"/>
                <a:cs typeface="Arial" panose="020B0604020202020204" pitchFamily="34" charset="0"/>
                <a:sym typeface="Arial" panose="020B0604020202020204" pitchFamily="34" charset="0"/>
              </a:rPr>
              <a:t>detection</a:t>
            </a:r>
          </a:p>
        </p:txBody>
      </p:sp>
      <p:sp>
        <p:nvSpPr>
          <p:cNvPr id="77847" name="Text Box 23">
            <a:extLst>
              <a:ext uri="{FF2B5EF4-FFF2-40B4-BE49-F238E27FC236}">
                <a16:creationId xmlns:a16="http://schemas.microsoft.com/office/drawing/2014/main" id="{44FBCB15-183B-4537-BC5D-60BB99951018}"/>
              </a:ext>
            </a:extLst>
          </p:cNvPr>
          <p:cNvSpPr txBox="1">
            <a:spLocks/>
          </p:cNvSpPr>
          <p:nvPr/>
        </p:nvSpPr>
        <p:spPr bwMode="auto">
          <a:xfrm>
            <a:off x="1201738" y="2384425"/>
            <a:ext cx="2592387"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12.5 ns @ 80 Mhz</a:t>
            </a:r>
          </a:p>
        </p:txBody>
      </p:sp>
      <p:sp>
        <p:nvSpPr>
          <p:cNvPr id="77848" name="Text Box 24">
            <a:extLst>
              <a:ext uri="{FF2B5EF4-FFF2-40B4-BE49-F238E27FC236}">
                <a16:creationId xmlns:a16="http://schemas.microsoft.com/office/drawing/2014/main" id="{95FD4262-B8F0-422D-BA24-F20F56BA9216}"/>
              </a:ext>
            </a:extLst>
          </p:cNvPr>
          <p:cNvSpPr txBox="1">
            <a:spLocks/>
          </p:cNvSpPr>
          <p:nvPr/>
        </p:nvSpPr>
        <p:spPr bwMode="auto">
          <a:xfrm rot="-5400000">
            <a:off x="285750" y="3667125"/>
            <a:ext cx="708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164F86"/>
                </a:solidFill>
                <a:latin typeface="Arial" panose="020B0604020202020204" pitchFamily="34" charset="0"/>
                <a:cs typeface="Arial" panose="020B0604020202020204" pitchFamily="34" charset="0"/>
                <a:sym typeface="Arial" panose="020B0604020202020204" pitchFamily="34" charset="0"/>
              </a:rPr>
              <a:t>exc.</a:t>
            </a:r>
          </a:p>
        </p:txBody>
      </p:sp>
      <p:sp>
        <p:nvSpPr>
          <p:cNvPr id="77849" name="Text Box 25">
            <a:extLst>
              <a:ext uri="{FF2B5EF4-FFF2-40B4-BE49-F238E27FC236}">
                <a16:creationId xmlns:a16="http://schemas.microsoft.com/office/drawing/2014/main" id="{87A7FDEA-4BC9-4D2E-96D9-A51CF5FF3737}"/>
              </a:ext>
            </a:extLst>
          </p:cNvPr>
          <p:cNvSpPr txBox="1">
            <a:spLocks/>
          </p:cNvSpPr>
          <p:nvPr/>
        </p:nvSpPr>
        <p:spPr bwMode="auto">
          <a:xfrm>
            <a:off x="923925" y="11880850"/>
            <a:ext cx="670242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Micr. Res. Tech., 79(9):785-791, (2016)</a:t>
            </a:r>
          </a:p>
        </p:txBody>
      </p:sp>
      <p:pic>
        <p:nvPicPr>
          <p:cNvPr id="77850" name="Picture 26" descr="Figure_04.ai">
            <a:extLst>
              <a:ext uri="{FF2B5EF4-FFF2-40B4-BE49-F238E27FC236}">
                <a16:creationId xmlns:a16="http://schemas.microsoft.com/office/drawing/2014/main" id="{346BD0FC-452E-4BAF-9305-05033067CA87}"/>
              </a:ext>
            </a:extLst>
          </p:cNvPr>
          <p:cNvPicPr>
            <a:picLocks noChangeAspect="1"/>
          </p:cNvPicPr>
          <p:nvPr/>
        </p:nvPicPr>
        <p:blipFill>
          <a:blip r:embed="rId6">
            <a:extLst>
              <a:ext uri="{28A0092B-C50C-407E-A947-70E740481C1C}">
                <a14:useLocalDpi xmlns:a14="http://schemas.microsoft.com/office/drawing/2010/main" val="0"/>
              </a:ext>
            </a:extLst>
          </a:blip>
          <a:srcRect t="8167"/>
          <a:stretch>
            <a:fillRect/>
          </a:stretch>
        </p:blipFill>
        <p:spPr bwMode="auto">
          <a:xfrm>
            <a:off x="319088" y="6826250"/>
            <a:ext cx="17372012" cy="489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51" name="Text Box 27">
            <a:extLst>
              <a:ext uri="{FF2B5EF4-FFF2-40B4-BE49-F238E27FC236}">
                <a16:creationId xmlns:a16="http://schemas.microsoft.com/office/drawing/2014/main" id="{87546FA0-B19A-4E7A-8789-0FEF1AFE5E19}"/>
              </a:ext>
            </a:extLst>
          </p:cNvPr>
          <p:cNvSpPr txBox="1">
            <a:spLocks/>
          </p:cNvSpPr>
          <p:nvPr/>
        </p:nvSpPr>
        <p:spPr bwMode="auto">
          <a:xfrm>
            <a:off x="7002463" y="6353175"/>
            <a:ext cx="2257425"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800 ps, 𝜏 = 3 ns</a:t>
            </a:r>
          </a:p>
        </p:txBody>
      </p:sp>
      <p:sp>
        <p:nvSpPr>
          <p:cNvPr id="77852" name="Text Box 28">
            <a:extLst>
              <a:ext uri="{FF2B5EF4-FFF2-40B4-BE49-F238E27FC236}">
                <a16:creationId xmlns:a16="http://schemas.microsoft.com/office/drawing/2014/main" id="{E4E8795C-F32B-404D-BBC8-17DB51A14468}"/>
              </a:ext>
            </a:extLst>
          </p:cNvPr>
          <p:cNvSpPr txBox="1">
            <a:spLocks/>
          </p:cNvSpPr>
          <p:nvPr/>
        </p:nvSpPr>
        <p:spPr bwMode="auto">
          <a:xfrm>
            <a:off x="17087850" y="3284538"/>
            <a:ext cx="690245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complexity in the laser architecture reduces</a:t>
            </a:r>
          </a:p>
          <a:p>
            <a:pPr eaLnBrk="1"/>
            <a:r>
              <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it-IT" altLang="it-IT" sz="3600"/>
              <a:t>without any resolution lost;</a:t>
            </a:r>
            <a:endPar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a:extLst>
              <a:ext uri="{FF2B5EF4-FFF2-40B4-BE49-F238E27FC236}">
                <a16:creationId xmlns:a16="http://schemas.microsoft.com/office/drawing/2014/main" id="{7197546D-D1B2-4231-A060-39213C9222F8}"/>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 Pulsed-STED (gP-STED)</a:t>
            </a:r>
          </a:p>
        </p:txBody>
      </p:sp>
      <p:sp>
        <p:nvSpPr>
          <p:cNvPr id="78850" name="Text Box 2">
            <a:extLst>
              <a:ext uri="{FF2B5EF4-FFF2-40B4-BE49-F238E27FC236}">
                <a16:creationId xmlns:a16="http://schemas.microsoft.com/office/drawing/2014/main" id="{C9D12FDA-D4EC-4012-A1F1-843EEB195343}"/>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E5A12DDD-B212-4438-A530-8E38357E8324}" type="slidenum">
              <a:rPr lang="it-IT" altLang="it-IT" sz="2600">
                <a:latin typeface="Arial" panose="020B0604020202020204" pitchFamily="34" charset="0"/>
                <a:cs typeface="Arial" panose="020B0604020202020204" pitchFamily="34" charset="0"/>
                <a:sym typeface="Arial" panose="020B0604020202020204" pitchFamily="34" charset="0"/>
              </a:rPr>
              <a:pPr eaLnBrk="1"/>
              <a:t>58</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78851" name="Picture 3" descr="pasted-image.tiff">
            <a:extLst>
              <a:ext uri="{FF2B5EF4-FFF2-40B4-BE49-F238E27FC236}">
                <a16:creationId xmlns:a16="http://schemas.microsoft.com/office/drawing/2014/main" id="{26844221-CF4F-4863-8416-9EA63A6B7D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5350" y="3360738"/>
            <a:ext cx="38100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2" name="Picture 4">
            <a:extLst>
              <a:ext uri="{FF2B5EF4-FFF2-40B4-BE49-F238E27FC236}">
                <a16:creationId xmlns:a16="http://schemas.microsoft.com/office/drawing/2014/main" id="{B575811A-32BA-4479-A5D2-9756E078B7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740697">
            <a:off x="6351588" y="4606925"/>
            <a:ext cx="55991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3" name="Picture 5">
            <a:extLst>
              <a:ext uri="{FF2B5EF4-FFF2-40B4-BE49-F238E27FC236}">
                <a16:creationId xmlns:a16="http://schemas.microsoft.com/office/drawing/2014/main" id="{6A192A53-EFCD-4B55-A68E-648A9E2671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04844">
            <a:off x="6392863" y="4478338"/>
            <a:ext cx="53784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4" name="Picture 6" descr="pasted-image.tiff">
            <a:extLst>
              <a:ext uri="{FF2B5EF4-FFF2-40B4-BE49-F238E27FC236}">
                <a16:creationId xmlns:a16="http://schemas.microsoft.com/office/drawing/2014/main" id="{BA9B254D-26F5-4D8B-AA8C-E3E5B5161C6D}"/>
              </a:ext>
            </a:extLst>
          </p:cNvPr>
          <p:cNvPicPr>
            <a:picLocks noChangeAspect="1"/>
          </p:cNvPicPr>
          <p:nvPr/>
        </p:nvPicPr>
        <p:blipFill>
          <a:blip r:embed="rId5">
            <a:extLst>
              <a:ext uri="{28A0092B-C50C-407E-A947-70E740481C1C}">
                <a14:useLocalDpi xmlns:a14="http://schemas.microsoft.com/office/drawing/2010/main" val="0"/>
              </a:ext>
            </a:extLst>
          </a:blip>
          <a:srcRect r="13332"/>
          <a:stretch>
            <a:fillRect/>
          </a:stretch>
        </p:blipFill>
        <p:spPr bwMode="auto">
          <a:xfrm>
            <a:off x="11953875" y="3360738"/>
            <a:ext cx="4329113" cy="266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5" name="Text Box 7">
            <a:extLst>
              <a:ext uri="{FF2B5EF4-FFF2-40B4-BE49-F238E27FC236}">
                <a16:creationId xmlns:a16="http://schemas.microsoft.com/office/drawing/2014/main" id="{D6A1439A-EA2F-4510-8F6B-81CD49A7E94F}"/>
              </a:ext>
            </a:extLst>
          </p:cNvPr>
          <p:cNvSpPr txBox="1">
            <a:spLocks/>
          </p:cNvSpPr>
          <p:nvPr/>
        </p:nvSpPr>
        <p:spPr bwMode="auto">
          <a:xfrm>
            <a:off x="6802438" y="2266950"/>
            <a:ext cx="4919662"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latin typeface="Arial" panose="020B0604020202020204" pitchFamily="34" charset="0"/>
                <a:cs typeface="Arial" panose="020B0604020202020204" pitchFamily="34" charset="0"/>
                <a:sym typeface="Arial" panose="020B0604020202020204" pitchFamily="34" charset="0"/>
              </a:rPr>
              <a:t>ultra-fast laser architectures</a:t>
            </a:r>
          </a:p>
          <a:p>
            <a:pPr eaLnBrk="1"/>
            <a:r>
              <a:rPr lang="it-IT" altLang="it-IT" sz="3000">
                <a:latin typeface="Arial" panose="020B0604020202020204" pitchFamily="34" charset="0"/>
                <a:cs typeface="Arial" panose="020B0604020202020204" pitchFamily="34" charset="0"/>
                <a:sym typeface="Arial" panose="020B0604020202020204" pitchFamily="34" charset="0"/>
              </a:rPr>
              <a:t>(including OPO)</a:t>
            </a:r>
          </a:p>
        </p:txBody>
      </p:sp>
      <p:sp>
        <p:nvSpPr>
          <p:cNvPr id="78856" name="Text Box 8">
            <a:extLst>
              <a:ext uri="{FF2B5EF4-FFF2-40B4-BE49-F238E27FC236}">
                <a16:creationId xmlns:a16="http://schemas.microsoft.com/office/drawing/2014/main" id="{A9C347DA-D558-48E9-A742-D5711BC080D0}"/>
              </a:ext>
            </a:extLst>
          </p:cNvPr>
          <p:cNvSpPr txBox="1">
            <a:spLocks/>
          </p:cNvSpPr>
          <p:nvPr/>
        </p:nvSpPr>
        <p:spPr bwMode="auto">
          <a:xfrm>
            <a:off x="12599988" y="2279650"/>
            <a:ext cx="3036887"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000">
                <a:latin typeface="Arial" panose="020B0604020202020204" pitchFamily="34" charset="0"/>
                <a:cs typeface="Arial" panose="020B0604020202020204" pitchFamily="34" charset="0"/>
                <a:sym typeface="Arial" panose="020B0604020202020204" pitchFamily="34" charset="0"/>
              </a:rPr>
              <a:t>sub-nanosecond</a:t>
            </a:r>
          </a:p>
          <a:p>
            <a:pPr eaLnBrk="1"/>
            <a:r>
              <a:rPr lang="it-IT" altLang="it-IT" sz="3000">
                <a:latin typeface="Arial" panose="020B0604020202020204" pitchFamily="34" charset="0"/>
                <a:cs typeface="Arial" panose="020B0604020202020204" pitchFamily="34" charset="0"/>
                <a:sym typeface="Arial" panose="020B0604020202020204" pitchFamily="34" charset="0"/>
              </a:rPr>
              <a:t>fiber lasers</a:t>
            </a:r>
          </a:p>
        </p:txBody>
      </p:sp>
      <p:pic>
        <p:nvPicPr>
          <p:cNvPr id="78857" name="Picture 9" descr="Figure_04.ai">
            <a:extLst>
              <a:ext uri="{FF2B5EF4-FFF2-40B4-BE49-F238E27FC236}">
                <a16:creationId xmlns:a16="http://schemas.microsoft.com/office/drawing/2014/main" id="{C565FE98-E66A-47C8-8F4F-A0171E5C184C}"/>
              </a:ext>
            </a:extLst>
          </p:cNvPr>
          <p:cNvPicPr>
            <a:picLocks noChangeAspect="1"/>
          </p:cNvPicPr>
          <p:nvPr/>
        </p:nvPicPr>
        <p:blipFill>
          <a:blip r:embed="rId6">
            <a:extLst>
              <a:ext uri="{28A0092B-C50C-407E-A947-70E740481C1C}">
                <a14:useLocalDpi xmlns:a14="http://schemas.microsoft.com/office/drawing/2010/main" val="0"/>
              </a:ext>
            </a:extLst>
          </a:blip>
          <a:srcRect t="8167"/>
          <a:stretch>
            <a:fillRect/>
          </a:stretch>
        </p:blipFill>
        <p:spPr bwMode="auto">
          <a:xfrm>
            <a:off x="319088" y="6826250"/>
            <a:ext cx="17372012" cy="489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8" name="Picture 10" descr="Figure_03.png">
            <a:extLst>
              <a:ext uri="{FF2B5EF4-FFF2-40B4-BE49-F238E27FC236}">
                <a16:creationId xmlns:a16="http://schemas.microsoft.com/office/drawing/2014/main" id="{27EE425C-E086-4368-9682-8768F5577B3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946688" y="7124700"/>
            <a:ext cx="6057900" cy="462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9" name="Line 11">
            <a:extLst>
              <a:ext uri="{FF2B5EF4-FFF2-40B4-BE49-F238E27FC236}">
                <a16:creationId xmlns:a16="http://schemas.microsoft.com/office/drawing/2014/main" id="{77405248-D852-435C-8A29-67615F97CEBA}"/>
              </a:ext>
            </a:extLst>
          </p:cNvPr>
          <p:cNvSpPr>
            <a:spLocks noChangeShapeType="1"/>
          </p:cNvSpPr>
          <p:nvPr/>
        </p:nvSpPr>
        <p:spPr bwMode="auto">
          <a:xfrm>
            <a:off x="847725" y="4224338"/>
            <a:ext cx="5411788"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8860" name="Rectangle 12">
            <a:extLst>
              <a:ext uri="{FF2B5EF4-FFF2-40B4-BE49-F238E27FC236}">
                <a16:creationId xmlns:a16="http://schemas.microsoft.com/office/drawing/2014/main" id="{AEB5E088-24D4-43CC-88C2-AD42794C0450}"/>
              </a:ext>
            </a:extLst>
          </p:cNvPr>
          <p:cNvSpPr>
            <a:spLocks/>
          </p:cNvSpPr>
          <p:nvPr/>
        </p:nvSpPr>
        <p:spPr bwMode="auto">
          <a:xfrm>
            <a:off x="847725" y="2954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8861" name="Rectangle 13">
            <a:extLst>
              <a:ext uri="{FF2B5EF4-FFF2-40B4-BE49-F238E27FC236}">
                <a16:creationId xmlns:a16="http://schemas.microsoft.com/office/drawing/2014/main" id="{A1C3A69E-F4B9-4FF1-86A9-5B0976FE3E4D}"/>
              </a:ext>
            </a:extLst>
          </p:cNvPr>
          <p:cNvSpPr>
            <a:spLocks/>
          </p:cNvSpPr>
          <p:nvPr/>
        </p:nvSpPr>
        <p:spPr bwMode="auto">
          <a:xfrm>
            <a:off x="974725" y="3952875"/>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8862" name="Rectangle 14">
            <a:extLst>
              <a:ext uri="{FF2B5EF4-FFF2-40B4-BE49-F238E27FC236}">
                <a16:creationId xmlns:a16="http://schemas.microsoft.com/office/drawing/2014/main" id="{E0C11166-F0B4-4F17-88DF-18342CF8AEFC}"/>
              </a:ext>
            </a:extLst>
          </p:cNvPr>
          <p:cNvSpPr>
            <a:spLocks/>
          </p:cNvSpPr>
          <p:nvPr/>
        </p:nvSpPr>
        <p:spPr bwMode="auto">
          <a:xfrm>
            <a:off x="3954463" y="2954338"/>
            <a:ext cx="127000" cy="1270000"/>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8863" name="Rectangle 15">
            <a:extLst>
              <a:ext uri="{FF2B5EF4-FFF2-40B4-BE49-F238E27FC236}">
                <a16:creationId xmlns:a16="http://schemas.microsoft.com/office/drawing/2014/main" id="{C1A0DE4C-5D62-4DD4-9FA6-580673D913A3}"/>
              </a:ext>
            </a:extLst>
          </p:cNvPr>
          <p:cNvSpPr>
            <a:spLocks/>
          </p:cNvSpPr>
          <p:nvPr/>
        </p:nvSpPr>
        <p:spPr bwMode="auto">
          <a:xfrm>
            <a:off x="4092575" y="3952875"/>
            <a:ext cx="635000" cy="254000"/>
          </a:xfrm>
          <a:prstGeom prst="rect">
            <a:avLst/>
          </a:prstGeom>
          <a:solidFill>
            <a:srgbClr val="C8250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sz="3200">
              <a:solidFill>
                <a:srgbClr val="FFFFFF"/>
              </a:solidFill>
            </a:endParaRPr>
          </a:p>
        </p:txBody>
      </p:sp>
      <p:sp>
        <p:nvSpPr>
          <p:cNvPr id="78864" name="Rectangle 16">
            <a:extLst>
              <a:ext uri="{FF2B5EF4-FFF2-40B4-BE49-F238E27FC236}">
                <a16:creationId xmlns:a16="http://schemas.microsoft.com/office/drawing/2014/main" id="{52FF22DA-836B-3040-AB9C-2A3CE77AF63A}"/>
              </a:ext>
            </a:extLst>
          </p:cNvPr>
          <p:cNvSpPr>
            <a:spLocks/>
          </p:cNvSpPr>
          <p:nvPr/>
        </p:nvSpPr>
        <p:spPr bwMode="auto">
          <a:xfrm>
            <a:off x="1609725" y="4568825"/>
            <a:ext cx="2370138"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8865" name="Rectangle 17">
            <a:extLst>
              <a:ext uri="{FF2B5EF4-FFF2-40B4-BE49-F238E27FC236}">
                <a16:creationId xmlns:a16="http://schemas.microsoft.com/office/drawing/2014/main" id="{F9E1F600-550B-A44E-B5C0-725A5FBE66CF}"/>
              </a:ext>
            </a:extLst>
          </p:cNvPr>
          <p:cNvSpPr>
            <a:spLocks/>
          </p:cNvSpPr>
          <p:nvPr/>
        </p:nvSpPr>
        <p:spPr bwMode="auto">
          <a:xfrm>
            <a:off x="4727575" y="4568825"/>
            <a:ext cx="1531938" cy="381000"/>
          </a:xfrm>
          <a:prstGeom prst="rect">
            <a:avLst/>
          </a:prstGeom>
          <a:solidFill>
            <a:srgbClr val="70BF41"/>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it-IT" altLang="it-IT" sz="32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78866" name="Line 18">
            <a:extLst>
              <a:ext uri="{FF2B5EF4-FFF2-40B4-BE49-F238E27FC236}">
                <a16:creationId xmlns:a16="http://schemas.microsoft.com/office/drawing/2014/main" id="{42ED4857-8915-4E92-AA52-AD9B113D5011}"/>
              </a:ext>
            </a:extLst>
          </p:cNvPr>
          <p:cNvSpPr>
            <a:spLocks noChangeShapeType="1"/>
          </p:cNvSpPr>
          <p:nvPr/>
        </p:nvSpPr>
        <p:spPr bwMode="auto">
          <a:xfrm>
            <a:off x="847725" y="4986338"/>
            <a:ext cx="5411788" cy="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8867" name="Line 19">
            <a:extLst>
              <a:ext uri="{FF2B5EF4-FFF2-40B4-BE49-F238E27FC236}">
                <a16:creationId xmlns:a16="http://schemas.microsoft.com/office/drawing/2014/main" id="{D5AABA7C-73DF-4653-87AB-B7A8DD7AA2C9}"/>
              </a:ext>
            </a:extLst>
          </p:cNvPr>
          <p:cNvSpPr>
            <a:spLocks noChangeShapeType="1"/>
          </p:cNvSpPr>
          <p:nvPr/>
        </p:nvSpPr>
        <p:spPr bwMode="auto">
          <a:xfrm flipV="1">
            <a:off x="1609725" y="4206875"/>
            <a:ext cx="0" cy="77152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8868" name="Line 20">
            <a:extLst>
              <a:ext uri="{FF2B5EF4-FFF2-40B4-BE49-F238E27FC236}">
                <a16:creationId xmlns:a16="http://schemas.microsoft.com/office/drawing/2014/main" id="{A94A3122-DD9C-4B7F-9D54-9997BD7E9A96}"/>
              </a:ext>
            </a:extLst>
          </p:cNvPr>
          <p:cNvSpPr>
            <a:spLocks noChangeShapeType="1"/>
          </p:cNvSpPr>
          <p:nvPr/>
        </p:nvSpPr>
        <p:spPr bwMode="auto">
          <a:xfrm flipV="1">
            <a:off x="4740275" y="4181475"/>
            <a:ext cx="0" cy="773113"/>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8869" name="Line 21">
            <a:extLst>
              <a:ext uri="{FF2B5EF4-FFF2-40B4-BE49-F238E27FC236}">
                <a16:creationId xmlns:a16="http://schemas.microsoft.com/office/drawing/2014/main" id="{023023F9-F08B-47BD-9035-D90EE0DEF835}"/>
              </a:ext>
            </a:extLst>
          </p:cNvPr>
          <p:cNvSpPr>
            <a:spLocks noChangeShapeType="1"/>
          </p:cNvSpPr>
          <p:nvPr/>
        </p:nvSpPr>
        <p:spPr bwMode="auto">
          <a:xfrm>
            <a:off x="911225" y="2892425"/>
            <a:ext cx="3106738" cy="0"/>
          </a:xfrm>
          <a:prstGeom prst="line">
            <a:avLst/>
          </a:prstGeom>
          <a:noFill/>
          <a:ln w="254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78870" name="Text Box 22">
            <a:extLst>
              <a:ext uri="{FF2B5EF4-FFF2-40B4-BE49-F238E27FC236}">
                <a16:creationId xmlns:a16="http://schemas.microsoft.com/office/drawing/2014/main" id="{17686F91-9968-4D61-8674-566ADF817332}"/>
              </a:ext>
            </a:extLst>
          </p:cNvPr>
          <p:cNvSpPr txBox="1">
            <a:spLocks/>
          </p:cNvSpPr>
          <p:nvPr/>
        </p:nvSpPr>
        <p:spPr bwMode="auto">
          <a:xfrm rot="5400000">
            <a:off x="684213" y="3228975"/>
            <a:ext cx="9271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STED</a:t>
            </a:r>
          </a:p>
        </p:txBody>
      </p:sp>
      <p:sp>
        <p:nvSpPr>
          <p:cNvPr id="78871" name="Text Box 23">
            <a:extLst>
              <a:ext uri="{FF2B5EF4-FFF2-40B4-BE49-F238E27FC236}">
                <a16:creationId xmlns:a16="http://schemas.microsoft.com/office/drawing/2014/main" id="{F9E230D8-5AC1-4A13-B00C-BF4847E059C9}"/>
              </a:ext>
            </a:extLst>
          </p:cNvPr>
          <p:cNvSpPr txBox="1">
            <a:spLocks/>
          </p:cNvSpPr>
          <p:nvPr/>
        </p:nvSpPr>
        <p:spPr bwMode="auto">
          <a:xfrm>
            <a:off x="5492750" y="5067300"/>
            <a:ext cx="6905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time</a:t>
            </a:r>
          </a:p>
        </p:txBody>
      </p:sp>
      <p:sp>
        <p:nvSpPr>
          <p:cNvPr id="78872" name="Text Box 24">
            <a:extLst>
              <a:ext uri="{FF2B5EF4-FFF2-40B4-BE49-F238E27FC236}">
                <a16:creationId xmlns:a16="http://schemas.microsoft.com/office/drawing/2014/main" id="{874FD19B-3A1B-4F2F-B501-FA57CC0267CE}"/>
              </a:ext>
            </a:extLst>
          </p:cNvPr>
          <p:cNvSpPr txBox="1">
            <a:spLocks/>
          </p:cNvSpPr>
          <p:nvPr/>
        </p:nvSpPr>
        <p:spPr bwMode="auto">
          <a:xfrm>
            <a:off x="23813" y="4568825"/>
            <a:ext cx="14700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70BF41"/>
                </a:solidFill>
                <a:latin typeface="Arial" panose="020B0604020202020204" pitchFamily="34" charset="0"/>
                <a:cs typeface="Arial" panose="020B0604020202020204" pitchFamily="34" charset="0"/>
                <a:sym typeface="Arial" panose="020B0604020202020204" pitchFamily="34" charset="0"/>
              </a:rPr>
              <a:t>detection</a:t>
            </a:r>
          </a:p>
        </p:txBody>
      </p:sp>
      <p:sp>
        <p:nvSpPr>
          <p:cNvPr id="78873" name="Text Box 25">
            <a:extLst>
              <a:ext uri="{FF2B5EF4-FFF2-40B4-BE49-F238E27FC236}">
                <a16:creationId xmlns:a16="http://schemas.microsoft.com/office/drawing/2014/main" id="{4033A9DF-D6B9-4793-A5B2-34AD71722EAA}"/>
              </a:ext>
            </a:extLst>
          </p:cNvPr>
          <p:cNvSpPr txBox="1">
            <a:spLocks/>
          </p:cNvSpPr>
          <p:nvPr/>
        </p:nvSpPr>
        <p:spPr bwMode="auto">
          <a:xfrm>
            <a:off x="1201738" y="2384425"/>
            <a:ext cx="2592387"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12.5 ns @ 80 Mhz</a:t>
            </a:r>
          </a:p>
        </p:txBody>
      </p:sp>
      <p:sp>
        <p:nvSpPr>
          <p:cNvPr id="78874" name="Text Box 26">
            <a:extLst>
              <a:ext uri="{FF2B5EF4-FFF2-40B4-BE49-F238E27FC236}">
                <a16:creationId xmlns:a16="http://schemas.microsoft.com/office/drawing/2014/main" id="{EF80BB28-2FCC-47AC-962D-14001F782C63}"/>
              </a:ext>
            </a:extLst>
          </p:cNvPr>
          <p:cNvSpPr txBox="1">
            <a:spLocks/>
          </p:cNvSpPr>
          <p:nvPr/>
        </p:nvSpPr>
        <p:spPr bwMode="auto">
          <a:xfrm rot="-5400000">
            <a:off x="285750" y="3667125"/>
            <a:ext cx="708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164F86"/>
                </a:solidFill>
                <a:latin typeface="Arial" panose="020B0604020202020204" pitchFamily="34" charset="0"/>
                <a:cs typeface="Arial" panose="020B0604020202020204" pitchFamily="34" charset="0"/>
                <a:sym typeface="Arial" panose="020B0604020202020204" pitchFamily="34" charset="0"/>
              </a:rPr>
              <a:t>exc.</a:t>
            </a:r>
          </a:p>
        </p:txBody>
      </p:sp>
      <p:sp>
        <p:nvSpPr>
          <p:cNvPr id="78875" name="Text Box 27">
            <a:extLst>
              <a:ext uri="{FF2B5EF4-FFF2-40B4-BE49-F238E27FC236}">
                <a16:creationId xmlns:a16="http://schemas.microsoft.com/office/drawing/2014/main" id="{1966FE69-E073-4206-A6FA-6CDD21E995FA}"/>
              </a:ext>
            </a:extLst>
          </p:cNvPr>
          <p:cNvSpPr txBox="1">
            <a:spLocks/>
          </p:cNvSpPr>
          <p:nvPr/>
        </p:nvSpPr>
        <p:spPr bwMode="auto">
          <a:xfrm>
            <a:off x="923925" y="11880850"/>
            <a:ext cx="670242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600" b="1">
                <a:latin typeface="Arial" panose="020B0604020202020204" pitchFamily="34" charset="0"/>
                <a:cs typeface="Arial" panose="020B0604020202020204" pitchFamily="34" charset="0"/>
                <a:sym typeface="Arial" panose="020B0604020202020204" pitchFamily="34" charset="0"/>
              </a:rPr>
              <a:t>Castello, M.,…, Vicidomini, G., Micr. Res. Tech., 79(9):785-791, (2016)</a:t>
            </a:r>
          </a:p>
        </p:txBody>
      </p:sp>
      <p:sp>
        <p:nvSpPr>
          <p:cNvPr id="78876" name="Text Box 28">
            <a:extLst>
              <a:ext uri="{FF2B5EF4-FFF2-40B4-BE49-F238E27FC236}">
                <a16:creationId xmlns:a16="http://schemas.microsoft.com/office/drawing/2014/main" id="{BBE5534F-B392-4DA5-9952-6D61E2EC7465}"/>
              </a:ext>
            </a:extLst>
          </p:cNvPr>
          <p:cNvSpPr txBox="1">
            <a:spLocks/>
          </p:cNvSpPr>
          <p:nvPr/>
        </p:nvSpPr>
        <p:spPr bwMode="auto">
          <a:xfrm>
            <a:off x="17087850" y="3284538"/>
            <a:ext cx="6902450" cy="283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57150" indent="-57150"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complexity in the laser architecture reduces</a:t>
            </a:r>
          </a:p>
          <a:p>
            <a:pPr eaLnBrk="1"/>
            <a:r>
              <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a:t>
            </a:r>
            <a:r>
              <a:rPr lang="it-IT" altLang="it-IT" sz="3600"/>
              <a:t>without any resolution lost;</a:t>
            </a:r>
          </a:p>
          <a:p>
            <a:pPr eaLnBrk="1">
              <a:buSzPct val="100000"/>
              <a:buFontTx/>
              <a:buChar char="-"/>
            </a:pPr>
            <a:endPar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it-IT" altLang="it-IT" sz="36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photobleaching reduces</a:t>
            </a:r>
          </a:p>
        </p:txBody>
      </p:sp>
      <p:sp>
        <p:nvSpPr>
          <p:cNvPr id="78877" name="Text Box 29">
            <a:extLst>
              <a:ext uri="{FF2B5EF4-FFF2-40B4-BE49-F238E27FC236}">
                <a16:creationId xmlns:a16="http://schemas.microsoft.com/office/drawing/2014/main" id="{D6D86A1A-94CB-4845-A60D-98BAB225677C}"/>
              </a:ext>
            </a:extLst>
          </p:cNvPr>
          <p:cNvSpPr txBox="1">
            <a:spLocks/>
          </p:cNvSpPr>
          <p:nvPr/>
        </p:nvSpPr>
        <p:spPr bwMode="auto">
          <a:xfrm>
            <a:off x="7002463" y="6353175"/>
            <a:ext cx="2257425"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t>800 ps, 𝜏 = 3 ns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1">
            <a:extLst>
              <a:ext uri="{FF2B5EF4-FFF2-40B4-BE49-F238E27FC236}">
                <a16:creationId xmlns:a16="http://schemas.microsoft.com/office/drawing/2014/main" id="{889D8ABE-09AA-468F-8B77-8B32C65F39D8}"/>
              </a:ext>
            </a:extLst>
          </p:cNvPr>
          <p:cNvSpPr txBox="1">
            <a:spLocks/>
          </p:cNvSpPr>
          <p:nvPr/>
        </p:nvSpPr>
        <p:spPr bwMode="auto">
          <a:xfrm>
            <a:off x="2387600" y="5649913"/>
            <a:ext cx="196215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5200"/>
              <a:t>gated-STED Microscopy</a:t>
            </a:r>
            <a:br>
              <a:rPr lang="it-IT" altLang="it-IT" sz="5200"/>
            </a:br>
            <a:r>
              <a:rPr lang="it-IT" altLang="it-IT" sz="5200"/>
              <a:t>(from “the lifetime tuning” perspective)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0AEF727-A98F-4F5C-8FEB-F10153BDE2BA}"/>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 Microscopy</a:t>
            </a:r>
          </a:p>
        </p:txBody>
      </p:sp>
      <p:sp>
        <p:nvSpPr>
          <p:cNvPr id="13314" name="Text Box 2">
            <a:extLst>
              <a:ext uri="{FF2B5EF4-FFF2-40B4-BE49-F238E27FC236}">
                <a16:creationId xmlns:a16="http://schemas.microsoft.com/office/drawing/2014/main" id="{B0906D7D-839A-4A5C-9A6C-39172C5926D5}"/>
              </a:ext>
            </a:extLst>
          </p:cNvPr>
          <p:cNvSpPr txBox="1">
            <a:spLocks/>
          </p:cNvSpPr>
          <p:nvPr/>
        </p:nvSpPr>
        <p:spPr bwMode="auto">
          <a:xfrm>
            <a:off x="23879175" y="13144500"/>
            <a:ext cx="29845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2C804AE4-66A6-45CF-9E6C-EEF6B5C6061D}" type="slidenum">
              <a:rPr lang="it-IT" altLang="it-IT" sz="2600">
                <a:latin typeface="Arial" panose="020B0604020202020204" pitchFamily="34" charset="0"/>
                <a:cs typeface="Arial" panose="020B0604020202020204" pitchFamily="34" charset="0"/>
                <a:sym typeface="Arial" panose="020B0604020202020204" pitchFamily="34" charset="0"/>
              </a:rPr>
              <a:pPr eaLnBrk="1"/>
              <a:t>6</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13315" name="Text Box 3">
            <a:extLst>
              <a:ext uri="{FF2B5EF4-FFF2-40B4-BE49-F238E27FC236}">
                <a16:creationId xmlns:a16="http://schemas.microsoft.com/office/drawing/2014/main" id="{1E20E8E6-C573-4C98-8B6B-FB5FE0891B15}"/>
              </a:ext>
            </a:extLst>
          </p:cNvPr>
          <p:cNvSpPr txBox="1">
            <a:spLocks/>
          </p:cNvSpPr>
          <p:nvPr/>
        </p:nvSpPr>
        <p:spPr bwMode="auto">
          <a:xfrm>
            <a:off x="360363" y="2100263"/>
            <a:ext cx="23661687"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“…..Browse through any cell biological journal, and the impact of fluorescent microscopy is obvious, with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&gt; 80% of the images of cells</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 in the book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usually acquired with a fluorescent microscope</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a:t>
            </a:r>
          </a:p>
          <a:p>
            <a:pPr eaLnBrk="1"/>
            <a:endParaRPr lang="it-IT" altLang="it-IT" sz="1600">
              <a:solidFill>
                <a:srgbClr val="232323"/>
              </a:solidFill>
              <a:latin typeface="Arial" panose="020B0604020202020204" pitchFamily="34" charset="0"/>
              <a:cs typeface="Arial" panose="020B0604020202020204" pitchFamily="34" charset="0"/>
              <a:sym typeface="Arial" panose="020B0604020202020204" pitchFamily="34" charset="0"/>
            </a:endParaRPr>
          </a:p>
          <a:p>
            <a:pPr algn="r" eaLnBrk="1"/>
            <a:r>
              <a:rPr lang="it-IT" altLang="it-IT" sz="1600" b="1">
                <a:latin typeface="Arial" panose="020B0604020202020204" pitchFamily="34" charset="0"/>
                <a:cs typeface="Arial" panose="020B0604020202020204" pitchFamily="34" charset="0"/>
                <a:sym typeface="Arial" panose="020B0604020202020204" pitchFamily="34" charset="0"/>
              </a:rPr>
              <a:t>B. Houng et al. Cell 143:1047-1058 (2010)</a:t>
            </a:r>
          </a:p>
        </p:txBody>
      </p:sp>
      <p:grpSp>
        <p:nvGrpSpPr>
          <p:cNvPr id="13316" name="Group 4">
            <a:extLst>
              <a:ext uri="{FF2B5EF4-FFF2-40B4-BE49-F238E27FC236}">
                <a16:creationId xmlns:a16="http://schemas.microsoft.com/office/drawing/2014/main" id="{710C3F56-853E-4E83-9B26-BAD886DDFA71}"/>
              </a:ext>
            </a:extLst>
          </p:cNvPr>
          <p:cNvGrpSpPr>
            <a:grpSpLocks/>
          </p:cNvGrpSpPr>
          <p:nvPr/>
        </p:nvGrpSpPr>
        <p:grpSpPr bwMode="auto">
          <a:xfrm>
            <a:off x="1265238" y="3962400"/>
            <a:ext cx="7885112" cy="8886825"/>
            <a:chOff x="0" y="0"/>
            <a:chExt cx="7884239" cy="8886543"/>
          </a:xfrm>
        </p:grpSpPr>
        <p:pic>
          <p:nvPicPr>
            <p:cNvPr id="13320" name="Picture 5" descr="pg_0003.pdf">
              <a:extLst>
                <a:ext uri="{FF2B5EF4-FFF2-40B4-BE49-F238E27FC236}">
                  <a16:creationId xmlns:a16="http://schemas.microsoft.com/office/drawing/2014/main" id="{4EFC777C-66EB-4B25-8B9A-D55BE7A13255}"/>
                </a:ext>
              </a:extLst>
            </p:cNvPr>
            <p:cNvPicPr>
              <a:picLocks noChangeAspect="1"/>
            </p:cNvPicPr>
            <p:nvPr/>
          </p:nvPicPr>
          <p:blipFill>
            <a:blip r:embed="rId2">
              <a:extLst>
                <a:ext uri="{28A0092B-C50C-407E-A947-70E740481C1C}">
                  <a14:useLocalDpi xmlns:a14="http://schemas.microsoft.com/office/drawing/2010/main" val="0"/>
                </a:ext>
              </a:extLst>
            </a:blip>
            <a:srcRect l="1453" t="15675" r="44147" b="16998"/>
            <a:stretch>
              <a:fillRect/>
            </a:stretch>
          </p:blipFill>
          <p:spPr bwMode="auto">
            <a:xfrm>
              <a:off x="0" y="0"/>
              <a:ext cx="7884239" cy="7335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1" name="Text Box 6">
              <a:extLst>
                <a:ext uri="{FF2B5EF4-FFF2-40B4-BE49-F238E27FC236}">
                  <a16:creationId xmlns:a16="http://schemas.microsoft.com/office/drawing/2014/main" id="{01EB2046-2FDB-4F30-BCAF-3FA88C9F9E64}"/>
                </a:ext>
              </a:extLst>
            </p:cNvPr>
            <p:cNvSpPr txBox="1">
              <a:spLocks/>
            </p:cNvSpPr>
            <p:nvPr/>
          </p:nvSpPr>
          <p:spPr bwMode="auto">
            <a:xfrm>
              <a:off x="0" y="7458921"/>
              <a:ext cx="6459760" cy="1427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800" b="1">
                  <a:latin typeface="Arial" panose="020B0604020202020204" pitchFamily="34" charset="0"/>
                  <a:cs typeface="Arial" panose="020B0604020202020204" pitchFamily="34" charset="0"/>
                  <a:sym typeface="Arial" panose="020B0604020202020204" pitchFamily="34" charset="0"/>
                </a:rPr>
                <a:t>3RD PLACE, 2012 PHOTOMICROGRAPHY COMPETITION</a:t>
              </a:r>
            </a:p>
            <a:p>
              <a:pPr algn="l" eaLnBrk="1"/>
              <a:r>
                <a:rPr lang="it-IT" altLang="it-IT" sz="1800">
                  <a:latin typeface="Arial" panose="020B0604020202020204" pitchFamily="34" charset="0"/>
                  <a:cs typeface="Arial" panose="020B0604020202020204" pitchFamily="34" charset="0"/>
                  <a:sym typeface="Arial" panose="020B0604020202020204" pitchFamily="34" charset="0"/>
                </a:rPr>
                <a:t>Dr. Dylan T. Burnette, National Institutes of Health (NIH),Bethesda, Maryland, USA</a:t>
              </a:r>
            </a:p>
            <a:p>
              <a:pPr algn="l" eaLnBrk="1"/>
              <a:r>
                <a:rPr lang="it-IT" altLang="it-IT" sz="1800" b="1">
                  <a:latin typeface="Arial" panose="020B0604020202020204" pitchFamily="34" charset="0"/>
                  <a:cs typeface="Arial" panose="020B0604020202020204" pitchFamily="34" charset="0"/>
                  <a:sym typeface="Arial" panose="020B0604020202020204" pitchFamily="34" charset="0"/>
                </a:rPr>
                <a:t>Human bone cancer</a:t>
              </a:r>
              <a:r>
                <a:rPr lang="it-IT" altLang="it-IT" sz="1800">
                  <a:latin typeface="Arial" panose="020B0604020202020204" pitchFamily="34" charset="0"/>
                  <a:cs typeface="Arial" panose="020B0604020202020204" pitchFamily="34" charset="0"/>
                  <a:sym typeface="Arial" panose="020B0604020202020204" pitchFamily="34" charset="0"/>
                </a:rPr>
                <a:t> (osteosarcoma) showing actin filaments (purple), mitochondria (yellow), and DNA (blue).</a:t>
              </a:r>
            </a:p>
          </p:txBody>
        </p:sp>
      </p:grpSp>
      <p:pic>
        <p:nvPicPr>
          <p:cNvPr id="13317" name="Picture 7" descr="pasted-image.png">
            <a:extLst>
              <a:ext uri="{FF2B5EF4-FFF2-40B4-BE49-F238E27FC236}">
                <a16:creationId xmlns:a16="http://schemas.microsoft.com/office/drawing/2014/main" id="{FA861B21-278B-4531-9FD4-85A20B18F9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2000" y="4994275"/>
            <a:ext cx="6378575"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8" name="Text Box 8">
            <a:extLst>
              <a:ext uri="{FF2B5EF4-FFF2-40B4-BE49-F238E27FC236}">
                <a16:creationId xmlns:a16="http://schemas.microsoft.com/office/drawing/2014/main" id="{4555F38C-EAF1-435F-A31F-081326FFCE97}"/>
              </a:ext>
            </a:extLst>
          </p:cNvPr>
          <p:cNvSpPr txBox="1">
            <a:spLocks/>
          </p:cNvSpPr>
          <p:nvPr/>
        </p:nvSpPr>
        <p:spPr bwMode="auto">
          <a:xfrm>
            <a:off x="12017375" y="11395075"/>
            <a:ext cx="4699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1600" b="1">
                <a:latin typeface="Arial" panose="020B0604020202020204" pitchFamily="34" charset="0"/>
                <a:cs typeface="Arial" panose="020B0604020202020204" pitchFamily="34" charset="0"/>
                <a:sym typeface="Arial" panose="020B0604020202020204" pitchFamily="34" charset="0"/>
              </a:rPr>
              <a:t>L. Schermelleh et al. JCB 190(2): 165-175 (2010)</a:t>
            </a:r>
          </a:p>
        </p:txBody>
      </p:sp>
      <p:sp>
        <p:nvSpPr>
          <p:cNvPr id="13319" name="Text Box 9">
            <a:extLst>
              <a:ext uri="{FF2B5EF4-FFF2-40B4-BE49-F238E27FC236}">
                <a16:creationId xmlns:a16="http://schemas.microsoft.com/office/drawing/2014/main" id="{CD5A44B3-1E77-4637-90C6-859F3C2DBD2D}"/>
              </a:ext>
            </a:extLst>
          </p:cNvPr>
          <p:cNvSpPr txBox="1">
            <a:spLocks/>
          </p:cNvSpPr>
          <p:nvPr/>
        </p:nvSpPr>
        <p:spPr bwMode="auto">
          <a:xfrm>
            <a:off x="17724438" y="6042025"/>
            <a:ext cx="5565775"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141288" indent="-141288"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buClr>
                <a:srgbClr val="535353"/>
              </a:buClr>
              <a:buSzPct val="82000"/>
              <a:buFontTx/>
              <a:buChar char="•"/>
            </a:pPr>
            <a:r>
              <a:rPr lang="it-IT" altLang="it-IT" sz="3600">
                <a:solidFill>
                  <a:srgbClr val="D41D00"/>
                </a:solidFill>
                <a:latin typeface="Arial" panose="020B0604020202020204" pitchFamily="34" charset="0"/>
                <a:cs typeface="Arial" panose="020B0604020202020204" pitchFamily="34" charset="0"/>
                <a:sym typeface="Arial" panose="020B0604020202020204" pitchFamily="34" charset="0"/>
              </a:rPr>
              <a:t> non-invasive</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three-dimensional (x,y,z)</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multi-color (𝜆)</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time-series (t)</a:t>
            </a:r>
          </a:p>
          <a:p>
            <a:pPr algn="l" eaLnBrk="1">
              <a:buClr>
                <a:srgbClr val="535353"/>
              </a:buClr>
              <a:buSzPct val="82000"/>
              <a:buFontTx/>
              <a:buChar char="•"/>
            </a:pPr>
            <a:r>
              <a:rPr lang="it-IT" altLang="it-IT" sz="3600">
                <a:solidFill>
                  <a:srgbClr val="70BF41"/>
                </a:solidFill>
                <a:latin typeface="Arial" panose="020B0604020202020204" pitchFamily="34" charset="0"/>
                <a:cs typeface="Arial" panose="020B0604020202020204" pitchFamily="34" charset="0"/>
                <a:sym typeface="Arial" panose="020B0604020202020204" pitchFamily="34" charset="0"/>
              </a:rPr>
              <a:t> system complexity </a:t>
            </a:r>
          </a:p>
          <a:p>
            <a:pPr algn="l" eaLnBrk="1">
              <a:buClr>
                <a:srgbClr val="535353"/>
              </a:buClr>
              <a:buSzPct val="82000"/>
              <a:buFontTx/>
              <a:buChar char="•"/>
            </a:pPr>
            <a:r>
              <a:rPr lang="it-IT" altLang="it-IT" sz="3600">
                <a:solidFill>
                  <a:srgbClr val="70BF41"/>
                </a:solidFill>
                <a:latin typeface="Arial" panose="020B0604020202020204" pitchFamily="34" charset="0"/>
                <a:cs typeface="Arial" panose="020B0604020202020204" pitchFamily="34" charset="0"/>
                <a:sym typeface="Arial" panose="020B0604020202020204" pitchFamily="34" charset="0"/>
              </a:rPr>
              <a:t> sample preparation</a:t>
            </a:r>
          </a:p>
          <a:p>
            <a:pPr algn="l" eaLnBrk="1">
              <a:buClr>
                <a:srgbClr val="535353"/>
              </a:buClr>
              <a:buSzPct val="82000"/>
              <a:buFontTx/>
              <a:buChar char="•"/>
            </a:pPr>
            <a:r>
              <a:rPr lang="it-IT" altLang="it-IT" sz="3600">
                <a:solidFill>
                  <a:srgbClr val="70BF41"/>
                </a:solidFill>
                <a:latin typeface="Arial" panose="020B0604020202020204" pitchFamily="34" charset="0"/>
                <a:cs typeface="Arial" panose="020B0604020202020204" pitchFamily="34" charset="0"/>
                <a:sym typeface="Arial" panose="020B0604020202020204" pitchFamily="34" charset="0"/>
              </a:rPr>
              <a:t> artefact free</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descr="Time-Resolved STED Principle">
            <a:extLst>
              <a:ext uri="{FF2B5EF4-FFF2-40B4-BE49-F238E27FC236}">
                <a16:creationId xmlns:a16="http://schemas.microsoft.com/office/drawing/2014/main" id="{21E24F48-E289-4AF8-9C3D-A5AC2791FBC1}"/>
              </a:ext>
            </a:extLst>
          </p:cNvPr>
          <p:cNvSpPr>
            <a:spLocks/>
          </p:cNvSpPr>
          <p:nvPr>
            <p:ph type="title"/>
          </p:nvPr>
        </p:nvSpPr>
        <p:spPr>
          <a:xfrm>
            <a:off x="188913" y="207963"/>
            <a:ext cx="19929475" cy="1169987"/>
          </a:xfrm>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Time-Resolved STED Principle</a:t>
            </a:r>
          </a:p>
        </p:txBody>
      </p:sp>
      <p:sp>
        <p:nvSpPr>
          <p:cNvPr id="80898" name="Text Box 2" descr="Slide Number">
            <a:extLst>
              <a:ext uri="{FF2B5EF4-FFF2-40B4-BE49-F238E27FC236}">
                <a16:creationId xmlns:a16="http://schemas.microsoft.com/office/drawing/2014/main" id="{93681E11-5C66-4CAC-ABB4-27263F64DE87}"/>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F7440BDD-5E37-4E01-A564-49F60DA75E70}" type="slidenum">
              <a:rPr lang="it-IT" altLang="it-IT" sz="2600">
                <a:latin typeface="Arial" panose="020B0604020202020204" pitchFamily="34" charset="0"/>
                <a:cs typeface="Arial" panose="020B0604020202020204" pitchFamily="34" charset="0"/>
                <a:sym typeface="Arial" panose="020B0604020202020204" pitchFamily="34" charset="0"/>
              </a:rPr>
              <a:pPr eaLnBrk="1"/>
              <a:t>60</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80899" name="Picture 3" descr="Fig_gCWSTED_explanation_01-01.png">
            <a:extLst>
              <a:ext uri="{FF2B5EF4-FFF2-40B4-BE49-F238E27FC236}">
                <a16:creationId xmlns:a16="http://schemas.microsoft.com/office/drawing/2014/main" id="{07E110F1-FB6C-475A-A51F-DBE2048D51B3}"/>
              </a:ext>
            </a:extLst>
          </p:cNvPr>
          <p:cNvPicPr>
            <a:picLocks noChangeAspect="1"/>
          </p:cNvPicPr>
          <p:nvPr/>
        </p:nvPicPr>
        <p:blipFill>
          <a:blip r:embed="rId3">
            <a:extLst>
              <a:ext uri="{28A0092B-C50C-407E-A947-70E740481C1C}">
                <a14:useLocalDpi xmlns:a14="http://schemas.microsoft.com/office/drawing/2010/main" val="0"/>
              </a:ext>
            </a:extLst>
          </a:blip>
          <a:srcRect l="171" r="171"/>
          <a:stretch>
            <a:fillRect/>
          </a:stretch>
        </p:blipFill>
        <p:spPr bwMode="auto">
          <a:xfrm>
            <a:off x="444500" y="1231900"/>
            <a:ext cx="23495000" cy="1189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900" name="Text Box 4" descr="𝜏fl = 1/(kfl+kSTED) with kSTED ～ ISTED">
            <a:extLst>
              <a:ext uri="{FF2B5EF4-FFF2-40B4-BE49-F238E27FC236}">
                <a16:creationId xmlns:a16="http://schemas.microsoft.com/office/drawing/2014/main" id="{4110CA12-4CAD-4F2D-B234-72AED9CF132F}"/>
              </a:ext>
            </a:extLst>
          </p:cNvPr>
          <p:cNvSpPr txBox="1">
            <a:spLocks/>
          </p:cNvSpPr>
          <p:nvPr/>
        </p:nvSpPr>
        <p:spPr bwMode="auto">
          <a:xfrm>
            <a:off x="2555875" y="6816725"/>
            <a:ext cx="62484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200">
                <a:latin typeface="Arial" panose="020B0604020202020204" pitchFamily="34" charset="0"/>
                <a:cs typeface="Arial" panose="020B0604020202020204" pitchFamily="34" charset="0"/>
                <a:sym typeface="Arial" panose="020B0604020202020204" pitchFamily="34" charset="0"/>
              </a:rPr>
              <a:t>𝜏</a:t>
            </a:r>
            <a:r>
              <a:rPr lang="it-IT" altLang="it-IT" sz="3200" baseline="-6000">
                <a:latin typeface="Arial" panose="020B0604020202020204" pitchFamily="34" charset="0"/>
                <a:cs typeface="Arial" panose="020B0604020202020204" pitchFamily="34" charset="0"/>
                <a:sym typeface="Arial" panose="020B0604020202020204" pitchFamily="34" charset="0"/>
              </a:rPr>
              <a:t>fl</a:t>
            </a:r>
            <a:r>
              <a:rPr lang="it-IT" altLang="it-IT" sz="3200">
                <a:latin typeface="Arial" panose="020B0604020202020204" pitchFamily="34" charset="0"/>
                <a:cs typeface="Arial" panose="020B0604020202020204" pitchFamily="34" charset="0"/>
                <a:sym typeface="Arial" panose="020B0604020202020204" pitchFamily="34" charset="0"/>
              </a:rPr>
              <a:t> = 1/(k</a:t>
            </a:r>
            <a:r>
              <a:rPr lang="it-IT" altLang="it-IT" sz="3200" baseline="-6000">
                <a:latin typeface="Arial" panose="020B0604020202020204" pitchFamily="34" charset="0"/>
                <a:cs typeface="Arial" panose="020B0604020202020204" pitchFamily="34" charset="0"/>
                <a:sym typeface="Arial" panose="020B0604020202020204" pitchFamily="34" charset="0"/>
              </a:rPr>
              <a:t>fl</a:t>
            </a:r>
            <a:r>
              <a:rPr lang="it-IT" altLang="it-IT" sz="3200">
                <a:latin typeface="Arial" panose="020B0604020202020204" pitchFamily="34" charset="0"/>
                <a:cs typeface="Arial" panose="020B0604020202020204" pitchFamily="34" charset="0"/>
                <a:sym typeface="Arial" panose="020B0604020202020204" pitchFamily="34" charset="0"/>
              </a:rPr>
              <a:t>+k</a:t>
            </a:r>
            <a:r>
              <a:rPr lang="it-IT" altLang="it-IT" sz="3200" baseline="-6000">
                <a:latin typeface="Arial" panose="020B0604020202020204" pitchFamily="34" charset="0"/>
                <a:cs typeface="Arial" panose="020B0604020202020204" pitchFamily="34" charset="0"/>
                <a:sym typeface="Arial" panose="020B0604020202020204" pitchFamily="34" charset="0"/>
              </a:rPr>
              <a:t>STED</a:t>
            </a:r>
            <a:r>
              <a:rPr lang="it-IT" altLang="it-IT" sz="3200">
                <a:latin typeface="Arial" panose="020B0604020202020204" pitchFamily="34" charset="0"/>
                <a:cs typeface="Arial" panose="020B0604020202020204" pitchFamily="34" charset="0"/>
                <a:sym typeface="Arial" panose="020B0604020202020204" pitchFamily="34" charset="0"/>
              </a:rPr>
              <a:t>) with k</a:t>
            </a:r>
            <a:r>
              <a:rPr lang="it-IT" altLang="it-IT" sz="3200" baseline="-6000">
                <a:latin typeface="Arial" panose="020B0604020202020204" pitchFamily="34" charset="0"/>
                <a:cs typeface="Arial" panose="020B0604020202020204" pitchFamily="34" charset="0"/>
                <a:sym typeface="Arial" panose="020B0604020202020204" pitchFamily="34" charset="0"/>
              </a:rPr>
              <a:t>STED ～ </a:t>
            </a:r>
            <a:r>
              <a:rPr lang="it-IT" altLang="it-IT" sz="3200">
                <a:latin typeface="Arial" panose="020B0604020202020204" pitchFamily="34" charset="0"/>
                <a:cs typeface="Arial" panose="020B0604020202020204" pitchFamily="34" charset="0"/>
                <a:sym typeface="Arial" panose="020B0604020202020204" pitchFamily="34" charset="0"/>
              </a:rPr>
              <a:t>I</a:t>
            </a:r>
            <a:r>
              <a:rPr lang="it-IT" altLang="it-IT" sz="3200" baseline="-6000">
                <a:latin typeface="Arial" panose="020B0604020202020204" pitchFamily="34" charset="0"/>
                <a:cs typeface="Arial" panose="020B0604020202020204" pitchFamily="34" charset="0"/>
                <a:sym typeface="Arial" panose="020B0604020202020204" pitchFamily="34" charset="0"/>
              </a:rPr>
              <a:t>STED</a:t>
            </a:r>
            <a:r>
              <a:rPr lang="it-IT" altLang="it-IT" sz="3200">
                <a:latin typeface="Arial" panose="020B0604020202020204" pitchFamily="34" charset="0"/>
                <a:cs typeface="Arial" panose="020B0604020202020204" pitchFamily="34" charset="0"/>
                <a:sym typeface="Arial" panose="020B0604020202020204" pitchFamily="34" charset="0"/>
              </a:rPr>
              <a:t> </a:t>
            </a:r>
          </a:p>
        </p:txBody>
      </p:sp>
      <p:grpSp>
        <p:nvGrpSpPr>
          <p:cNvPr id="80901" name="Group 5">
            <a:extLst>
              <a:ext uri="{FF2B5EF4-FFF2-40B4-BE49-F238E27FC236}">
                <a16:creationId xmlns:a16="http://schemas.microsoft.com/office/drawing/2014/main" id="{AFD7AF9B-5283-40CE-B68A-0A0F7057D816}"/>
              </a:ext>
            </a:extLst>
          </p:cNvPr>
          <p:cNvGrpSpPr>
            <a:grpSpLocks/>
          </p:cNvGrpSpPr>
          <p:nvPr/>
        </p:nvGrpSpPr>
        <p:grpSpPr bwMode="auto">
          <a:xfrm>
            <a:off x="6321425" y="7869238"/>
            <a:ext cx="2136775" cy="2736850"/>
            <a:chOff x="-2" y="0"/>
            <a:chExt cx="2136762" cy="2735903"/>
          </a:xfrm>
        </p:grpSpPr>
        <p:pic>
          <p:nvPicPr>
            <p:cNvPr id="80902" name="Picture 6" descr="Jablonsky_03-01.pdf">
              <a:extLst>
                <a:ext uri="{FF2B5EF4-FFF2-40B4-BE49-F238E27FC236}">
                  <a16:creationId xmlns:a16="http://schemas.microsoft.com/office/drawing/2014/main" id="{31E9EE6F-83BA-4982-8FD3-0F006AC60A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63" y="0"/>
              <a:ext cx="2100097" cy="2735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903" name="Text Box 7" descr="S0">
              <a:extLst>
                <a:ext uri="{FF2B5EF4-FFF2-40B4-BE49-F238E27FC236}">
                  <a16:creationId xmlns:a16="http://schemas.microsoft.com/office/drawing/2014/main" id="{00748E33-88BE-49FD-B25E-5728A0707560}"/>
                </a:ext>
              </a:extLst>
            </p:cNvPr>
            <p:cNvSpPr txBox="1">
              <a:spLocks/>
            </p:cNvSpPr>
            <p:nvPr/>
          </p:nvSpPr>
          <p:spPr bwMode="auto">
            <a:xfrm>
              <a:off x="-2" y="2207603"/>
              <a:ext cx="334099" cy="323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a:latin typeface="Arial" panose="020B0604020202020204" pitchFamily="34" charset="0"/>
                  <a:cs typeface="Arial" panose="020B0604020202020204" pitchFamily="34" charset="0"/>
                  <a:sym typeface="Arial" panose="020B0604020202020204" pitchFamily="34" charset="0"/>
                </a:rPr>
                <a:t>S</a:t>
              </a:r>
              <a:r>
                <a:rPr lang="it-IT" altLang="it-IT" sz="1600" baseline="-6000">
                  <a:latin typeface="Arial" panose="020B0604020202020204" pitchFamily="34" charset="0"/>
                  <a:cs typeface="Arial" panose="020B0604020202020204" pitchFamily="34" charset="0"/>
                  <a:sym typeface="Arial" panose="020B0604020202020204" pitchFamily="34" charset="0"/>
                </a:rPr>
                <a:t>0</a:t>
              </a:r>
              <a:endParaRPr lang="it-IT" altLang="it-IT" sz="1600">
                <a:latin typeface="Arial" panose="020B0604020202020204" pitchFamily="34" charset="0"/>
                <a:cs typeface="Arial" panose="020B0604020202020204" pitchFamily="34" charset="0"/>
                <a:sym typeface="Arial" panose="020B0604020202020204" pitchFamily="34" charset="0"/>
              </a:endParaRPr>
            </a:p>
          </p:txBody>
        </p:sp>
        <p:sp>
          <p:nvSpPr>
            <p:cNvPr id="80904" name="Text Box 8" descr="S1">
              <a:extLst>
                <a:ext uri="{FF2B5EF4-FFF2-40B4-BE49-F238E27FC236}">
                  <a16:creationId xmlns:a16="http://schemas.microsoft.com/office/drawing/2014/main" id="{FD7CEDB8-4953-4D4E-BE8B-EC548F262321}"/>
                </a:ext>
              </a:extLst>
            </p:cNvPr>
            <p:cNvSpPr txBox="1">
              <a:spLocks/>
            </p:cNvSpPr>
            <p:nvPr/>
          </p:nvSpPr>
          <p:spPr bwMode="auto">
            <a:xfrm>
              <a:off x="36664" y="471022"/>
              <a:ext cx="334098" cy="323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a:latin typeface="Arial" panose="020B0604020202020204" pitchFamily="34" charset="0"/>
                  <a:cs typeface="Arial" panose="020B0604020202020204" pitchFamily="34" charset="0"/>
                  <a:sym typeface="Arial" panose="020B0604020202020204" pitchFamily="34" charset="0"/>
                </a:rPr>
                <a:t>S</a:t>
              </a:r>
              <a:r>
                <a:rPr lang="it-IT" altLang="it-IT" sz="1600" baseline="-6000">
                  <a:latin typeface="Arial" panose="020B0604020202020204" pitchFamily="34" charset="0"/>
                  <a:cs typeface="Arial" panose="020B0604020202020204" pitchFamily="34" charset="0"/>
                  <a:sym typeface="Arial" panose="020B0604020202020204" pitchFamily="34" charset="0"/>
                </a:rPr>
                <a:t>1</a:t>
              </a:r>
              <a:endParaRPr lang="it-IT" altLang="it-IT" sz="1600">
                <a:latin typeface="Arial" panose="020B0604020202020204" pitchFamily="34" charset="0"/>
                <a:cs typeface="Arial" panose="020B0604020202020204" pitchFamily="34" charset="0"/>
                <a:sym typeface="Arial" panose="020B0604020202020204" pitchFamily="34" charset="0"/>
              </a:endParaRPr>
            </a:p>
          </p:txBody>
        </p:sp>
        <p:sp>
          <p:nvSpPr>
            <p:cNvPr id="80905" name="Line 9" descr="Line">
              <a:extLst>
                <a:ext uri="{FF2B5EF4-FFF2-40B4-BE49-F238E27FC236}">
                  <a16:creationId xmlns:a16="http://schemas.microsoft.com/office/drawing/2014/main" id="{4BCA0366-A6AF-4F10-9101-401243240281}"/>
                </a:ext>
              </a:extLst>
            </p:cNvPr>
            <p:cNvSpPr>
              <a:spLocks noChangeShapeType="1"/>
            </p:cNvSpPr>
            <p:nvPr/>
          </p:nvSpPr>
          <p:spPr bwMode="auto">
            <a:xfrm>
              <a:off x="947474" y="339770"/>
              <a:ext cx="400656" cy="247193"/>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descr="Time-Resolved STED Principle">
            <a:extLst>
              <a:ext uri="{FF2B5EF4-FFF2-40B4-BE49-F238E27FC236}">
                <a16:creationId xmlns:a16="http://schemas.microsoft.com/office/drawing/2014/main" id="{125FEFCD-103B-4604-BEB5-F3B1EC841C68}"/>
              </a:ext>
            </a:extLst>
          </p:cNvPr>
          <p:cNvSpPr>
            <a:spLocks/>
          </p:cNvSpPr>
          <p:nvPr>
            <p:ph type="title"/>
          </p:nvPr>
        </p:nvSpPr>
        <p:spPr>
          <a:xfrm>
            <a:off x="188913" y="207963"/>
            <a:ext cx="19929475" cy="1169987"/>
          </a:xfrm>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Time-Resolved STED Principle</a:t>
            </a:r>
          </a:p>
        </p:txBody>
      </p:sp>
      <p:sp>
        <p:nvSpPr>
          <p:cNvPr id="82946" name="Text Box 2" descr="Slide Number">
            <a:extLst>
              <a:ext uri="{FF2B5EF4-FFF2-40B4-BE49-F238E27FC236}">
                <a16:creationId xmlns:a16="http://schemas.microsoft.com/office/drawing/2014/main" id="{8C261EDC-CA2D-4281-841C-F7AB22C79A3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78FF5D53-3DFA-4A02-81F8-2ECCE990A958}" type="slidenum">
              <a:rPr lang="it-IT" altLang="it-IT" sz="2600">
                <a:latin typeface="Arial" panose="020B0604020202020204" pitchFamily="34" charset="0"/>
                <a:cs typeface="Arial" panose="020B0604020202020204" pitchFamily="34" charset="0"/>
                <a:sym typeface="Arial" panose="020B0604020202020204" pitchFamily="34" charset="0"/>
              </a:rPr>
              <a:pPr eaLnBrk="1"/>
              <a:t>61</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82947" name="Picture 3" descr="Fig_gCWSTED_explanation_02-01.png">
            <a:extLst>
              <a:ext uri="{FF2B5EF4-FFF2-40B4-BE49-F238E27FC236}">
                <a16:creationId xmlns:a16="http://schemas.microsoft.com/office/drawing/2014/main" id="{68A5976F-D2EF-4193-9272-7C8FCD4E8E9B}"/>
              </a:ext>
            </a:extLst>
          </p:cNvPr>
          <p:cNvPicPr>
            <a:picLocks noChangeAspect="1"/>
          </p:cNvPicPr>
          <p:nvPr/>
        </p:nvPicPr>
        <p:blipFill>
          <a:blip r:embed="rId3">
            <a:extLst>
              <a:ext uri="{28A0092B-C50C-407E-A947-70E740481C1C}">
                <a14:useLocalDpi xmlns:a14="http://schemas.microsoft.com/office/drawing/2010/main" val="0"/>
              </a:ext>
            </a:extLst>
          </a:blip>
          <a:srcRect l="171" r="171"/>
          <a:stretch>
            <a:fillRect/>
          </a:stretch>
        </p:blipFill>
        <p:spPr bwMode="auto">
          <a:xfrm>
            <a:off x="444500" y="1231900"/>
            <a:ext cx="23495000" cy="1189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2948" name="Group 4">
            <a:extLst>
              <a:ext uri="{FF2B5EF4-FFF2-40B4-BE49-F238E27FC236}">
                <a16:creationId xmlns:a16="http://schemas.microsoft.com/office/drawing/2014/main" id="{CA2E14D9-DD24-4336-9C7C-6DBFF5EE7A40}"/>
              </a:ext>
            </a:extLst>
          </p:cNvPr>
          <p:cNvGrpSpPr>
            <a:grpSpLocks/>
          </p:cNvGrpSpPr>
          <p:nvPr/>
        </p:nvGrpSpPr>
        <p:grpSpPr bwMode="auto">
          <a:xfrm>
            <a:off x="6321425" y="7869238"/>
            <a:ext cx="2136775" cy="2736850"/>
            <a:chOff x="-2" y="0"/>
            <a:chExt cx="2136762" cy="2735903"/>
          </a:xfrm>
        </p:grpSpPr>
        <p:pic>
          <p:nvPicPr>
            <p:cNvPr id="82950" name="Picture 5" descr="Jablonsky_03-01.pdf">
              <a:extLst>
                <a:ext uri="{FF2B5EF4-FFF2-40B4-BE49-F238E27FC236}">
                  <a16:creationId xmlns:a16="http://schemas.microsoft.com/office/drawing/2014/main" id="{2A5D0193-0B2C-464A-BED7-8D903F334D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63" y="0"/>
              <a:ext cx="2100097" cy="2735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51" name="Text Box 6" descr="S0">
              <a:extLst>
                <a:ext uri="{FF2B5EF4-FFF2-40B4-BE49-F238E27FC236}">
                  <a16:creationId xmlns:a16="http://schemas.microsoft.com/office/drawing/2014/main" id="{15DC633C-51F0-402D-BA43-A6DD778839F9}"/>
                </a:ext>
              </a:extLst>
            </p:cNvPr>
            <p:cNvSpPr txBox="1">
              <a:spLocks/>
            </p:cNvSpPr>
            <p:nvPr/>
          </p:nvSpPr>
          <p:spPr bwMode="auto">
            <a:xfrm>
              <a:off x="-2" y="2207603"/>
              <a:ext cx="334099" cy="323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a:latin typeface="Arial" panose="020B0604020202020204" pitchFamily="34" charset="0"/>
                  <a:cs typeface="Arial" panose="020B0604020202020204" pitchFamily="34" charset="0"/>
                  <a:sym typeface="Arial" panose="020B0604020202020204" pitchFamily="34" charset="0"/>
                </a:rPr>
                <a:t>S</a:t>
              </a:r>
              <a:r>
                <a:rPr lang="it-IT" altLang="it-IT" sz="1600" baseline="-6000">
                  <a:latin typeface="Arial" panose="020B0604020202020204" pitchFamily="34" charset="0"/>
                  <a:cs typeface="Arial" panose="020B0604020202020204" pitchFamily="34" charset="0"/>
                  <a:sym typeface="Arial" panose="020B0604020202020204" pitchFamily="34" charset="0"/>
                </a:rPr>
                <a:t>0</a:t>
              </a:r>
              <a:endParaRPr lang="it-IT" altLang="it-IT" sz="1600">
                <a:latin typeface="Arial" panose="020B0604020202020204" pitchFamily="34" charset="0"/>
                <a:cs typeface="Arial" panose="020B0604020202020204" pitchFamily="34" charset="0"/>
                <a:sym typeface="Arial" panose="020B0604020202020204" pitchFamily="34" charset="0"/>
              </a:endParaRPr>
            </a:p>
          </p:txBody>
        </p:sp>
        <p:sp>
          <p:nvSpPr>
            <p:cNvPr id="82952" name="Text Box 7" descr="S1">
              <a:extLst>
                <a:ext uri="{FF2B5EF4-FFF2-40B4-BE49-F238E27FC236}">
                  <a16:creationId xmlns:a16="http://schemas.microsoft.com/office/drawing/2014/main" id="{0C492552-E983-454A-9666-1247EAC05CE3}"/>
                </a:ext>
              </a:extLst>
            </p:cNvPr>
            <p:cNvSpPr txBox="1">
              <a:spLocks/>
            </p:cNvSpPr>
            <p:nvPr/>
          </p:nvSpPr>
          <p:spPr bwMode="auto">
            <a:xfrm>
              <a:off x="36664" y="471022"/>
              <a:ext cx="334098" cy="323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a:latin typeface="Arial" panose="020B0604020202020204" pitchFamily="34" charset="0"/>
                  <a:cs typeface="Arial" panose="020B0604020202020204" pitchFamily="34" charset="0"/>
                  <a:sym typeface="Arial" panose="020B0604020202020204" pitchFamily="34" charset="0"/>
                </a:rPr>
                <a:t>S</a:t>
              </a:r>
              <a:r>
                <a:rPr lang="it-IT" altLang="it-IT" sz="1600" baseline="-6000">
                  <a:latin typeface="Arial" panose="020B0604020202020204" pitchFamily="34" charset="0"/>
                  <a:cs typeface="Arial" panose="020B0604020202020204" pitchFamily="34" charset="0"/>
                  <a:sym typeface="Arial" panose="020B0604020202020204" pitchFamily="34" charset="0"/>
                </a:rPr>
                <a:t>1</a:t>
              </a:r>
              <a:endParaRPr lang="it-IT" altLang="it-IT" sz="1600">
                <a:latin typeface="Arial" panose="020B0604020202020204" pitchFamily="34" charset="0"/>
                <a:cs typeface="Arial" panose="020B0604020202020204" pitchFamily="34" charset="0"/>
                <a:sym typeface="Arial" panose="020B0604020202020204" pitchFamily="34" charset="0"/>
              </a:endParaRPr>
            </a:p>
          </p:txBody>
        </p:sp>
        <p:sp>
          <p:nvSpPr>
            <p:cNvPr id="82953" name="Line 8" descr="Line">
              <a:extLst>
                <a:ext uri="{FF2B5EF4-FFF2-40B4-BE49-F238E27FC236}">
                  <a16:creationId xmlns:a16="http://schemas.microsoft.com/office/drawing/2014/main" id="{42F255D1-8B84-4D80-BA28-DB46011B3F52}"/>
                </a:ext>
              </a:extLst>
            </p:cNvPr>
            <p:cNvSpPr>
              <a:spLocks noChangeShapeType="1"/>
            </p:cNvSpPr>
            <p:nvPr/>
          </p:nvSpPr>
          <p:spPr bwMode="auto">
            <a:xfrm>
              <a:off x="947474" y="339770"/>
              <a:ext cx="400656" cy="247193"/>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grpSp>
      <p:sp>
        <p:nvSpPr>
          <p:cNvPr id="82949" name="Text Box 9" descr="𝜏fl = 1/(kfl+kSTED) with kSTED ～ ISTED">
            <a:extLst>
              <a:ext uri="{FF2B5EF4-FFF2-40B4-BE49-F238E27FC236}">
                <a16:creationId xmlns:a16="http://schemas.microsoft.com/office/drawing/2014/main" id="{890742EE-0D2D-47DA-A009-92C6073D4624}"/>
              </a:ext>
            </a:extLst>
          </p:cNvPr>
          <p:cNvSpPr txBox="1">
            <a:spLocks/>
          </p:cNvSpPr>
          <p:nvPr/>
        </p:nvSpPr>
        <p:spPr bwMode="auto">
          <a:xfrm>
            <a:off x="2555875" y="6816725"/>
            <a:ext cx="62484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200">
                <a:latin typeface="Arial" panose="020B0604020202020204" pitchFamily="34" charset="0"/>
                <a:cs typeface="Arial" panose="020B0604020202020204" pitchFamily="34" charset="0"/>
                <a:sym typeface="Arial" panose="020B0604020202020204" pitchFamily="34" charset="0"/>
              </a:rPr>
              <a:t>𝜏</a:t>
            </a:r>
            <a:r>
              <a:rPr lang="it-IT" altLang="it-IT" sz="3200" baseline="-6000">
                <a:latin typeface="Arial" panose="020B0604020202020204" pitchFamily="34" charset="0"/>
                <a:cs typeface="Arial" panose="020B0604020202020204" pitchFamily="34" charset="0"/>
                <a:sym typeface="Arial" panose="020B0604020202020204" pitchFamily="34" charset="0"/>
              </a:rPr>
              <a:t>fl</a:t>
            </a:r>
            <a:r>
              <a:rPr lang="it-IT" altLang="it-IT" sz="3200">
                <a:latin typeface="Arial" panose="020B0604020202020204" pitchFamily="34" charset="0"/>
                <a:cs typeface="Arial" panose="020B0604020202020204" pitchFamily="34" charset="0"/>
                <a:sym typeface="Arial" panose="020B0604020202020204" pitchFamily="34" charset="0"/>
              </a:rPr>
              <a:t> = 1/(k</a:t>
            </a:r>
            <a:r>
              <a:rPr lang="it-IT" altLang="it-IT" sz="3200" baseline="-6000">
                <a:latin typeface="Arial" panose="020B0604020202020204" pitchFamily="34" charset="0"/>
                <a:cs typeface="Arial" panose="020B0604020202020204" pitchFamily="34" charset="0"/>
                <a:sym typeface="Arial" panose="020B0604020202020204" pitchFamily="34" charset="0"/>
              </a:rPr>
              <a:t>fl</a:t>
            </a:r>
            <a:r>
              <a:rPr lang="it-IT" altLang="it-IT" sz="3200">
                <a:latin typeface="Arial" panose="020B0604020202020204" pitchFamily="34" charset="0"/>
                <a:cs typeface="Arial" panose="020B0604020202020204" pitchFamily="34" charset="0"/>
                <a:sym typeface="Arial" panose="020B0604020202020204" pitchFamily="34" charset="0"/>
              </a:rPr>
              <a:t>+k</a:t>
            </a:r>
            <a:r>
              <a:rPr lang="it-IT" altLang="it-IT" sz="3200" baseline="-6000">
                <a:latin typeface="Arial" panose="020B0604020202020204" pitchFamily="34" charset="0"/>
                <a:cs typeface="Arial" panose="020B0604020202020204" pitchFamily="34" charset="0"/>
                <a:sym typeface="Arial" panose="020B0604020202020204" pitchFamily="34" charset="0"/>
              </a:rPr>
              <a:t>STED</a:t>
            </a:r>
            <a:r>
              <a:rPr lang="it-IT" altLang="it-IT" sz="3200">
                <a:latin typeface="Arial" panose="020B0604020202020204" pitchFamily="34" charset="0"/>
                <a:cs typeface="Arial" panose="020B0604020202020204" pitchFamily="34" charset="0"/>
                <a:sym typeface="Arial" panose="020B0604020202020204" pitchFamily="34" charset="0"/>
              </a:rPr>
              <a:t>) with k</a:t>
            </a:r>
            <a:r>
              <a:rPr lang="it-IT" altLang="it-IT" sz="3200" baseline="-6000">
                <a:latin typeface="Arial" panose="020B0604020202020204" pitchFamily="34" charset="0"/>
                <a:cs typeface="Arial" panose="020B0604020202020204" pitchFamily="34" charset="0"/>
                <a:sym typeface="Arial" panose="020B0604020202020204" pitchFamily="34" charset="0"/>
              </a:rPr>
              <a:t>STED ～ </a:t>
            </a:r>
            <a:r>
              <a:rPr lang="it-IT" altLang="it-IT" sz="3200">
                <a:latin typeface="Arial" panose="020B0604020202020204" pitchFamily="34" charset="0"/>
                <a:cs typeface="Arial" panose="020B0604020202020204" pitchFamily="34" charset="0"/>
                <a:sym typeface="Arial" panose="020B0604020202020204" pitchFamily="34" charset="0"/>
              </a:rPr>
              <a:t>I</a:t>
            </a:r>
            <a:r>
              <a:rPr lang="it-IT" altLang="it-IT" sz="3200" baseline="-6000">
                <a:latin typeface="Arial" panose="020B0604020202020204" pitchFamily="34" charset="0"/>
                <a:cs typeface="Arial" panose="020B0604020202020204" pitchFamily="34" charset="0"/>
                <a:sym typeface="Arial" panose="020B0604020202020204" pitchFamily="34" charset="0"/>
              </a:rPr>
              <a:t>STED</a:t>
            </a:r>
            <a:r>
              <a:rPr lang="it-IT" altLang="it-IT" sz="3200">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descr="Gated (CW) STED Microscopy">
            <a:extLst>
              <a:ext uri="{FF2B5EF4-FFF2-40B4-BE49-F238E27FC236}">
                <a16:creationId xmlns:a16="http://schemas.microsoft.com/office/drawing/2014/main" id="{DE238E42-6512-434E-9A89-AA2987F3AFEF}"/>
              </a:ext>
            </a:extLst>
          </p:cNvPr>
          <p:cNvSpPr>
            <a:spLocks/>
          </p:cNvSpPr>
          <p:nvPr>
            <p:ph type="title"/>
          </p:nvPr>
        </p:nvSpPr>
        <p:spPr>
          <a:xfrm>
            <a:off x="188913" y="207963"/>
            <a:ext cx="19929475" cy="1169987"/>
          </a:xfrm>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 (CW) STED Microscopy</a:t>
            </a:r>
          </a:p>
        </p:txBody>
      </p:sp>
      <p:sp>
        <p:nvSpPr>
          <p:cNvPr id="84994" name="Text Box 2" descr="Slide Number">
            <a:extLst>
              <a:ext uri="{FF2B5EF4-FFF2-40B4-BE49-F238E27FC236}">
                <a16:creationId xmlns:a16="http://schemas.microsoft.com/office/drawing/2014/main" id="{C8E7FE0B-AC38-497B-8E0E-3B31939EA023}"/>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48726967-F527-4ADD-A812-81C5BEFA7A1B}" type="slidenum">
              <a:rPr lang="it-IT" altLang="it-IT" sz="2600">
                <a:latin typeface="Arial" panose="020B0604020202020204" pitchFamily="34" charset="0"/>
                <a:cs typeface="Arial" panose="020B0604020202020204" pitchFamily="34" charset="0"/>
                <a:sym typeface="Arial" panose="020B0604020202020204" pitchFamily="34" charset="0"/>
              </a:rPr>
              <a:pPr eaLnBrk="1"/>
              <a:t>62</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84995" name="Picture 3" descr="Fig_gCWSTED_explanation_03-01.png">
            <a:extLst>
              <a:ext uri="{FF2B5EF4-FFF2-40B4-BE49-F238E27FC236}">
                <a16:creationId xmlns:a16="http://schemas.microsoft.com/office/drawing/2014/main" id="{B52947A6-9A49-45FA-AD84-952D37B4F3EF}"/>
              </a:ext>
            </a:extLst>
          </p:cNvPr>
          <p:cNvPicPr>
            <a:picLocks noChangeAspect="1"/>
          </p:cNvPicPr>
          <p:nvPr/>
        </p:nvPicPr>
        <p:blipFill>
          <a:blip r:embed="rId2">
            <a:extLst>
              <a:ext uri="{28A0092B-C50C-407E-A947-70E740481C1C}">
                <a14:useLocalDpi xmlns:a14="http://schemas.microsoft.com/office/drawing/2010/main" val="0"/>
              </a:ext>
            </a:extLst>
          </a:blip>
          <a:srcRect l="171" r="171"/>
          <a:stretch>
            <a:fillRect/>
          </a:stretch>
        </p:blipFill>
        <p:spPr bwMode="auto">
          <a:xfrm>
            <a:off x="444500" y="1231900"/>
            <a:ext cx="23495000" cy="1189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4996" name="Group 4">
            <a:extLst>
              <a:ext uri="{FF2B5EF4-FFF2-40B4-BE49-F238E27FC236}">
                <a16:creationId xmlns:a16="http://schemas.microsoft.com/office/drawing/2014/main" id="{CDFABB33-F345-4418-927D-85990613CDD8}"/>
              </a:ext>
            </a:extLst>
          </p:cNvPr>
          <p:cNvGrpSpPr>
            <a:grpSpLocks/>
          </p:cNvGrpSpPr>
          <p:nvPr/>
        </p:nvGrpSpPr>
        <p:grpSpPr bwMode="auto">
          <a:xfrm>
            <a:off x="6321425" y="7869238"/>
            <a:ext cx="2136775" cy="2736850"/>
            <a:chOff x="-2" y="0"/>
            <a:chExt cx="2136762" cy="2735903"/>
          </a:xfrm>
        </p:grpSpPr>
        <p:pic>
          <p:nvPicPr>
            <p:cNvPr id="84998" name="Picture 5" descr="Jablonsky_03-01.pdf">
              <a:extLst>
                <a:ext uri="{FF2B5EF4-FFF2-40B4-BE49-F238E27FC236}">
                  <a16:creationId xmlns:a16="http://schemas.microsoft.com/office/drawing/2014/main" id="{85409E59-D936-4B41-A6B3-6F7DF3A001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63" y="0"/>
              <a:ext cx="2100097" cy="2735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9" name="Text Box 6" descr="S0">
              <a:extLst>
                <a:ext uri="{FF2B5EF4-FFF2-40B4-BE49-F238E27FC236}">
                  <a16:creationId xmlns:a16="http://schemas.microsoft.com/office/drawing/2014/main" id="{39DD051A-A109-4429-B28D-7D6AC37B4106}"/>
                </a:ext>
              </a:extLst>
            </p:cNvPr>
            <p:cNvSpPr txBox="1">
              <a:spLocks/>
            </p:cNvSpPr>
            <p:nvPr/>
          </p:nvSpPr>
          <p:spPr bwMode="auto">
            <a:xfrm>
              <a:off x="-2" y="2207603"/>
              <a:ext cx="334099" cy="323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a:latin typeface="Arial" panose="020B0604020202020204" pitchFamily="34" charset="0"/>
                  <a:cs typeface="Arial" panose="020B0604020202020204" pitchFamily="34" charset="0"/>
                  <a:sym typeface="Arial" panose="020B0604020202020204" pitchFamily="34" charset="0"/>
                </a:rPr>
                <a:t>S</a:t>
              </a:r>
              <a:r>
                <a:rPr lang="it-IT" altLang="it-IT" sz="1600" baseline="-6000">
                  <a:latin typeface="Arial" panose="020B0604020202020204" pitchFamily="34" charset="0"/>
                  <a:cs typeface="Arial" panose="020B0604020202020204" pitchFamily="34" charset="0"/>
                  <a:sym typeface="Arial" panose="020B0604020202020204" pitchFamily="34" charset="0"/>
                </a:rPr>
                <a:t>0</a:t>
              </a:r>
              <a:endParaRPr lang="it-IT" altLang="it-IT" sz="1600">
                <a:latin typeface="Arial" panose="020B0604020202020204" pitchFamily="34" charset="0"/>
                <a:cs typeface="Arial" panose="020B0604020202020204" pitchFamily="34" charset="0"/>
                <a:sym typeface="Arial" panose="020B0604020202020204" pitchFamily="34" charset="0"/>
              </a:endParaRPr>
            </a:p>
          </p:txBody>
        </p:sp>
        <p:sp>
          <p:nvSpPr>
            <p:cNvPr id="85000" name="Text Box 7" descr="S1">
              <a:extLst>
                <a:ext uri="{FF2B5EF4-FFF2-40B4-BE49-F238E27FC236}">
                  <a16:creationId xmlns:a16="http://schemas.microsoft.com/office/drawing/2014/main" id="{28AEB348-AF99-49F8-8EDD-E6FCBBEA0542}"/>
                </a:ext>
              </a:extLst>
            </p:cNvPr>
            <p:cNvSpPr txBox="1">
              <a:spLocks/>
            </p:cNvSpPr>
            <p:nvPr/>
          </p:nvSpPr>
          <p:spPr bwMode="auto">
            <a:xfrm>
              <a:off x="36664" y="471022"/>
              <a:ext cx="334098" cy="323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600">
                  <a:latin typeface="Arial" panose="020B0604020202020204" pitchFamily="34" charset="0"/>
                  <a:cs typeface="Arial" panose="020B0604020202020204" pitchFamily="34" charset="0"/>
                  <a:sym typeface="Arial" panose="020B0604020202020204" pitchFamily="34" charset="0"/>
                </a:rPr>
                <a:t>S</a:t>
              </a:r>
              <a:r>
                <a:rPr lang="it-IT" altLang="it-IT" sz="1600" baseline="-6000">
                  <a:latin typeface="Arial" panose="020B0604020202020204" pitchFamily="34" charset="0"/>
                  <a:cs typeface="Arial" panose="020B0604020202020204" pitchFamily="34" charset="0"/>
                  <a:sym typeface="Arial" panose="020B0604020202020204" pitchFamily="34" charset="0"/>
                </a:rPr>
                <a:t>1</a:t>
              </a:r>
              <a:endParaRPr lang="it-IT" altLang="it-IT" sz="1600">
                <a:latin typeface="Arial" panose="020B0604020202020204" pitchFamily="34" charset="0"/>
                <a:cs typeface="Arial" panose="020B0604020202020204" pitchFamily="34" charset="0"/>
                <a:sym typeface="Arial" panose="020B0604020202020204" pitchFamily="34" charset="0"/>
              </a:endParaRPr>
            </a:p>
          </p:txBody>
        </p:sp>
        <p:sp>
          <p:nvSpPr>
            <p:cNvPr id="85001" name="Line 8" descr="Line">
              <a:extLst>
                <a:ext uri="{FF2B5EF4-FFF2-40B4-BE49-F238E27FC236}">
                  <a16:creationId xmlns:a16="http://schemas.microsoft.com/office/drawing/2014/main" id="{71EC61E4-4EF7-4E6E-9815-8A864FB70216}"/>
                </a:ext>
              </a:extLst>
            </p:cNvPr>
            <p:cNvSpPr>
              <a:spLocks noChangeShapeType="1"/>
            </p:cNvSpPr>
            <p:nvPr/>
          </p:nvSpPr>
          <p:spPr bwMode="auto">
            <a:xfrm>
              <a:off x="947474" y="339770"/>
              <a:ext cx="400656" cy="247193"/>
            </a:xfrm>
            <a:prstGeom prst="line">
              <a:avLst/>
            </a:prstGeom>
            <a:noFill/>
            <a:ln w="38100">
              <a:solidFill>
                <a:srgbClr val="B6BBC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grpSp>
      <p:sp>
        <p:nvSpPr>
          <p:cNvPr id="84997" name="Text Box 9" descr="Vicidomini G.,…, Hell S.W., Nat. Methods, 8(7): 571-573 (2011)">
            <a:extLst>
              <a:ext uri="{FF2B5EF4-FFF2-40B4-BE49-F238E27FC236}">
                <a16:creationId xmlns:a16="http://schemas.microsoft.com/office/drawing/2014/main" id="{D9310DD7-9B9B-4B9A-9D5B-9221E17C1DCA}"/>
              </a:ext>
            </a:extLst>
          </p:cNvPr>
          <p:cNvSpPr txBox="1">
            <a:spLocks/>
          </p:cNvSpPr>
          <p:nvPr/>
        </p:nvSpPr>
        <p:spPr bwMode="auto">
          <a:xfrm>
            <a:off x="18397538" y="1789113"/>
            <a:ext cx="5310187"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1350">
              <a:defRPr sz="5000">
                <a:solidFill>
                  <a:srgbClr val="000000"/>
                </a:solidFill>
                <a:latin typeface="Helvetica Light" charset="0"/>
                <a:ea typeface="Helvetica Light" charset="0"/>
                <a:cs typeface="Helvetica Light" charset="0"/>
                <a:sym typeface="Helvetica Light" charset="0"/>
              </a:defRPr>
            </a:lvl1pPr>
            <a:lvl2pPr marL="742950" indent="-285750" algn="ctr" defTabSz="641350">
              <a:defRPr sz="5000">
                <a:solidFill>
                  <a:srgbClr val="000000"/>
                </a:solidFill>
                <a:latin typeface="Helvetica Light" charset="0"/>
                <a:ea typeface="Helvetica Light" charset="0"/>
                <a:cs typeface="Helvetica Light" charset="0"/>
                <a:sym typeface="Helvetica Light" charset="0"/>
              </a:defRPr>
            </a:lvl2pPr>
            <a:lvl3pPr marL="1143000" indent="-228600" algn="ctr" defTabSz="641350">
              <a:defRPr sz="5000">
                <a:solidFill>
                  <a:srgbClr val="000000"/>
                </a:solidFill>
                <a:latin typeface="Helvetica Light" charset="0"/>
                <a:ea typeface="Helvetica Light" charset="0"/>
                <a:cs typeface="Helvetica Light" charset="0"/>
                <a:sym typeface="Helvetica Light" charset="0"/>
              </a:defRPr>
            </a:lvl3pPr>
            <a:lvl4pPr marL="1600200" indent="-228600" algn="ctr" defTabSz="641350">
              <a:defRPr sz="5000">
                <a:solidFill>
                  <a:srgbClr val="000000"/>
                </a:solidFill>
                <a:latin typeface="Helvetica Light" charset="0"/>
                <a:ea typeface="Helvetica Light" charset="0"/>
                <a:cs typeface="Helvetica Light" charset="0"/>
                <a:sym typeface="Helvetica Light" charset="0"/>
              </a:defRPr>
            </a:lvl4pPr>
            <a:lvl5pPr marL="2057400" indent="-228600" algn="ctr" defTabSz="641350">
              <a:defRPr sz="5000">
                <a:solidFill>
                  <a:srgbClr val="000000"/>
                </a:solidFill>
                <a:latin typeface="Helvetica Light" charset="0"/>
                <a:ea typeface="Helvetica Light" charset="0"/>
                <a:cs typeface="Helvetica Light" charset="0"/>
                <a:sym typeface="Helvetica Light" charset="0"/>
              </a:defRPr>
            </a:lvl5pPr>
            <a:lvl6pPr marL="25146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Nat. Methods, 8(7): 571-573 (2011)</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6A4FE04E-F31D-4281-BF10-300BDDA430BF}"/>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Gated CW-STED Microscopy</a:t>
            </a:r>
          </a:p>
        </p:txBody>
      </p:sp>
      <p:sp>
        <p:nvSpPr>
          <p:cNvPr id="86018" name="Text Box 2">
            <a:extLst>
              <a:ext uri="{FF2B5EF4-FFF2-40B4-BE49-F238E27FC236}">
                <a16:creationId xmlns:a16="http://schemas.microsoft.com/office/drawing/2014/main" id="{DDAF8204-5471-4F6F-8DF7-C749945750F7}"/>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04BA0B5A-76AC-40CD-9AC2-532FB52919B9}" type="slidenum">
              <a:rPr lang="it-IT" altLang="it-IT" sz="2600">
                <a:latin typeface="Arial" panose="020B0604020202020204" pitchFamily="34" charset="0"/>
                <a:cs typeface="Arial" panose="020B0604020202020204" pitchFamily="34" charset="0"/>
                <a:sym typeface="Arial" panose="020B0604020202020204" pitchFamily="34" charset="0"/>
              </a:rPr>
              <a:pPr eaLnBrk="1"/>
              <a:t>63</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86019" name="Picture 3" descr="real_setup_02-01.pdf">
            <a:extLst>
              <a:ext uri="{FF2B5EF4-FFF2-40B4-BE49-F238E27FC236}">
                <a16:creationId xmlns:a16="http://schemas.microsoft.com/office/drawing/2014/main" id="{86777D2C-3D31-4BDE-B680-7A5E50127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7150" y="2143125"/>
            <a:ext cx="14108113" cy="1050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0" name="Text Box 4">
            <a:extLst>
              <a:ext uri="{FF2B5EF4-FFF2-40B4-BE49-F238E27FC236}">
                <a16:creationId xmlns:a16="http://schemas.microsoft.com/office/drawing/2014/main" id="{6C1C29BE-42C6-46AD-A709-DCDDBF00B88A}"/>
              </a:ext>
            </a:extLst>
          </p:cNvPr>
          <p:cNvSpPr txBox="1">
            <a:spLocks/>
          </p:cNvSpPr>
          <p:nvPr/>
        </p:nvSpPr>
        <p:spPr bwMode="auto">
          <a:xfrm>
            <a:off x="3106738" y="12469813"/>
            <a:ext cx="5310187"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Vicidomini G.,…, Hell S.W., Nat. Methods, 8(7): 571-573 (2011)</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a:extLst>
              <a:ext uri="{FF2B5EF4-FFF2-40B4-BE49-F238E27FC236}">
                <a16:creationId xmlns:a16="http://schemas.microsoft.com/office/drawing/2014/main" id="{966CD763-380B-44A3-AB88-BD668AD7A044}"/>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Tune Resolution by Time (or Intensity)</a:t>
            </a:r>
          </a:p>
        </p:txBody>
      </p:sp>
      <p:sp>
        <p:nvSpPr>
          <p:cNvPr id="87042" name="Text Box 2">
            <a:extLst>
              <a:ext uri="{FF2B5EF4-FFF2-40B4-BE49-F238E27FC236}">
                <a16:creationId xmlns:a16="http://schemas.microsoft.com/office/drawing/2014/main" id="{4950FA8A-DDF5-4D1C-83A0-21F6852F8132}"/>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5B40669E-0C92-43D2-972C-45CB8FAE5F16}" type="slidenum">
              <a:rPr lang="it-IT" altLang="it-IT" sz="2600">
                <a:latin typeface="Arial" panose="020B0604020202020204" pitchFamily="34" charset="0"/>
                <a:cs typeface="Arial" panose="020B0604020202020204" pitchFamily="34" charset="0"/>
                <a:sym typeface="Arial" panose="020B0604020202020204" pitchFamily="34" charset="0"/>
              </a:rPr>
              <a:pPr eaLnBrk="1"/>
              <a:t>64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87043" name="Picture 3" descr="times&amp;power-01.pdf">
            <a:extLst>
              <a:ext uri="{FF2B5EF4-FFF2-40B4-BE49-F238E27FC236}">
                <a16:creationId xmlns:a16="http://schemas.microsoft.com/office/drawing/2014/main" id="{884F7D6A-6FEC-4A55-B8E8-10245C0D0D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1727200"/>
            <a:ext cx="11066462" cy="1073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4" name="Text Box 4">
            <a:extLst>
              <a:ext uri="{FF2B5EF4-FFF2-40B4-BE49-F238E27FC236}">
                <a16:creationId xmlns:a16="http://schemas.microsoft.com/office/drawing/2014/main" id="{2A740AA4-5D3B-4A9E-83AC-48BC9E68F03B}"/>
              </a:ext>
            </a:extLst>
          </p:cNvPr>
          <p:cNvSpPr txBox="1">
            <a:spLocks/>
          </p:cNvSpPr>
          <p:nvPr/>
        </p:nvSpPr>
        <p:spPr bwMode="auto">
          <a:xfrm>
            <a:off x="2174875" y="12622213"/>
            <a:ext cx="52038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2938">
              <a:defRPr sz="5000">
                <a:solidFill>
                  <a:srgbClr val="000000"/>
                </a:solidFill>
                <a:latin typeface="Helvetica Light" charset="0"/>
                <a:ea typeface="Helvetica Light" charset="0"/>
                <a:cs typeface="Helvetica Light" charset="0"/>
                <a:sym typeface="Helvetica Light" charset="0"/>
              </a:defRPr>
            </a:lvl1pPr>
            <a:lvl2pPr marL="742950" indent="-285750" algn="ctr" defTabSz="642938">
              <a:defRPr sz="5000">
                <a:solidFill>
                  <a:srgbClr val="000000"/>
                </a:solidFill>
                <a:latin typeface="Helvetica Light" charset="0"/>
                <a:ea typeface="Helvetica Light" charset="0"/>
                <a:cs typeface="Helvetica Light" charset="0"/>
                <a:sym typeface="Helvetica Light" charset="0"/>
              </a:defRPr>
            </a:lvl2pPr>
            <a:lvl3pPr marL="1143000" indent="-228600" algn="ctr" defTabSz="642938">
              <a:defRPr sz="5000">
                <a:solidFill>
                  <a:srgbClr val="000000"/>
                </a:solidFill>
                <a:latin typeface="Helvetica Light" charset="0"/>
                <a:ea typeface="Helvetica Light" charset="0"/>
                <a:cs typeface="Helvetica Light" charset="0"/>
                <a:sym typeface="Helvetica Light" charset="0"/>
              </a:defRPr>
            </a:lvl3pPr>
            <a:lvl4pPr marL="1600200" indent="-228600" algn="ctr" defTabSz="642938">
              <a:defRPr sz="5000">
                <a:solidFill>
                  <a:srgbClr val="000000"/>
                </a:solidFill>
                <a:latin typeface="Helvetica Light" charset="0"/>
                <a:ea typeface="Helvetica Light" charset="0"/>
                <a:cs typeface="Helvetica Light" charset="0"/>
                <a:sym typeface="Helvetica Light" charset="0"/>
              </a:defRPr>
            </a:lvl4pPr>
            <a:lvl5pPr marL="2057400" indent="-228600" algn="ctr" defTabSz="642938">
              <a:defRPr sz="5000">
                <a:solidFill>
                  <a:srgbClr val="000000"/>
                </a:solidFill>
                <a:latin typeface="Helvetica Light" charset="0"/>
                <a:ea typeface="Helvetica Light" charset="0"/>
                <a:cs typeface="Helvetica Light" charset="0"/>
                <a:sym typeface="Helvetica Light" charset="0"/>
              </a:defRPr>
            </a:lvl5pPr>
            <a:lvl6pPr marL="25146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29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400" b="1">
                <a:latin typeface="Arial" panose="020B0604020202020204" pitchFamily="34" charset="0"/>
                <a:cs typeface="Arial" panose="020B0604020202020204" pitchFamily="34" charset="0"/>
                <a:sym typeface="Arial" panose="020B0604020202020204" pitchFamily="34" charset="0"/>
              </a:rPr>
              <a:t>Vicidomini G.,…, Diaspro A., Methods, 66 (2), 124-130 (2014)</a:t>
            </a:r>
          </a:p>
        </p:txBody>
      </p:sp>
      <p:sp>
        <p:nvSpPr>
          <p:cNvPr id="87045" name="Text Box 5">
            <a:extLst>
              <a:ext uri="{FF2B5EF4-FFF2-40B4-BE49-F238E27FC236}">
                <a16:creationId xmlns:a16="http://schemas.microsoft.com/office/drawing/2014/main" id="{74AD60E2-63FA-466A-B55E-086CAFE92CB8}"/>
              </a:ext>
            </a:extLst>
          </p:cNvPr>
          <p:cNvSpPr txBox="1">
            <a:spLocks/>
          </p:cNvSpPr>
          <p:nvPr/>
        </p:nvSpPr>
        <p:spPr bwMode="auto">
          <a:xfrm>
            <a:off x="13839825" y="5881688"/>
            <a:ext cx="8958263"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820738">
              <a:defRPr sz="5000">
                <a:solidFill>
                  <a:srgbClr val="000000"/>
                </a:solidFill>
                <a:latin typeface="Helvetica Light" charset="0"/>
                <a:ea typeface="Helvetica Light" charset="0"/>
                <a:cs typeface="Helvetica Light" charset="0"/>
                <a:sym typeface="Helvetica Light" charset="0"/>
              </a:defRPr>
            </a:lvl1pPr>
            <a:lvl2pPr marL="742950" indent="-285750" algn="ctr" defTabSz="820738">
              <a:defRPr sz="5000">
                <a:solidFill>
                  <a:srgbClr val="000000"/>
                </a:solidFill>
                <a:latin typeface="Helvetica Light" charset="0"/>
                <a:ea typeface="Helvetica Light" charset="0"/>
                <a:cs typeface="Helvetica Light" charset="0"/>
                <a:sym typeface="Helvetica Light" charset="0"/>
              </a:defRPr>
            </a:lvl2pPr>
            <a:lvl3pPr marL="1143000" indent="-228600" algn="ctr" defTabSz="820738">
              <a:defRPr sz="5000">
                <a:solidFill>
                  <a:srgbClr val="000000"/>
                </a:solidFill>
                <a:latin typeface="Helvetica Light" charset="0"/>
                <a:ea typeface="Helvetica Light" charset="0"/>
                <a:cs typeface="Helvetica Light" charset="0"/>
                <a:sym typeface="Helvetica Light" charset="0"/>
              </a:defRPr>
            </a:lvl3pPr>
            <a:lvl4pPr marL="1600200" indent="-228600" algn="ctr" defTabSz="820738">
              <a:defRPr sz="5000">
                <a:solidFill>
                  <a:srgbClr val="000000"/>
                </a:solidFill>
                <a:latin typeface="Helvetica Light" charset="0"/>
                <a:ea typeface="Helvetica Light" charset="0"/>
                <a:cs typeface="Helvetica Light" charset="0"/>
                <a:sym typeface="Helvetica Light" charset="0"/>
              </a:defRPr>
            </a:lvl4pPr>
            <a:lvl5pPr marL="2057400" indent="-228600" algn="ctr" defTabSz="820738">
              <a:defRPr sz="5000">
                <a:solidFill>
                  <a:srgbClr val="000000"/>
                </a:solidFill>
                <a:latin typeface="Helvetica Light" charset="0"/>
                <a:ea typeface="Helvetica Light" charset="0"/>
                <a:cs typeface="Helvetica Light" charset="0"/>
                <a:sym typeface="Helvetica Light" charset="0"/>
              </a:defRPr>
            </a:lvl5pPr>
            <a:lvl6pPr marL="25146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0738"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d= 𝛌/(2*NA*√((1+</a:t>
            </a:r>
            <a:r>
              <a:rPr lang="it-IT" altLang="it-IT" sz="4800">
                <a:solidFill>
                  <a:srgbClr val="C82506"/>
                </a:solidFill>
                <a:latin typeface="Arial" panose="020B0604020202020204" pitchFamily="34" charset="0"/>
                <a:cs typeface="Arial" panose="020B0604020202020204" pitchFamily="34" charset="0"/>
                <a:sym typeface="Arial" panose="020B0604020202020204" pitchFamily="34" charset="0"/>
              </a:rPr>
              <a:t>I</a:t>
            </a:r>
            <a:r>
              <a:rPr lang="it-IT" altLang="it-IT" sz="4800" baseline="32000">
                <a:solidFill>
                  <a:srgbClr val="C82506"/>
                </a:solidFill>
                <a:latin typeface="Arial" panose="020B0604020202020204" pitchFamily="34" charset="0"/>
                <a:cs typeface="Arial" panose="020B0604020202020204" pitchFamily="34" charset="0"/>
                <a:sym typeface="Arial" panose="020B0604020202020204" pitchFamily="34" charset="0"/>
              </a:rPr>
              <a:t>m</a:t>
            </a:r>
            <a:r>
              <a:rPr lang="it-IT" altLang="it-IT" sz="4800" baseline="-6000">
                <a:solidFill>
                  <a:srgbClr val="C82506"/>
                </a:solidFill>
                <a:latin typeface="Arial" panose="020B0604020202020204" pitchFamily="34" charset="0"/>
                <a:cs typeface="Arial" panose="020B0604020202020204" pitchFamily="34" charset="0"/>
                <a:sym typeface="Arial" panose="020B0604020202020204" pitchFamily="34" charset="0"/>
              </a:rPr>
              <a:t>STED</a:t>
            </a:r>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a:t>
            </a:r>
            <a:r>
              <a:rPr lang="it-IT" altLang="it-IT" sz="4800">
                <a:latin typeface="Arial" panose="020B0604020202020204" pitchFamily="34" charset="0"/>
                <a:cs typeface="Arial" panose="020B0604020202020204" pitchFamily="34" charset="0"/>
                <a:sym typeface="Arial" panose="020B0604020202020204" pitchFamily="34" charset="0"/>
              </a:rPr>
              <a:t>1+</a:t>
            </a:r>
            <a:r>
              <a:rPr lang="it-IT" altLang="it-IT" sz="4800">
                <a:solidFill>
                  <a:srgbClr val="D41D00"/>
                </a:solidFill>
                <a:latin typeface="Arial" panose="020B0604020202020204" pitchFamily="34" charset="0"/>
                <a:cs typeface="Arial" panose="020B0604020202020204" pitchFamily="34" charset="0"/>
                <a:sym typeface="Arial" panose="020B0604020202020204" pitchFamily="34" charset="0"/>
              </a:rPr>
              <a:t>T</a:t>
            </a:r>
            <a:r>
              <a:rPr lang="it-IT" altLang="it-IT" sz="4800" baseline="-6000">
                <a:solidFill>
                  <a:srgbClr val="D41D00"/>
                </a:solidFill>
                <a:latin typeface="Arial" panose="020B0604020202020204" pitchFamily="34" charset="0"/>
                <a:cs typeface="Arial" panose="020B0604020202020204" pitchFamily="34" charset="0"/>
                <a:sym typeface="Arial" panose="020B0604020202020204" pitchFamily="34" charset="0"/>
              </a:rPr>
              <a:t>g</a:t>
            </a:r>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a:t>
            </a:r>
          </a:p>
        </p:txBody>
      </p:sp>
      <p:sp>
        <p:nvSpPr>
          <p:cNvPr id="87046" name="Text Box 6">
            <a:extLst>
              <a:ext uri="{FF2B5EF4-FFF2-40B4-BE49-F238E27FC236}">
                <a16:creationId xmlns:a16="http://schemas.microsoft.com/office/drawing/2014/main" id="{398E868F-AED3-4E90-947D-EC84C941994B}"/>
              </a:ext>
            </a:extLst>
          </p:cNvPr>
          <p:cNvSpPr txBox="1">
            <a:spLocks/>
          </p:cNvSpPr>
          <p:nvPr/>
        </p:nvSpPr>
        <p:spPr bwMode="auto">
          <a:xfrm>
            <a:off x="15668625" y="10120313"/>
            <a:ext cx="5300663"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Signal ~ exp (-</a:t>
            </a:r>
            <a:r>
              <a:rPr lang="it-IT" altLang="it-IT" sz="4800">
                <a:solidFill>
                  <a:srgbClr val="D41D00"/>
                </a:solidFill>
                <a:latin typeface="Arial" panose="020B0604020202020204" pitchFamily="34" charset="0"/>
                <a:cs typeface="Arial" panose="020B0604020202020204" pitchFamily="34" charset="0"/>
                <a:sym typeface="Arial" panose="020B0604020202020204" pitchFamily="34" charset="0"/>
              </a:rPr>
              <a:t>T</a:t>
            </a:r>
            <a:r>
              <a:rPr lang="it-IT" altLang="it-IT" sz="4800" baseline="-6000">
                <a:solidFill>
                  <a:srgbClr val="D41D00"/>
                </a:solidFill>
                <a:latin typeface="Arial" panose="020B0604020202020204" pitchFamily="34" charset="0"/>
                <a:cs typeface="Arial" panose="020B0604020202020204" pitchFamily="34" charset="0"/>
                <a:sym typeface="Arial" panose="020B0604020202020204" pitchFamily="34" charset="0"/>
              </a:rPr>
              <a:t>g</a:t>
            </a:r>
            <a:r>
              <a:rPr lang="it-IT" altLang="it-IT" sz="4800">
                <a:solidFill>
                  <a:srgbClr val="232323"/>
                </a:solidFill>
                <a:latin typeface="Arial" panose="020B0604020202020204" pitchFamily="34" charset="0"/>
                <a:cs typeface="Arial" panose="020B0604020202020204" pitchFamily="34" charset="0"/>
                <a:sym typeface="Arial" panose="020B0604020202020204" pitchFamily="34" charset="0"/>
              </a:rPr>
              <a:t>/𝜏)</a:t>
            </a:r>
          </a:p>
        </p:txBody>
      </p:sp>
      <p:sp>
        <p:nvSpPr>
          <p:cNvPr id="87047" name="Text Box 7">
            <a:extLst>
              <a:ext uri="{FF2B5EF4-FFF2-40B4-BE49-F238E27FC236}">
                <a16:creationId xmlns:a16="http://schemas.microsoft.com/office/drawing/2014/main" id="{203CDD4F-B46D-4FE3-BA1C-52C1B31BE011}"/>
              </a:ext>
            </a:extLst>
          </p:cNvPr>
          <p:cNvSpPr txBox="1">
            <a:spLocks/>
          </p:cNvSpPr>
          <p:nvPr/>
        </p:nvSpPr>
        <p:spPr bwMode="auto">
          <a:xfrm>
            <a:off x="12817475" y="3730625"/>
            <a:ext cx="11002963"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The resolution improves both with the increase of the STED beam intensity </a:t>
            </a:r>
            <a:r>
              <a:rPr lang="it-IT" altLang="it-IT" sz="3600">
                <a:solidFill>
                  <a:srgbClr val="C82506"/>
                </a:solidFill>
                <a:latin typeface="Arial" panose="020B0604020202020204" pitchFamily="34" charset="0"/>
                <a:cs typeface="Arial" panose="020B0604020202020204" pitchFamily="34" charset="0"/>
                <a:sym typeface="Arial" panose="020B0604020202020204" pitchFamily="34" charset="0"/>
              </a:rPr>
              <a:t>I</a:t>
            </a:r>
            <a:r>
              <a:rPr lang="it-IT" altLang="it-IT" sz="3600" baseline="32000">
                <a:solidFill>
                  <a:srgbClr val="C82506"/>
                </a:solidFill>
                <a:latin typeface="Arial" panose="020B0604020202020204" pitchFamily="34" charset="0"/>
                <a:cs typeface="Arial" panose="020B0604020202020204" pitchFamily="34" charset="0"/>
                <a:sym typeface="Arial" panose="020B0604020202020204" pitchFamily="34" charset="0"/>
              </a:rPr>
              <a:t>m</a:t>
            </a:r>
            <a:r>
              <a:rPr lang="it-IT" altLang="it-IT" sz="3600" baseline="-6000">
                <a:solidFill>
                  <a:srgbClr val="C82506"/>
                </a:solidFill>
                <a:latin typeface="Arial" panose="020B0604020202020204" pitchFamily="34" charset="0"/>
                <a:cs typeface="Arial" panose="020B0604020202020204" pitchFamily="34" charset="0"/>
                <a:sym typeface="Arial" panose="020B0604020202020204" pitchFamily="34" charset="0"/>
              </a:rPr>
              <a:t>STED</a:t>
            </a:r>
            <a:r>
              <a:rPr lang="it-IT" altLang="it-IT" sz="3600">
                <a:latin typeface="Arial" panose="020B0604020202020204" pitchFamily="34" charset="0"/>
                <a:cs typeface="Arial" panose="020B0604020202020204" pitchFamily="34" charset="0"/>
                <a:sym typeface="Arial" panose="020B0604020202020204" pitchFamily="34" charset="0"/>
              </a:rPr>
              <a:t> and the time-delay </a:t>
            </a:r>
            <a:r>
              <a:rPr lang="it-IT" altLang="it-IT" sz="3600">
                <a:solidFill>
                  <a:srgbClr val="D41D00"/>
                </a:solidFill>
                <a:latin typeface="Arial" panose="020B0604020202020204" pitchFamily="34" charset="0"/>
                <a:cs typeface="Arial" panose="020B0604020202020204" pitchFamily="34" charset="0"/>
                <a:sym typeface="Arial" panose="020B0604020202020204" pitchFamily="34" charset="0"/>
              </a:rPr>
              <a:t>T</a:t>
            </a:r>
            <a:r>
              <a:rPr lang="it-IT" altLang="it-IT" sz="3600" baseline="-6000">
                <a:solidFill>
                  <a:srgbClr val="D41D00"/>
                </a:solidFill>
                <a:latin typeface="Arial" panose="020B0604020202020204" pitchFamily="34" charset="0"/>
                <a:cs typeface="Arial" panose="020B0604020202020204" pitchFamily="34" charset="0"/>
                <a:sym typeface="Arial" panose="020B0604020202020204" pitchFamily="34" charset="0"/>
              </a:rPr>
              <a:t>g</a:t>
            </a:r>
            <a:endParaRPr lang="it-IT" altLang="it-IT" sz="3600">
              <a:latin typeface="Arial" panose="020B0604020202020204" pitchFamily="34" charset="0"/>
              <a:cs typeface="Arial" panose="020B0604020202020204" pitchFamily="34" charset="0"/>
              <a:sym typeface="Arial" panose="020B0604020202020204" pitchFamily="34" charset="0"/>
            </a:endParaRPr>
          </a:p>
        </p:txBody>
      </p:sp>
      <p:sp>
        <p:nvSpPr>
          <p:cNvPr id="87048" name="Text Box 8">
            <a:extLst>
              <a:ext uri="{FF2B5EF4-FFF2-40B4-BE49-F238E27FC236}">
                <a16:creationId xmlns:a16="http://schemas.microsoft.com/office/drawing/2014/main" id="{B24EA6C2-0627-4F59-B47B-B6FDCD33DAD8}"/>
              </a:ext>
            </a:extLst>
          </p:cNvPr>
          <p:cNvSpPr txBox="1">
            <a:spLocks/>
          </p:cNvSpPr>
          <p:nvPr/>
        </p:nvSpPr>
        <p:spPr bwMode="auto">
          <a:xfrm>
            <a:off x="12785725" y="7950200"/>
            <a:ext cx="1106646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latin typeface="Arial" panose="020B0604020202020204" pitchFamily="34" charset="0"/>
                <a:cs typeface="Arial" panose="020B0604020202020204" pitchFamily="34" charset="0"/>
                <a:sym typeface="Arial" panose="020B0604020202020204" pitchFamily="34" charset="0"/>
              </a:rPr>
              <a:t>but also the signal decreases, thus the SNR decrease with the increase of </a:t>
            </a:r>
            <a:r>
              <a:rPr lang="it-IT" altLang="it-IT" sz="3600">
                <a:solidFill>
                  <a:srgbClr val="D41D00"/>
                </a:solidFill>
                <a:latin typeface="Arial" panose="020B0604020202020204" pitchFamily="34" charset="0"/>
                <a:cs typeface="Arial" panose="020B0604020202020204" pitchFamily="34" charset="0"/>
                <a:sym typeface="Arial" panose="020B0604020202020204" pitchFamily="34" charset="0"/>
              </a:rPr>
              <a:t>T</a:t>
            </a:r>
            <a:r>
              <a:rPr lang="it-IT" altLang="it-IT" sz="3600" baseline="-6000">
                <a:solidFill>
                  <a:srgbClr val="D41D00"/>
                </a:solidFill>
                <a:latin typeface="Arial" panose="020B0604020202020204" pitchFamily="34" charset="0"/>
                <a:cs typeface="Arial" panose="020B0604020202020204" pitchFamily="34" charset="0"/>
                <a:sym typeface="Arial" panose="020B0604020202020204" pitchFamily="34" charset="0"/>
              </a:rPr>
              <a:t>g</a:t>
            </a:r>
            <a:r>
              <a:rPr lang="it-IT" altLang="it-IT" sz="3600">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1">
            <a:extLst>
              <a:ext uri="{FF2B5EF4-FFF2-40B4-BE49-F238E27FC236}">
                <a16:creationId xmlns:a16="http://schemas.microsoft.com/office/drawing/2014/main" id="{A1377569-BB74-4CD9-8610-9B4001090F3C}"/>
              </a:ext>
            </a:extLst>
          </p:cNvPr>
          <p:cNvSpPr txBox="1">
            <a:spLocks/>
          </p:cNvSpPr>
          <p:nvPr/>
        </p:nvSpPr>
        <p:spPr bwMode="auto">
          <a:xfrm>
            <a:off x="2387600" y="6045200"/>
            <a:ext cx="196215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5200"/>
              <a:t>Separation by Lifetime Tuning (SPLIT-) STED</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a:extLst>
              <a:ext uri="{FF2B5EF4-FFF2-40B4-BE49-F238E27FC236}">
                <a16:creationId xmlns:a16="http://schemas.microsoft.com/office/drawing/2014/main" id="{AECB5A22-D1DF-489D-ACE9-9280C57DB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6832600"/>
            <a:ext cx="235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1">
            <a:extLst>
              <a:ext uri="{FF2B5EF4-FFF2-40B4-BE49-F238E27FC236}">
                <a16:creationId xmlns:a16="http://schemas.microsoft.com/office/drawing/2014/main" id="{EFD4FC4C-704C-48ED-949A-9E24ECA6E337}"/>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Principle</a:t>
            </a:r>
          </a:p>
        </p:txBody>
      </p:sp>
      <p:sp>
        <p:nvSpPr>
          <p:cNvPr id="89091" name="Rectangle 3">
            <a:extLst>
              <a:ext uri="{FF2B5EF4-FFF2-40B4-BE49-F238E27FC236}">
                <a16:creationId xmlns:a16="http://schemas.microsoft.com/office/drawing/2014/main" id="{016A7389-89DA-4E2C-B829-961F948943A3}"/>
              </a:ext>
            </a:extLst>
          </p:cNvPr>
          <p:cNvSpPr>
            <a:spLocks/>
          </p:cNvSpPr>
          <p:nvPr/>
        </p:nvSpPr>
        <p:spPr bwMode="auto">
          <a:xfrm>
            <a:off x="1243013" y="6796088"/>
            <a:ext cx="444500" cy="1270000"/>
          </a:xfrm>
          <a:prstGeom prst="rect">
            <a:avLst/>
          </a:prstGeom>
          <a:gradFill rotWithShape="0">
            <a:gsLst>
              <a:gs pos="0">
                <a:srgbClr val="FF2600"/>
              </a:gs>
              <a:gs pos="19305">
                <a:srgbClr val="FF9100"/>
              </a:gs>
              <a:gs pos="34309">
                <a:srgbClr val="FFFB00"/>
              </a:gs>
              <a:gs pos="52002">
                <a:srgbClr val="7FFC80"/>
              </a:gs>
              <a:gs pos="68114">
                <a:srgbClr val="00FDFF"/>
              </a:gs>
              <a:gs pos="83698">
                <a:srgbClr val="0298FF"/>
              </a:gs>
              <a:gs pos="100000">
                <a:srgbClr val="0433FF"/>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89092" name="Picture 4" descr="pasted-image.png">
            <a:extLst>
              <a:ext uri="{FF2B5EF4-FFF2-40B4-BE49-F238E27FC236}">
                <a16:creationId xmlns:a16="http://schemas.microsoft.com/office/drawing/2014/main" id="{CE0F326B-4812-4DBF-AD45-6A4A4F85EF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09232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3" name="Picture 5" descr="pasted-image.png">
            <a:extLst>
              <a:ext uri="{FF2B5EF4-FFF2-40B4-BE49-F238E27FC236}">
                <a16:creationId xmlns:a16="http://schemas.microsoft.com/office/drawing/2014/main" id="{524BEF3F-4BCA-4279-B1E6-4D375F60C3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9257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4" name="Text Box 6">
            <a:extLst>
              <a:ext uri="{FF2B5EF4-FFF2-40B4-BE49-F238E27FC236}">
                <a16:creationId xmlns:a16="http://schemas.microsoft.com/office/drawing/2014/main" id="{596FB8C7-9B89-4602-A3F9-3C2FED0395FE}"/>
              </a:ext>
            </a:extLst>
          </p:cNvPr>
          <p:cNvSpPr txBox="1">
            <a:spLocks/>
          </p:cNvSpPr>
          <p:nvPr/>
        </p:nvSpPr>
        <p:spPr bwMode="auto">
          <a:xfrm>
            <a:off x="2757488" y="6246813"/>
            <a:ext cx="7239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(nm)</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89095" name="Text Box 7">
            <a:extLst>
              <a:ext uri="{FF2B5EF4-FFF2-40B4-BE49-F238E27FC236}">
                <a16:creationId xmlns:a16="http://schemas.microsoft.com/office/drawing/2014/main" id="{6D170825-2DC1-45CD-8F91-7840687D1D78}"/>
              </a:ext>
            </a:extLst>
          </p:cNvPr>
          <p:cNvSpPr txBox="1">
            <a:spLocks/>
          </p:cNvSpPr>
          <p:nvPr/>
        </p:nvSpPr>
        <p:spPr bwMode="auto">
          <a:xfrm>
            <a:off x="2998788" y="59674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89096" name="Text Box 8">
            <a:extLst>
              <a:ext uri="{FF2B5EF4-FFF2-40B4-BE49-F238E27FC236}">
                <a16:creationId xmlns:a16="http://schemas.microsoft.com/office/drawing/2014/main" id="{00877D73-434A-411F-BFAB-E1450D04C490}"/>
              </a:ext>
            </a:extLst>
          </p:cNvPr>
          <p:cNvSpPr txBox="1">
            <a:spLocks/>
          </p:cNvSpPr>
          <p:nvPr/>
        </p:nvSpPr>
        <p:spPr bwMode="auto">
          <a:xfrm>
            <a:off x="1641475" y="5967413"/>
            <a:ext cx="571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89097" name="Text Box 9">
            <a:extLst>
              <a:ext uri="{FF2B5EF4-FFF2-40B4-BE49-F238E27FC236}">
                <a16:creationId xmlns:a16="http://schemas.microsoft.com/office/drawing/2014/main" id="{551F5762-6C30-49EB-91FF-B2039E20821F}"/>
              </a:ext>
            </a:extLst>
          </p:cNvPr>
          <p:cNvSpPr txBox="1">
            <a:spLocks/>
          </p:cNvSpPr>
          <p:nvPr/>
        </p:nvSpPr>
        <p:spPr bwMode="auto">
          <a:xfrm>
            <a:off x="3997325" y="5967413"/>
            <a:ext cx="6302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89098" name="Text Box 10">
            <a:extLst>
              <a:ext uri="{FF2B5EF4-FFF2-40B4-BE49-F238E27FC236}">
                <a16:creationId xmlns:a16="http://schemas.microsoft.com/office/drawing/2014/main" id="{41950C9A-F236-4661-9AF5-A9E40A9838B1}"/>
              </a:ext>
            </a:extLst>
          </p:cNvPr>
          <p:cNvSpPr txBox="1">
            <a:spLocks/>
          </p:cNvSpPr>
          <p:nvPr/>
        </p:nvSpPr>
        <p:spPr bwMode="auto">
          <a:xfrm rot="4020000">
            <a:off x="4148932" y="2470943"/>
            <a:ext cx="812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ED393E"/>
                </a:solidFill>
                <a:latin typeface="Arial" panose="020B0604020202020204" pitchFamily="34" charset="0"/>
                <a:cs typeface="Arial" panose="020B0604020202020204" pitchFamily="34" charset="0"/>
                <a:sym typeface="Arial" panose="020B0604020202020204" pitchFamily="34" charset="0"/>
              </a:rPr>
              <a:t>STED</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endParaRPr>
          </a:p>
        </p:txBody>
      </p:sp>
      <p:sp>
        <p:nvSpPr>
          <p:cNvPr id="89099" name="Text Box 11">
            <a:extLst>
              <a:ext uri="{FF2B5EF4-FFF2-40B4-BE49-F238E27FC236}">
                <a16:creationId xmlns:a16="http://schemas.microsoft.com/office/drawing/2014/main" id="{9BDA049A-49D6-487A-BED7-686DBF6EDFA9}"/>
              </a:ext>
            </a:extLst>
          </p:cNvPr>
          <p:cNvSpPr txBox="1">
            <a:spLocks/>
          </p:cNvSpPr>
          <p:nvPr/>
        </p:nvSpPr>
        <p:spPr bwMode="auto">
          <a:xfrm rot="3660000">
            <a:off x="3712369" y="3077369"/>
            <a:ext cx="685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475CA7"/>
                </a:solidFill>
                <a:latin typeface="Arial" panose="020B0604020202020204" pitchFamily="34" charset="0"/>
                <a:cs typeface="Arial" panose="020B0604020202020204" pitchFamily="34" charset="0"/>
                <a:sym typeface="Arial" panose="020B0604020202020204" pitchFamily="34" charset="0"/>
              </a:rPr>
              <a:t>exc.</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endParaRPr>
          </a:p>
        </p:txBody>
      </p:sp>
      <p:sp>
        <p:nvSpPr>
          <p:cNvPr id="89100" name="Text Box 12">
            <a:extLst>
              <a:ext uri="{FF2B5EF4-FFF2-40B4-BE49-F238E27FC236}">
                <a16:creationId xmlns:a16="http://schemas.microsoft.com/office/drawing/2014/main" id="{B3EEADC6-635D-4251-B0E6-12C5E4BBBB99}"/>
              </a:ext>
            </a:extLst>
          </p:cNvPr>
          <p:cNvSpPr txBox="1">
            <a:spLocks/>
          </p:cNvSpPr>
          <p:nvPr/>
        </p:nvSpPr>
        <p:spPr bwMode="auto">
          <a:xfrm rot="1500000">
            <a:off x="3813175" y="5527675"/>
            <a:ext cx="4826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F</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endParaRPr>
          </a:p>
        </p:txBody>
      </p:sp>
      <p:sp>
        <p:nvSpPr>
          <p:cNvPr id="89101" name="Text Box 13">
            <a:extLst>
              <a:ext uri="{FF2B5EF4-FFF2-40B4-BE49-F238E27FC236}">
                <a16:creationId xmlns:a16="http://schemas.microsoft.com/office/drawing/2014/main" id="{47A29116-AE65-4CCA-AF16-FFEBFEBA3ADC}"/>
              </a:ext>
            </a:extLst>
          </p:cNvPr>
          <p:cNvSpPr txBox="1">
            <a:spLocks/>
          </p:cNvSpPr>
          <p:nvPr/>
        </p:nvSpPr>
        <p:spPr bwMode="auto">
          <a:xfrm rot="3480000">
            <a:off x="1310481" y="4609307"/>
            <a:ext cx="849313"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𝜏</a:t>
            </a:r>
            <a:r>
              <a:rPr lang="it-IT" altLang="it-IT" sz="1800" i="1" baseline="-6000">
                <a:latin typeface="Arial" panose="020B0604020202020204" pitchFamily="34" charset="0"/>
                <a:cs typeface="Arial" panose="020B0604020202020204" pitchFamily="34" charset="0"/>
                <a:sym typeface="Arial" panose="020B0604020202020204" pitchFamily="34" charset="0"/>
              </a:rPr>
              <a:t>STED</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a:latin typeface="Arial" panose="020B0604020202020204" pitchFamily="34" charset="0"/>
                <a:cs typeface="Arial" panose="020B0604020202020204" pitchFamily="34" charset="0"/>
                <a:sym typeface="Arial" panose="020B0604020202020204" pitchFamily="34" charset="0"/>
              </a:rPr>
              <a:t>)</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89102" name="Text Box 14">
            <a:extLst>
              <a:ext uri="{FF2B5EF4-FFF2-40B4-BE49-F238E27FC236}">
                <a16:creationId xmlns:a16="http://schemas.microsoft.com/office/drawing/2014/main" id="{7F57F289-9381-4C2B-AE75-1A2FB4135D20}"/>
              </a:ext>
            </a:extLst>
          </p:cNvPr>
          <p:cNvSpPr txBox="1">
            <a:spLocks/>
          </p:cNvSpPr>
          <p:nvPr/>
        </p:nvSpPr>
        <p:spPr bwMode="auto">
          <a:xfrm>
            <a:off x="942975" y="3795713"/>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89103" name="Text Box 15">
            <a:extLst>
              <a:ext uri="{FF2B5EF4-FFF2-40B4-BE49-F238E27FC236}">
                <a16:creationId xmlns:a16="http://schemas.microsoft.com/office/drawing/2014/main" id="{F3F67ECA-7A0F-406A-9DCB-38133E645BE5}"/>
              </a:ext>
            </a:extLst>
          </p:cNvPr>
          <p:cNvSpPr txBox="1">
            <a:spLocks/>
          </p:cNvSpPr>
          <p:nvPr/>
        </p:nvSpPr>
        <p:spPr bwMode="auto">
          <a:xfrm>
            <a:off x="968375" y="58007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89104" name="Text Box 16">
            <a:extLst>
              <a:ext uri="{FF2B5EF4-FFF2-40B4-BE49-F238E27FC236}">
                <a16:creationId xmlns:a16="http://schemas.microsoft.com/office/drawing/2014/main" id="{057C8FA1-2A36-477E-BABF-6C2508C64B07}"/>
              </a:ext>
            </a:extLst>
          </p:cNvPr>
          <p:cNvSpPr txBox="1">
            <a:spLocks/>
          </p:cNvSpPr>
          <p:nvPr/>
        </p:nvSpPr>
        <p:spPr bwMode="auto">
          <a:xfrm>
            <a:off x="942975" y="2073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89105" name="Text Box 17">
            <a:extLst>
              <a:ext uri="{FF2B5EF4-FFF2-40B4-BE49-F238E27FC236}">
                <a16:creationId xmlns:a16="http://schemas.microsoft.com/office/drawing/2014/main" id="{33CDDE70-5ECB-4538-9355-432C8BF2AC89}"/>
              </a:ext>
            </a:extLst>
          </p:cNvPr>
          <p:cNvSpPr txBox="1">
            <a:spLocks/>
          </p:cNvSpPr>
          <p:nvPr/>
        </p:nvSpPr>
        <p:spPr bwMode="auto">
          <a:xfrm>
            <a:off x="942975" y="40989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89106" name="Text Box 18">
            <a:extLst>
              <a:ext uri="{FF2B5EF4-FFF2-40B4-BE49-F238E27FC236}">
                <a16:creationId xmlns:a16="http://schemas.microsoft.com/office/drawing/2014/main" id="{146ED533-6A30-4368-90EE-960BBAF4B23B}"/>
              </a:ext>
            </a:extLst>
          </p:cNvPr>
          <p:cNvSpPr txBox="1">
            <a:spLocks/>
          </p:cNvSpPr>
          <p:nvPr/>
        </p:nvSpPr>
        <p:spPr bwMode="auto">
          <a:xfrm rot="-5400000">
            <a:off x="-50006" y="2877344"/>
            <a:ext cx="15621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Intensity (a.u.)</a:t>
            </a:r>
          </a:p>
        </p:txBody>
      </p:sp>
      <p:sp>
        <p:nvSpPr>
          <p:cNvPr id="89107" name="Text Box 19">
            <a:extLst>
              <a:ext uri="{FF2B5EF4-FFF2-40B4-BE49-F238E27FC236}">
                <a16:creationId xmlns:a16="http://schemas.microsoft.com/office/drawing/2014/main" id="{1F6B8D81-891E-4471-BF63-FF328C152FD4}"/>
              </a:ext>
            </a:extLst>
          </p:cNvPr>
          <p:cNvSpPr txBox="1">
            <a:spLocks/>
          </p:cNvSpPr>
          <p:nvPr/>
        </p:nvSpPr>
        <p:spPr bwMode="auto">
          <a:xfrm rot="-5400000">
            <a:off x="-50800" y="4916488"/>
            <a:ext cx="156368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solidFill>
                  <a:srgbClr val="2FB572"/>
                </a:solidFill>
                <a:latin typeface="Arial" panose="020B0604020202020204" pitchFamily="34" charset="0"/>
                <a:cs typeface="Arial" panose="020B0604020202020204" pitchFamily="34" charset="0"/>
                <a:sym typeface="Arial" panose="020B0604020202020204" pitchFamily="34" charset="0"/>
              </a:rPr>
              <a:t>Intensity (a.u.)</a:t>
            </a:r>
          </a:p>
        </p:txBody>
      </p:sp>
      <p:sp>
        <p:nvSpPr>
          <p:cNvPr id="89108" name="Text Box 20">
            <a:extLst>
              <a:ext uri="{FF2B5EF4-FFF2-40B4-BE49-F238E27FC236}">
                <a16:creationId xmlns:a16="http://schemas.microsoft.com/office/drawing/2014/main" id="{DE89528E-1DD3-41F8-9892-F0482605B06B}"/>
              </a:ext>
            </a:extLst>
          </p:cNvPr>
          <p:cNvSpPr txBox="1">
            <a:spLocks/>
          </p:cNvSpPr>
          <p:nvPr/>
        </p:nvSpPr>
        <p:spPr bwMode="auto">
          <a:xfrm rot="-5400000">
            <a:off x="4779169" y="4874419"/>
            <a:ext cx="1306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89109" name="Text Box 21">
            <a:extLst>
              <a:ext uri="{FF2B5EF4-FFF2-40B4-BE49-F238E27FC236}">
                <a16:creationId xmlns:a16="http://schemas.microsoft.com/office/drawing/2014/main" id="{11E8341E-6925-460F-9020-957A7A47F85F}"/>
              </a:ext>
            </a:extLst>
          </p:cNvPr>
          <p:cNvSpPr txBox="1">
            <a:spLocks/>
          </p:cNvSpPr>
          <p:nvPr/>
        </p:nvSpPr>
        <p:spPr bwMode="auto">
          <a:xfrm>
            <a:off x="5081588" y="58261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89110" name="Text Box 22">
            <a:extLst>
              <a:ext uri="{FF2B5EF4-FFF2-40B4-BE49-F238E27FC236}">
                <a16:creationId xmlns:a16="http://schemas.microsoft.com/office/drawing/2014/main" id="{6BCD4D60-1970-4898-AA26-5317D8A88656}"/>
              </a:ext>
            </a:extLst>
          </p:cNvPr>
          <p:cNvSpPr txBox="1">
            <a:spLocks/>
          </p:cNvSpPr>
          <p:nvPr/>
        </p:nvSpPr>
        <p:spPr bwMode="auto">
          <a:xfrm>
            <a:off x="5081588" y="41243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89111" name="Oval 23">
            <a:extLst>
              <a:ext uri="{FF2B5EF4-FFF2-40B4-BE49-F238E27FC236}">
                <a16:creationId xmlns:a16="http://schemas.microsoft.com/office/drawing/2014/main" id="{6CCA41F9-898A-407A-A3B0-377ED2AB1C0B}"/>
              </a:ext>
            </a:extLst>
          </p:cNvPr>
          <p:cNvSpPr>
            <a:spLocks/>
          </p:cNvSpPr>
          <p:nvPr/>
        </p:nvSpPr>
        <p:spPr bwMode="auto">
          <a:xfrm>
            <a:off x="3706813" y="7950200"/>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89112" name="Line 24">
            <a:extLst>
              <a:ext uri="{FF2B5EF4-FFF2-40B4-BE49-F238E27FC236}">
                <a16:creationId xmlns:a16="http://schemas.microsoft.com/office/drawing/2014/main" id="{1B21C3B4-D207-476D-B4E2-6F6B0D0F34A9}"/>
              </a:ext>
            </a:extLst>
          </p:cNvPr>
          <p:cNvSpPr>
            <a:spLocks noChangeShapeType="1"/>
          </p:cNvSpPr>
          <p:nvPr/>
        </p:nvSpPr>
        <p:spPr bwMode="auto">
          <a:xfrm>
            <a:off x="3157538" y="8016875"/>
            <a:ext cx="573087" cy="0"/>
          </a:xfrm>
          <a:prstGeom prst="line">
            <a:avLst/>
          </a:prstGeom>
          <a:noFill/>
          <a:ln w="25400">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89113" name="Text Box 25">
            <a:extLst>
              <a:ext uri="{FF2B5EF4-FFF2-40B4-BE49-F238E27FC236}">
                <a16:creationId xmlns:a16="http://schemas.microsoft.com/office/drawing/2014/main" id="{7038BE33-4111-4980-BB2F-75CCDA25FFB1}"/>
              </a:ext>
            </a:extLst>
          </p:cNvPr>
          <p:cNvSpPr txBox="1">
            <a:spLocks/>
          </p:cNvSpPr>
          <p:nvPr/>
        </p:nvSpPr>
        <p:spPr bwMode="auto">
          <a:xfrm>
            <a:off x="3343275" y="7950200"/>
            <a:ext cx="2540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p>
        </p:txBody>
      </p:sp>
      <p:sp>
        <p:nvSpPr>
          <p:cNvPr id="89114" name="Text Box 26">
            <a:extLst>
              <a:ext uri="{FF2B5EF4-FFF2-40B4-BE49-F238E27FC236}">
                <a16:creationId xmlns:a16="http://schemas.microsoft.com/office/drawing/2014/main" id="{21D74A88-6130-4739-AC62-669238632CA0}"/>
              </a:ext>
            </a:extLst>
          </p:cNvPr>
          <p:cNvSpPr txBox="1">
            <a:spLocks/>
          </p:cNvSpPr>
          <p:nvPr/>
        </p:nvSpPr>
        <p:spPr bwMode="auto">
          <a:xfrm rot="-5400000">
            <a:off x="77788" y="7208838"/>
            <a:ext cx="1308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89115" name="Text Box 27">
            <a:extLst>
              <a:ext uri="{FF2B5EF4-FFF2-40B4-BE49-F238E27FC236}">
                <a16:creationId xmlns:a16="http://schemas.microsoft.com/office/drawing/2014/main" id="{19DC245E-B416-46BC-8721-6F31452AB2D9}"/>
              </a:ext>
            </a:extLst>
          </p:cNvPr>
          <p:cNvSpPr txBox="1">
            <a:spLocks/>
          </p:cNvSpPr>
          <p:nvPr/>
        </p:nvSpPr>
        <p:spPr bwMode="auto">
          <a:xfrm>
            <a:off x="965200" y="7856538"/>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89116" name="Text Box 28">
            <a:extLst>
              <a:ext uri="{FF2B5EF4-FFF2-40B4-BE49-F238E27FC236}">
                <a16:creationId xmlns:a16="http://schemas.microsoft.com/office/drawing/2014/main" id="{DE2D4392-7909-481B-88B7-486D4BCA075A}"/>
              </a:ext>
            </a:extLst>
          </p:cNvPr>
          <p:cNvSpPr txBox="1">
            <a:spLocks/>
          </p:cNvSpPr>
          <p:nvPr/>
        </p:nvSpPr>
        <p:spPr bwMode="auto">
          <a:xfrm>
            <a:off x="977900" y="66770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89117" name="Text Box 29">
            <a:extLst>
              <a:ext uri="{FF2B5EF4-FFF2-40B4-BE49-F238E27FC236}">
                <a16:creationId xmlns:a16="http://schemas.microsoft.com/office/drawing/2014/main" id="{885965F4-93E8-4C67-9AA5-F6E2D350A5A7}"/>
              </a:ext>
            </a:extLst>
          </p:cNvPr>
          <p:cNvSpPr txBox="1">
            <a:spLocks/>
          </p:cNvSpPr>
          <p:nvPr/>
        </p:nvSpPr>
        <p:spPr bwMode="auto">
          <a:xfrm>
            <a:off x="1130300" y="116157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89118" name="Text Box 30">
            <a:extLst>
              <a:ext uri="{FF2B5EF4-FFF2-40B4-BE49-F238E27FC236}">
                <a16:creationId xmlns:a16="http://schemas.microsoft.com/office/drawing/2014/main" id="{22351D69-ACDA-41B8-859B-2238CF69C7F0}"/>
              </a:ext>
            </a:extLst>
          </p:cNvPr>
          <p:cNvSpPr txBox="1">
            <a:spLocks/>
          </p:cNvSpPr>
          <p:nvPr/>
        </p:nvSpPr>
        <p:spPr bwMode="auto">
          <a:xfrm>
            <a:off x="4816475" y="11615738"/>
            <a:ext cx="368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a:t>
            </a:r>
          </a:p>
        </p:txBody>
      </p:sp>
      <p:sp>
        <p:nvSpPr>
          <p:cNvPr id="89119" name="Text Box 31">
            <a:extLst>
              <a:ext uri="{FF2B5EF4-FFF2-40B4-BE49-F238E27FC236}">
                <a16:creationId xmlns:a16="http://schemas.microsoft.com/office/drawing/2014/main" id="{7CD3A447-1D77-4A91-8BA7-F43A11FE1989}"/>
              </a:ext>
            </a:extLst>
          </p:cNvPr>
          <p:cNvSpPr txBox="1">
            <a:spLocks/>
          </p:cNvSpPr>
          <p:nvPr/>
        </p:nvSpPr>
        <p:spPr bwMode="auto">
          <a:xfrm>
            <a:off x="2776538" y="11615738"/>
            <a:ext cx="6350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t </a:t>
            </a:r>
            <a:r>
              <a:rPr lang="it-IT" altLang="it-IT" sz="1800">
                <a:latin typeface="Arial" panose="020B0604020202020204" pitchFamily="34" charset="0"/>
                <a:cs typeface="Arial" panose="020B0604020202020204" pitchFamily="34" charset="0"/>
                <a:sym typeface="Arial" panose="020B0604020202020204" pitchFamily="34" charset="0"/>
              </a:rPr>
              <a:t>(ns)</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89120" name="Text Box 32">
            <a:extLst>
              <a:ext uri="{FF2B5EF4-FFF2-40B4-BE49-F238E27FC236}">
                <a16:creationId xmlns:a16="http://schemas.microsoft.com/office/drawing/2014/main" id="{329B150B-1567-47A6-8749-B933878DA43C}"/>
              </a:ext>
            </a:extLst>
          </p:cNvPr>
          <p:cNvSpPr txBox="1">
            <a:spLocks/>
          </p:cNvSpPr>
          <p:nvPr/>
        </p:nvSpPr>
        <p:spPr bwMode="auto">
          <a:xfrm rot="-5400000">
            <a:off x="-125413" y="10477501"/>
            <a:ext cx="1712913"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f</a:t>
            </a:r>
            <a:r>
              <a:rPr lang="it-IT" altLang="it-IT" sz="1800" baseline="-6000">
                <a:latin typeface="Arial" panose="020B0604020202020204" pitchFamily="34" charset="0"/>
                <a:cs typeface="Arial" panose="020B0604020202020204" pitchFamily="34" charset="0"/>
                <a:sym typeface="Arial" panose="020B0604020202020204" pitchFamily="34" charset="0"/>
              </a:rPr>
              <a:t>SF</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t</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 0) (a.u.)</a:t>
            </a:r>
          </a:p>
        </p:txBody>
      </p:sp>
      <p:sp>
        <p:nvSpPr>
          <p:cNvPr id="89121" name="Text Box 33">
            <a:extLst>
              <a:ext uri="{FF2B5EF4-FFF2-40B4-BE49-F238E27FC236}">
                <a16:creationId xmlns:a16="http://schemas.microsoft.com/office/drawing/2014/main" id="{8E508042-EA49-4976-AF01-134B355418FE}"/>
              </a:ext>
            </a:extLst>
          </p:cNvPr>
          <p:cNvSpPr txBox="1">
            <a:spLocks/>
          </p:cNvSpPr>
          <p:nvPr/>
        </p:nvSpPr>
        <p:spPr bwMode="auto">
          <a:xfrm>
            <a:off x="955675" y="1139348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89122" name="Text Box 34">
            <a:extLst>
              <a:ext uri="{FF2B5EF4-FFF2-40B4-BE49-F238E27FC236}">
                <a16:creationId xmlns:a16="http://schemas.microsoft.com/office/drawing/2014/main" id="{361CDB5A-A053-49E2-9587-106D4F947E5E}"/>
              </a:ext>
            </a:extLst>
          </p:cNvPr>
          <p:cNvSpPr txBox="1">
            <a:spLocks/>
          </p:cNvSpPr>
          <p:nvPr/>
        </p:nvSpPr>
        <p:spPr bwMode="auto">
          <a:xfrm>
            <a:off x="955675" y="97266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pic>
        <p:nvPicPr>
          <p:cNvPr id="89123" name="Picture 35" descr="pasted-image.png">
            <a:extLst>
              <a:ext uri="{FF2B5EF4-FFF2-40B4-BE49-F238E27FC236}">
                <a16:creationId xmlns:a16="http://schemas.microsoft.com/office/drawing/2014/main" id="{9EA78426-E139-47B8-A0AE-688143E3D3F0}"/>
              </a:ext>
            </a:extLst>
          </p:cNvPr>
          <p:cNvPicPr>
            <a:picLocks/>
          </p:cNvPicPr>
          <p:nvPr/>
        </p:nvPicPr>
        <p:blipFill>
          <a:blip r:embed="rId5">
            <a:extLst>
              <a:ext uri="{28A0092B-C50C-407E-A947-70E740481C1C}">
                <a14:useLocalDpi xmlns:a14="http://schemas.microsoft.com/office/drawing/2010/main" val="0"/>
              </a:ext>
            </a:extLst>
          </a:blip>
          <a:srcRect l="17751" t="11522" r="14029" b="16599"/>
          <a:stretch>
            <a:fillRect/>
          </a:stretch>
        </p:blipFill>
        <p:spPr bwMode="auto">
          <a:xfrm>
            <a:off x="1239838" y="9688513"/>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24" name="Text Box 36">
            <a:extLst>
              <a:ext uri="{FF2B5EF4-FFF2-40B4-BE49-F238E27FC236}">
                <a16:creationId xmlns:a16="http://schemas.microsoft.com/office/drawing/2014/main" id="{3924FD8D-E337-4F6F-8B36-3BF2C30BCC38}"/>
              </a:ext>
            </a:extLst>
          </p:cNvPr>
          <p:cNvSpPr txBox="1">
            <a:spLocks/>
          </p:cNvSpPr>
          <p:nvPr/>
        </p:nvSpPr>
        <p:spPr bwMode="auto">
          <a:xfrm>
            <a:off x="8285163" y="2074863"/>
            <a:ext cx="63182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of a single-fluorophore</a:t>
            </a:r>
          </a:p>
        </p:txBody>
      </p:sp>
      <p:pic>
        <p:nvPicPr>
          <p:cNvPr id="89125" name="Picture 37">
            <a:extLst>
              <a:ext uri="{FF2B5EF4-FFF2-40B4-BE49-F238E27FC236}">
                <a16:creationId xmlns:a16="http://schemas.microsoft.com/office/drawing/2014/main" id="{F1F0A942-9BF3-4DF4-A2F8-2EA13DC477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05913" y="2782888"/>
            <a:ext cx="44767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26" name="Text Box 38">
            <a:extLst>
              <a:ext uri="{FF2B5EF4-FFF2-40B4-BE49-F238E27FC236}">
                <a16:creationId xmlns:a16="http://schemas.microsoft.com/office/drawing/2014/main" id="{5C6DEEF9-378C-4D12-9BD2-9A76D77F6886}"/>
              </a:ext>
            </a:extLst>
          </p:cNvPr>
          <p:cNvSpPr txBox="1">
            <a:spLocks/>
          </p:cNvSpPr>
          <p:nvPr/>
        </p:nvSpPr>
        <p:spPr bwMode="auto">
          <a:xfrm>
            <a:off x="11093450" y="3330575"/>
            <a:ext cx="7016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with</a:t>
            </a:r>
          </a:p>
        </p:txBody>
      </p:sp>
      <p:pic>
        <p:nvPicPr>
          <p:cNvPr id="89127" name="Picture 2">
            <a:extLst>
              <a:ext uri="{FF2B5EF4-FFF2-40B4-BE49-F238E27FC236}">
                <a16:creationId xmlns:a16="http://schemas.microsoft.com/office/drawing/2014/main" id="{65B813F5-C287-4BFA-ADB6-B94988ADAF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2263" y="4017963"/>
            <a:ext cx="448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5">
            <a:extLst>
              <a:ext uri="{FF2B5EF4-FFF2-40B4-BE49-F238E27FC236}">
                <a16:creationId xmlns:a16="http://schemas.microsoft.com/office/drawing/2014/main" id="{7169508A-9595-4B1B-9759-0D3A8F373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6832600"/>
            <a:ext cx="235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1">
            <a:extLst>
              <a:ext uri="{FF2B5EF4-FFF2-40B4-BE49-F238E27FC236}">
                <a16:creationId xmlns:a16="http://schemas.microsoft.com/office/drawing/2014/main" id="{4310F26B-CE1C-4E9E-AC07-4997A3921B56}"/>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Principle</a:t>
            </a:r>
          </a:p>
        </p:txBody>
      </p:sp>
      <p:sp>
        <p:nvSpPr>
          <p:cNvPr id="90115" name="Rectangle 3">
            <a:extLst>
              <a:ext uri="{FF2B5EF4-FFF2-40B4-BE49-F238E27FC236}">
                <a16:creationId xmlns:a16="http://schemas.microsoft.com/office/drawing/2014/main" id="{95105761-3DAB-42D2-AFED-8F5BF13C1425}"/>
              </a:ext>
            </a:extLst>
          </p:cNvPr>
          <p:cNvSpPr>
            <a:spLocks/>
          </p:cNvSpPr>
          <p:nvPr/>
        </p:nvSpPr>
        <p:spPr bwMode="auto">
          <a:xfrm>
            <a:off x="1243013" y="6796088"/>
            <a:ext cx="444500" cy="1270000"/>
          </a:xfrm>
          <a:prstGeom prst="rect">
            <a:avLst/>
          </a:prstGeom>
          <a:gradFill rotWithShape="0">
            <a:gsLst>
              <a:gs pos="0">
                <a:srgbClr val="FF2600"/>
              </a:gs>
              <a:gs pos="19305">
                <a:srgbClr val="FF9100"/>
              </a:gs>
              <a:gs pos="34309">
                <a:srgbClr val="FFFB00"/>
              </a:gs>
              <a:gs pos="52002">
                <a:srgbClr val="7FFC80"/>
              </a:gs>
              <a:gs pos="68114">
                <a:srgbClr val="00FDFF"/>
              </a:gs>
              <a:gs pos="83698">
                <a:srgbClr val="0298FF"/>
              </a:gs>
              <a:gs pos="100000">
                <a:srgbClr val="0433FF"/>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0116" name="Picture 4" descr="pasted-image.pdf">
            <a:extLst>
              <a:ext uri="{FF2B5EF4-FFF2-40B4-BE49-F238E27FC236}">
                <a16:creationId xmlns:a16="http://schemas.microsoft.com/office/drawing/2014/main" id="{A5AE19CA-1A6E-43B3-A3E9-117BAA1B22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09232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17" name="Picture 5" descr="pasted-image.pdf">
            <a:extLst>
              <a:ext uri="{FF2B5EF4-FFF2-40B4-BE49-F238E27FC236}">
                <a16:creationId xmlns:a16="http://schemas.microsoft.com/office/drawing/2014/main" id="{08C72F6C-3BAB-42C2-B065-ADE722F7C1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9257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8" name="Text Box 6">
            <a:extLst>
              <a:ext uri="{FF2B5EF4-FFF2-40B4-BE49-F238E27FC236}">
                <a16:creationId xmlns:a16="http://schemas.microsoft.com/office/drawing/2014/main" id="{077C216E-7A9F-4D9C-A3B1-E60D5BD33246}"/>
              </a:ext>
            </a:extLst>
          </p:cNvPr>
          <p:cNvSpPr txBox="1">
            <a:spLocks/>
          </p:cNvSpPr>
          <p:nvPr/>
        </p:nvSpPr>
        <p:spPr bwMode="auto">
          <a:xfrm>
            <a:off x="2757488" y="6246813"/>
            <a:ext cx="7239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(nm)</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0119" name="Text Box 7">
            <a:extLst>
              <a:ext uri="{FF2B5EF4-FFF2-40B4-BE49-F238E27FC236}">
                <a16:creationId xmlns:a16="http://schemas.microsoft.com/office/drawing/2014/main" id="{9E3A6868-F6B4-4C84-9875-8C435BC6B2BB}"/>
              </a:ext>
            </a:extLst>
          </p:cNvPr>
          <p:cNvSpPr txBox="1">
            <a:spLocks/>
          </p:cNvSpPr>
          <p:nvPr/>
        </p:nvSpPr>
        <p:spPr bwMode="auto">
          <a:xfrm>
            <a:off x="2998788" y="59674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0120" name="Text Box 8">
            <a:extLst>
              <a:ext uri="{FF2B5EF4-FFF2-40B4-BE49-F238E27FC236}">
                <a16:creationId xmlns:a16="http://schemas.microsoft.com/office/drawing/2014/main" id="{8AEFD6DF-598A-48A2-8693-9AA7B518FC68}"/>
              </a:ext>
            </a:extLst>
          </p:cNvPr>
          <p:cNvSpPr txBox="1">
            <a:spLocks/>
          </p:cNvSpPr>
          <p:nvPr/>
        </p:nvSpPr>
        <p:spPr bwMode="auto">
          <a:xfrm>
            <a:off x="1641475" y="5967413"/>
            <a:ext cx="571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0121" name="Text Box 9">
            <a:extLst>
              <a:ext uri="{FF2B5EF4-FFF2-40B4-BE49-F238E27FC236}">
                <a16:creationId xmlns:a16="http://schemas.microsoft.com/office/drawing/2014/main" id="{C19F3C56-2D66-4A15-ABA6-D2B713BB450C}"/>
              </a:ext>
            </a:extLst>
          </p:cNvPr>
          <p:cNvSpPr txBox="1">
            <a:spLocks/>
          </p:cNvSpPr>
          <p:nvPr/>
        </p:nvSpPr>
        <p:spPr bwMode="auto">
          <a:xfrm>
            <a:off x="3997325" y="5967413"/>
            <a:ext cx="6302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0122" name="Text Box 10">
            <a:extLst>
              <a:ext uri="{FF2B5EF4-FFF2-40B4-BE49-F238E27FC236}">
                <a16:creationId xmlns:a16="http://schemas.microsoft.com/office/drawing/2014/main" id="{0D63280F-D5EF-4D7F-B3D9-EAD668A7A84F}"/>
              </a:ext>
            </a:extLst>
          </p:cNvPr>
          <p:cNvSpPr txBox="1">
            <a:spLocks/>
          </p:cNvSpPr>
          <p:nvPr/>
        </p:nvSpPr>
        <p:spPr bwMode="auto">
          <a:xfrm rot="4020000">
            <a:off x="4148932" y="2470943"/>
            <a:ext cx="812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ED393E"/>
                </a:solidFill>
                <a:latin typeface="Arial" panose="020B0604020202020204" pitchFamily="34" charset="0"/>
                <a:cs typeface="Arial" panose="020B0604020202020204" pitchFamily="34" charset="0"/>
                <a:sym typeface="Arial" panose="020B0604020202020204" pitchFamily="34" charset="0"/>
              </a:rPr>
              <a:t>STED</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endParaRPr>
          </a:p>
        </p:txBody>
      </p:sp>
      <p:sp>
        <p:nvSpPr>
          <p:cNvPr id="90123" name="Text Box 11">
            <a:extLst>
              <a:ext uri="{FF2B5EF4-FFF2-40B4-BE49-F238E27FC236}">
                <a16:creationId xmlns:a16="http://schemas.microsoft.com/office/drawing/2014/main" id="{0C4F6DAD-52E9-4369-A63B-5446B396066C}"/>
              </a:ext>
            </a:extLst>
          </p:cNvPr>
          <p:cNvSpPr txBox="1">
            <a:spLocks/>
          </p:cNvSpPr>
          <p:nvPr/>
        </p:nvSpPr>
        <p:spPr bwMode="auto">
          <a:xfrm rot="3660000">
            <a:off x="3712369" y="3077369"/>
            <a:ext cx="685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475CA7"/>
                </a:solidFill>
                <a:latin typeface="Arial" panose="020B0604020202020204" pitchFamily="34" charset="0"/>
                <a:cs typeface="Arial" panose="020B0604020202020204" pitchFamily="34" charset="0"/>
                <a:sym typeface="Arial" panose="020B0604020202020204" pitchFamily="34" charset="0"/>
              </a:rPr>
              <a:t>exc.</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endParaRPr>
          </a:p>
        </p:txBody>
      </p:sp>
      <p:sp>
        <p:nvSpPr>
          <p:cNvPr id="90124" name="Text Box 12">
            <a:extLst>
              <a:ext uri="{FF2B5EF4-FFF2-40B4-BE49-F238E27FC236}">
                <a16:creationId xmlns:a16="http://schemas.microsoft.com/office/drawing/2014/main" id="{E8988A85-38AA-4D05-9EA4-2C005D1100FD}"/>
              </a:ext>
            </a:extLst>
          </p:cNvPr>
          <p:cNvSpPr txBox="1">
            <a:spLocks/>
          </p:cNvSpPr>
          <p:nvPr/>
        </p:nvSpPr>
        <p:spPr bwMode="auto">
          <a:xfrm rot="1500000">
            <a:off x="3813175" y="5527675"/>
            <a:ext cx="4826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F</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endParaRPr>
          </a:p>
        </p:txBody>
      </p:sp>
      <p:sp>
        <p:nvSpPr>
          <p:cNvPr id="90125" name="Text Box 13">
            <a:extLst>
              <a:ext uri="{FF2B5EF4-FFF2-40B4-BE49-F238E27FC236}">
                <a16:creationId xmlns:a16="http://schemas.microsoft.com/office/drawing/2014/main" id="{0181B229-B968-42AD-96C8-D25F80564EF0}"/>
              </a:ext>
            </a:extLst>
          </p:cNvPr>
          <p:cNvSpPr txBox="1">
            <a:spLocks/>
          </p:cNvSpPr>
          <p:nvPr/>
        </p:nvSpPr>
        <p:spPr bwMode="auto">
          <a:xfrm rot="3480000">
            <a:off x="1310481" y="4609307"/>
            <a:ext cx="849313"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𝜏</a:t>
            </a:r>
            <a:r>
              <a:rPr lang="it-IT" altLang="it-IT" sz="1800" i="1" baseline="-6000">
                <a:latin typeface="Arial" panose="020B0604020202020204" pitchFamily="34" charset="0"/>
                <a:cs typeface="Arial" panose="020B0604020202020204" pitchFamily="34" charset="0"/>
                <a:sym typeface="Arial" panose="020B0604020202020204" pitchFamily="34" charset="0"/>
              </a:rPr>
              <a:t>STED</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a:latin typeface="Arial" panose="020B0604020202020204" pitchFamily="34" charset="0"/>
                <a:cs typeface="Arial" panose="020B0604020202020204" pitchFamily="34" charset="0"/>
                <a:sym typeface="Arial" panose="020B0604020202020204" pitchFamily="34" charset="0"/>
              </a:rPr>
              <a:t>)</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0126" name="Text Box 14">
            <a:extLst>
              <a:ext uri="{FF2B5EF4-FFF2-40B4-BE49-F238E27FC236}">
                <a16:creationId xmlns:a16="http://schemas.microsoft.com/office/drawing/2014/main" id="{83B664F2-718E-42C4-8507-FCE07E139666}"/>
              </a:ext>
            </a:extLst>
          </p:cNvPr>
          <p:cNvSpPr txBox="1">
            <a:spLocks/>
          </p:cNvSpPr>
          <p:nvPr/>
        </p:nvSpPr>
        <p:spPr bwMode="auto">
          <a:xfrm>
            <a:off x="942975" y="3795713"/>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0127" name="Text Box 15">
            <a:extLst>
              <a:ext uri="{FF2B5EF4-FFF2-40B4-BE49-F238E27FC236}">
                <a16:creationId xmlns:a16="http://schemas.microsoft.com/office/drawing/2014/main" id="{BB4A5C4D-B473-41B3-A92B-8375E31807D8}"/>
              </a:ext>
            </a:extLst>
          </p:cNvPr>
          <p:cNvSpPr txBox="1">
            <a:spLocks/>
          </p:cNvSpPr>
          <p:nvPr/>
        </p:nvSpPr>
        <p:spPr bwMode="auto">
          <a:xfrm>
            <a:off x="968375" y="58007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0128" name="Text Box 16">
            <a:extLst>
              <a:ext uri="{FF2B5EF4-FFF2-40B4-BE49-F238E27FC236}">
                <a16:creationId xmlns:a16="http://schemas.microsoft.com/office/drawing/2014/main" id="{2411139A-5D78-431E-80C1-93E0D5D3C245}"/>
              </a:ext>
            </a:extLst>
          </p:cNvPr>
          <p:cNvSpPr txBox="1">
            <a:spLocks/>
          </p:cNvSpPr>
          <p:nvPr/>
        </p:nvSpPr>
        <p:spPr bwMode="auto">
          <a:xfrm>
            <a:off x="942975" y="2073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0129" name="Text Box 17">
            <a:extLst>
              <a:ext uri="{FF2B5EF4-FFF2-40B4-BE49-F238E27FC236}">
                <a16:creationId xmlns:a16="http://schemas.microsoft.com/office/drawing/2014/main" id="{5A7752C8-C488-4125-9E3B-9F6D39662367}"/>
              </a:ext>
            </a:extLst>
          </p:cNvPr>
          <p:cNvSpPr txBox="1">
            <a:spLocks/>
          </p:cNvSpPr>
          <p:nvPr/>
        </p:nvSpPr>
        <p:spPr bwMode="auto">
          <a:xfrm>
            <a:off x="942975" y="40989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0130" name="Text Box 18">
            <a:extLst>
              <a:ext uri="{FF2B5EF4-FFF2-40B4-BE49-F238E27FC236}">
                <a16:creationId xmlns:a16="http://schemas.microsoft.com/office/drawing/2014/main" id="{48C6A95F-7BDC-489A-8C24-ED84B4A1237B}"/>
              </a:ext>
            </a:extLst>
          </p:cNvPr>
          <p:cNvSpPr txBox="1">
            <a:spLocks/>
          </p:cNvSpPr>
          <p:nvPr/>
        </p:nvSpPr>
        <p:spPr bwMode="auto">
          <a:xfrm rot="-5400000">
            <a:off x="-50006" y="2877344"/>
            <a:ext cx="15621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Intensity (a.u.)</a:t>
            </a:r>
          </a:p>
        </p:txBody>
      </p:sp>
      <p:sp>
        <p:nvSpPr>
          <p:cNvPr id="90131" name="Text Box 19">
            <a:extLst>
              <a:ext uri="{FF2B5EF4-FFF2-40B4-BE49-F238E27FC236}">
                <a16:creationId xmlns:a16="http://schemas.microsoft.com/office/drawing/2014/main" id="{AF48B7CA-1F89-42CB-A1B8-C7D0EF70E9B5}"/>
              </a:ext>
            </a:extLst>
          </p:cNvPr>
          <p:cNvSpPr txBox="1">
            <a:spLocks/>
          </p:cNvSpPr>
          <p:nvPr/>
        </p:nvSpPr>
        <p:spPr bwMode="auto">
          <a:xfrm rot="-5400000">
            <a:off x="-50800" y="4916488"/>
            <a:ext cx="156368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solidFill>
                  <a:srgbClr val="2FB572"/>
                </a:solidFill>
                <a:latin typeface="Arial" panose="020B0604020202020204" pitchFamily="34" charset="0"/>
                <a:cs typeface="Arial" panose="020B0604020202020204" pitchFamily="34" charset="0"/>
                <a:sym typeface="Arial" panose="020B0604020202020204" pitchFamily="34" charset="0"/>
              </a:rPr>
              <a:t>Intensity (a.u.)</a:t>
            </a:r>
          </a:p>
        </p:txBody>
      </p:sp>
      <p:sp>
        <p:nvSpPr>
          <p:cNvPr id="90132" name="Text Box 20">
            <a:extLst>
              <a:ext uri="{FF2B5EF4-FFF2-40B4-BE49-F238E27FC236}">
                <a16:creationId xmlns:a16="http://schemas.microsoft.com/office/drawing/2014/main" id="{38095B7A-3B97-422F-83AD-A9F3EE81D238}"/>
              </a:ext>
            </a:extLst>
          </p:cNvPr>
          <p:cNvSpPr txBox="1">
            <a:spLocks/>
          </p:cNvSpPr>
          <p:nvPr/>
        </p:nvSpPr>
        <p:spPr bwMode="auto">
          <a:xfrm rot="-5400000">
            <a:off x="4779169" y="4874419"/>
            <a:ext cx="1306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0133" name="Text Box 21">
            <a:extLst>
              <a:ext uri="{FF2B5EF4-FFF2-40B4-BE49-F238E27FC236}">
                <a16:creationId xmlns:a16="http://schemas.microsoft.com/office/drawing/2014/main" id="{C5E5C3F1-B278-4246-BAA1-B158C15376B5}"/>
              </a:ext>
            </a:extLst>
          </p:cNvPr>
          <p:cNvSpPr txBox="1">
            <a:spLocks/>
          </p:cNvSpPr>
          <p:nvPr/>
        </p:nvSpPr>
        <p:spPr bwMode="auto">
          <a:xfrm>
            <a:off x="5081588" y="58261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0134" name="Text Box 22">
            <a:extLst>
              <a:ext uri="{FF2B5EF4-FFF2-40B4-BE49-F238E27FC236}">
                <a16:creationId xmlns:a16="http://schemas.microsoft.com/office/drawing/2014/main" id="{76467D42-0B6A-49F4-BF08-AD6EF30D91B7}"/>
              </a:ext>
            </a:extLst>
          </p:cNvPr>
          <p:cNvSpPr txBox="1">
            <a:spLocks/>
          </p:cNvSpPr>
          <p:nvPr/>
        </p:nvSpPr>
        <p:spPr bwMode="auto">
          <a:xfrm>
            <a:off x="5081588" y="41243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0135" name="Oval 23">
            <a:extLst>
              <a:ext uri="{FF2B5EF4-FFF2-40B4-BE49-F238E27FC236}">
                <a16:creationId xmlns:a16="http://schemas.microsoft.com/office/drawing/2014/main" id="{BE3D1D14-F350-457B-9DFB-252421C09E1D}"/>
              </a:ext>
            </a:extLst>
          </p:cNvPr>
          <p:cNvSpPr>
            <a:spLocks/>
          </p:cNvSpPr>
          <p:nvPr/>
        </p:nvSpPr>
        <p:spPr bwMode="auto">
          <a:xfrm>
            <a:off x="3732213" y="7950200"/>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0136" name="Line 24">
            <a:extLst>
              <a:ext uri="{FF2B5EF4-FFF2-40B4-BE49-F238E27FC236}">
                <a16:creationId xmlns:a16="http://schemas.microsoft.com/office/drawing/2014/main" id="{AB71AEA2-8291-4018-A332-EFB02CE6A2D0}"/>
              </a:ext>
            </a:extLst>
          </p:cNvPr>
          <p:cNvSpPr>
            <a:spLocks noChangeShapeType="1"/>
          </p:cNvSpPr>
          <p:nvPr/>
        </p:nvSpPr>
        <p:spPr bwMode="auto">
          <a:xfrm>
            <a:off x="3157538" y="8016875"/>
            <a:ext cx="573087" cy="0"/>
          </a:xfrm>
          <a:prstGeom prst="line">
            <a:avLst/>
          </a:prstGeom>
          <a:noFill/>
          <a:ln w="25400">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0137" name="Text Box 25">
            <a:extLst>
              <a:ext uri="{FF2B5EF4-FFF2-40B4-BE49-F238E27FC236}">
                <a16:creationId xmlns:a16="http://schemas.microsoft.com/office/drawing/2014/main" id="{9BF8AF20-4A6C-4EA1-AD51-D98B717685BE}"/>
              </a:ext>
            </a:extLst>
          </p:cNvPr>
          <p:cNvSpPr txBox="1">
            <a:spLocks/>
          </p:cNvSpPr>
          <p:nvPr/>
        </p:nvSpPr>
        <p:spPr bwMode="auto">
          <a:xfrm>
            <a:off x="3262313" y="7950200"/>
            <a:ext cx="465137"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out</a:t>
            </a:r>
            <a:r>
              <a:rPr lang="it-IT" altLang="it-IT" sz="1800" i="1">
                <a:latin typeface="Arial" panose="020B0604020202020204" pitchFamily="34" charset="0"/>
                <a:cs typeface="Arial" panose="020B0604020202020204" pitchFamily="34" charset="0"/>
                <a:sym typeface="Arial" panose="020B0604020202020204" pitchFamily="34" charset="0"/>
              </a:rPr>
              <a:t> </a:t>
            </a:r>
          </a:p>
        </p:txBody>
      </p:sp>
      <p:sp>
        <p:nvSpPr>
          <p:cNvPr id="90138" name="Text Box 26">
            <a:extLst>
              <a:ext uri="{FF2B5EF4-FFF2-40B4-BE49-F238E27FC236}">
                <a16:creationId xmlns:a16="http://schemas.microsoft.com/office/drawing/2014/main" id="{4D3AF097-28D1-447E-97DC-F5C46F841C08}"/>
              </a:ext>
            </a:extLst>
          </p:cNvPr>
          <p:cNvSpPr txBox="1">
            <a:spLocks/>
          </p:cNvSpPr>
          <p:nvPr/>
        </p:nvSpPr>
        <p:spPr bwMode="auto">
          <a:xfrm rot="-5400000">
            <a:off x="77788" y="7208838"/>
            <a:ext cx="1308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0139" name="Text Box 27">
            <a:extLst>
              <a:ext uri="{FF2B5EF4-FFF2-40B4-BE49-F238E27FC236}">
                <a16:creationId xmlns:a16="http://schemas.microsoft.com/office/drawing/2014/main" id="{252C86E8-D75A-4B17-B7B2-270DEF08641F}"/>
              </a:ext>
            </a:extLst>
          </p:cNvPr>
          <p:cNvSpPr txBox="1">
            <a:spLocks/>
          </p:cNvSpPr>
          <p:nvPr/>
        </p:nvSpPr>
        <p:spPr bwMode="auto">
          <a:xfrm>
            <a:off x="965200" y="7856538"/>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0140" name="Text Box 28">
            <a:extLst>
              <a:ext uri="{FF2B5EF4-FFF2-40B4-BE49-F238E27FC236}">
                <a16:creationId xmlns:a16="http://schemas.microsoft.com/office/drawing/2014/main" id="{4AF0E8D6-A86A-4DE6-8792-2CC3F05CBF1B}"/>
              </a:ext>
            </a:extLst>
          </p:cNvPr>
          <p:cNvSpPr txBox="1">
            <a:spLocks/>
          </p:cNvSpPr>
          <p:nvPr/>
        </p:nvSpPr>
        <p:spPr bwMode="auto">
          <a:xfrm>
            <a:off x="977900" y="66770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0141" name="Text Box 29">
            <a:extLst>
              <a:ext uri="{FF2B5EF4-FFF2-40B4-BE49-F238E27FC236}">
                <a16:creationId xmlns:a16="http://schemas.microsoft.com/office/drawing/2014/main" id="{650A44D2-240F-4DA1-B8DC-63E89DD320B2}"/>
              </a:ext>
            </a:extLst>
          </p:cNvPr>
          <p:cNvSpPr txBox="1">
            <a:spLocks/>
          </p:cNvSpPr>
          <p:nvPr/>
        </p:nvSpPr>
        <p:spPr bwMode="auto">
          <a:xfrm>
            <a:off x="1130300" y="116157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0142" name="Text Box 30">
            <a:extLst>
              <a:ext uri="{FF2B5EF4-FFF2-40B4-BE49-F238E27FC236}">
                <a16:creationId xmlns:a16="http://schemas.microsoft.com/office/drawing/2014/main" id="{B7E105D7-369F-44FD-B033-6F816F11BAAC}"/>
              </a:ext>
            </a:extLst>
          </p:cNvPr>
          <p:cNvSpPr txBox="1">
            <a:spLocks/>
          </p:cNvSpPr>
          <p:nvPr/>
        </p:nvSpPr>
        <p:spPr bwMode="auto">
          <a:xfrm>
            <a:off x="4816475" y="11615738"/>
            <a:ext cx="368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a:t>
            </a:r>
          </a:p>
        </p:txBody>
      </p:sp>
      <p:sp>
        <p:nvSpPr>
          <p:cNvPr id="90143" name="Text Box 31">
            <a:extLst>
              <a:ext uri="{FF2B5EF4-FFF2-40B4-BE49-F238E27FC236}">
                <a16:creationId xmlns:a16="http://schemas.microsoft.com/office/drawing/2014/main" id="{339FD67D-D02D-4E2E-B5E8-DE1F74ABAEC0}"/>
              </a:ext>
            </a:extLst>
          </p:cNvPr>
          <p:cNvSpPr txBox="1">
            <a:spLocks/>
          </p:cNvSpPr>
          <p:nvPr/>
        </p:nvSpPr>
        <p:spPr bwMode="auto">
          <a:xfrm>
            <a:off x="2776538" y="11615738"/>
            <a:ext cx="6350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t </a:t>
            </a:r>
            <a:r>
              <a:rPr lang="it-IT" altLang="it-IT" sz="1800">
                <a:latin typeface="Arial" panose="020B0604020202020204" pitchFamily="34" charset="0"/>
                <a:cs typeface="Arial" panose="020B0604020202020204" pitchFamily="34" charset="0"/>
                <a:sym typeface="Arial" panose="020B0604020202020204" pitchFamily="34" charset="0"/>
              </a:rPr>
              <a:t>(ns)</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0144" name="Text Box 32">
            <a:extLst>
              <a:ext uri="{FF2B5EF4-FFF2-40B4-BE49-F238E27FC236}">
                <a16:creationId xmlns:a16="http://schemas.microsoft.com/office/drawing/2014/main" id="{3D5CA7BC-BB24-4A17-84EC-9EC72F443E75}"/>
              </a:ext>
            </a:extLst>
          </p:cNvPr>
          <p:cNvSpPr txBox="1">
            <a:spLocks/>
          </p:cNvSpPr>
          <p:nvPr/>
        </p:nvSpPr>
        <p:spPr bwMode="auto">
          <a:xfrm rot="-5400000">
            <a:off x="197644" y="10478294"/>
            <a:ext cx="1066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F(t)</a:t>
            </a:r>
            <a:r>
              <a:rPr lang="it-IT" altLang="it-IT" sz="1800">
                <a:latin typeface="Arial" panose="020B0604020202020204" pitchFamily="34" charset="0"/>
                <a:cs typeface="Arial" panose="020B0604020202020204" pitchFamily="34" charset="0"/>
                <a:sym typeface="Arial" panose="020B0604020202020204" pitchFamily="34" charset="0"/>
              </a:rPr>
              <a:t> (a.u.)</a:t>
            </a:r>
          </a:p>
        </p:txBody>
      </p:sp>
      <p:sp>
        <p:nvSpPr>
          <p:cNvPr id="90145" name="Text Box 33">
            <a:extLst>
              <a:ext uri="{FF2B5EF4-FFF2-40B4-BE49-F238E27FC236}">
                <a16:creationId xmlns:a16="http://schemas.microsoft.com/office/drawing/2014/main" id="{5B33B8F3-FA6D-4D1C-8962-28C296C74F99}"/>
              </a:ext>
            </a:extLst>
          </p:cNvPr>
          <p:cNvSpPr txBox="1">
            <a:spLocks/>
          </p:cNvSpPr>
          <p:nvPr/>
        </p:nvSpPr>
        <p:spPr bwMode="auto">
          <a:xfrm>
            <a:off x="955675" y="1139348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0146" name="Text Box 34">
            <a:extLst>
              <a:ext uri="{FF2B5EF4-FFF2-40B4-BE49-F238E27FC236}">
                <a16:creationId xmlns:a16="http://schemas.microsoft.com/office/drawing/2014/main" id="{960B0553-D431-47EA-BF01-EA0C4905E37A}"/>
              </a:ext>
            </a:extLst>
          </p:cNvPr>
          <p:cNvSpPr txBox="1">
            <a:spLocks/>
          </p:cNvSpPr>
          <p:nvPr/>
        </p:nvSpPr>
        <p:spPr bwMode="auto">
          <a:xfrm>
            <a:off x="6605588" y="5465763"/>
            <a:ext cx="96774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from the detection volume (two fluorophores) </a:t>
            </a:r>
          </a:p>
        </p:txBody>
      </p:sp>
      <p:pic>
        <p:nvPicPr>
          <p:cNvPr id="90147" name="Picture 35">
            <a:extLst>
              <a:ext uri="{FF2B5EF4-FFF2-40B4-BE49-F238E27FC236}">
                <a16:creationId xmlns:a16="http://schemas.microsoft.com/office/drawing/2014/main" id="{97C23827-2369-4E13-83A9-8CB03DDDA3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80563" y="6223000"/>
            <a:ext cx="3727450"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48" name="Line 36">
            <a:extLst>
              <a:ext uri="{FF2B5EF4-FFF2-40B4-BE49-F238E27FC236}">
                <a16:creationId xmlns:a16="http://schemas.microsoft.com/office/drawing/2014/main" id="{3D45E0EE-122A-4F9A-A76A-015F91859257}"/>
              </a:ext>
            </a:extLst>
          </p:cNvPr>
          <p:cNvSpPr>
            <a:spLocks noChangeShapeType="1"/>
          </p:cNvSpPr>
          <p:nvPr/>
        </p:nvSpPr>
        <p:spPr bwMode="auto">
          <a:xfrm flipH="1" flipV="1">
            <a:off x="2973388" y="7754938"/>
            <a:ext cx="201612" cy="266700"/>
          </a:xfrm>
          <a:prstGeom prst="line">
            <a:avLst/>
          </a:prstGeom>
          <a:noFill/>
          <a:ln w="25400">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0149" name="Oval 37">
            <a:extLst>
              <a:ext uri="{FF2B5EF4-FFF2-40B4-BE49-F238E27FC236}">
                <a16:creationId xmlns:a16="http://schemas.microsoft.com/office/drawing/2014/main" id="{B044DCC5-B108-4D2A-A3AE-C7503C831E07}"/>
              </a:ext>
            </a:extLst>
          </p:cNvPr>
          <p:cNvSpPr>
            <a:spLocks/>
          </p:cNvSpPr>
          <p:nvPr/>
        </p:nvSpPr>
        <p:spPr bwMode="auto">
          <a:xfrm>
            <a:off x="2917825" y="7691438"/>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0150" name="Text Box 38">
            <a:extLst>
              <a:ext uri="{FF2B5EF4-FFF2-40B4-BE49-F238E27FC236}">
                <a16:creationId xmlns:a16="http://schemas.microsoft.com/office/drawing/2014/main" id="{6693BC9B-4C28-49D2-B0E7-258BF1D7DE47}"/>
              </a:ext>
            </a:extLst>
          </p:cNvPr>
          <p:cNvSpPr txBox="1">
            <a:spLocks/>
          </p:cNvSpPr>
          <p:nvPr/>
        </p:nvSpPr>
        <p:spPr bwMode="auto">
          <a:xfrm>
            <a:off x="2781300" y="7735888"/>
            <a:ext cx="309563"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in</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pic>
        <p:nvPicPr>
          <p:cNvPr id="90151" name="Picture 39" descr="pasted-image.png">
            <a:extLst>
              <a:ext uri="{FF2B5EF4-FFF2-40B4-BE49-F238E27FC236}">
                <a16:creationId xmlns:a16="http://schemas.microsoft.com/office/drawing/2014/main" id="{1933C696-C37C-47BD-A058-982FF2852507}"/>
              </a:ext>
            </a:extLst>
          </p:cNvPr>
          <p:cNvPicPr>
            <a:picLocks/>
          </p:cNvPicPr>
          <p:nvPr/>
        </p:nvPicPr>
        <p:blipFill>
          <a:blip r:embed="rId6">
            <a:extLst>
              <a:ext uri="{28A0092B-C50C-407E-A947-70E740481C1C}">
                <a14:useLocalDpi xmlns:a14="http://schemas.microsoft.com/office/drawing/2010/main" val="0"/>
              </a:ext>
            </a:extLst>
          </a:blip>
          <a:srcRect l="17812" t="11650" r="14169" b="16632"/>
          <a:stretch>
            <a:fillRect/>
          </a:stretch>
        </p:blipFill>
        <p:spPr bwMode="auto">
          <a:xfrm>
            <a:off x="1239838" y="9690100"/>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52" name="Text Box 40">
            <a:extLst>
              <a:ext uri="{FF2B5EF4-FFF2-40B4-BE49-F238E27FC236}">
                <a16:creationId xmlns:a16="http://schemas.microsoft.com/office/drawing/2014/main" id="{C510C3BE-E765-4D09-BDA4-13305C5AB588}"/>
              </a:ext>
            </a:extLst>
          </p:cNvPr>
          <p:cNvSpPr txBox="1">
            <a:spLocks/>
          </p:cNvSpPr>
          <p:nvPr/>
        </p:nvSpPr>
        <p:spPr bwMode="auto">
          <a:xfrm>
            <a:off x="955675" y="97266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0153" name="Text Box 41">
            <a:extLst>
              <a:ext uri="{FF2B5EF4-FFF2-40B4-BE49-F238E27FC236}">
                <a16:creationId xmlns:a16="http://schemas.microsoft.com/office/drawing/2014/main" id="{846D2B64-EB34-41A9-A48C-DB6317DB7406}"/>
              </a:ext>
            </a:extLst>
          </p:cNvPr>
          <p:cNvSpPr txBox="1">
            <a:spLocks/>
          </p:cNvSpPr>
          <p:nvPr/>
        </p:nvSpPr>
        <p:spPr bwMode="auto">
          <a:xfrm>
            <a:off x="8285163" y="2074863"/>
            <a:ext cx="63182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of a single-fluorophore</a:t>
            </a:r>
          </a:p>
        </p:txBody>
      </p:sp>
      <p:pic>
        <p:nvPicPr>
          <p:cNvPr id="90154" name="Picture 42">
            <a:extLst>
              <a:ext uri="{FF2B5EF4-FFF2-40B4-BE49-F238E27FC236}">
                <a16:creationId xmlns:a16="http://schemas.microsoft.com/office/drawing/2014/main" id="{B1527E82-2A1A-4ACE-9D9F-F7C2DEBB1D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05913" y="2782888"/>
            <a:ext cx="44767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55" name="Text Box 43">
            <a:extLst>
              <a:ext uri="{FF2B5EF4-FFF2-40B4-BE49-F238E27FC236}">
                <a16:creationId xmlns:a16="http://schemas.microsoft.com/office/drawing/2014/main" id="{68963491-4F5E-4533-887F-32A7E5165372}"/>
              </a:ext>
            </a:extLst>
          </p:cNvPr>
          <p:cNvSpPr txBox="1">
            <a:spLocks/>
          </p:cNvSpPr>
          <p:nvPr/>
        </p:nvSpPr>
        <p:spPr bwMode="auto">
          <a:xfrm>
            <a:off x="11093450" y="3330575"/>
            <a:ext cx="7016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with</a:t>
            </a:r>
          </a:p>
        </p:txBody>
      </p:sp>
      <p:pic>
        <p:nvPicPr>
          <p:cNvPr id="90156" name="Picture 46">
            <a:extLst>
              <a:ext uri="{FF2B5EF4-FFF2-40B4-BE49-F238E27FC236}">
                <a16:creationId xmlns:a16="http://schemas.microsoft.com/office/drawing/2014/main" id="{9DEF00D1-2F4E-432B-8B96-28F622D03B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2263" y="4017963"/>
            <a:ext cx="448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9">
            <a:extLst>
              <a:ext uri="{FF2B5EF4-FFF2-40B4-BE49-F238E27FC236}">
                <a16:creationId xmlns:a16="http://schemas.microsoft.com/office/drawing/2014/main" id="{1B6CAA99-65C8-40A4-A4FD-5D4B5B991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6832600"/>
            <a:ext cx="235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1">
            <a:extLst>
              <a:ext uri="{FF2B5EF4-FFF2-40B4-BE49-F238E27FC236}">
                <a16:creationId xmlns:a16="http://schemas.microsoft.com/office/drawing/2014/main" id="{E38D4B72-B07A-4362-AFC9-D2EAD86E3E2E}"/>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Principle</a:t>
            </a:r>
          </a:p>
        </p:txBody>
      </p:sp>
      <p:sp>
        <p:nvSpPr>
          <p:cNvPr id="91139" name="Rectangle 3">
            <a:extLst>
              <a:ext uri="{FF2B5EF4-FFF2-40B4-BE49-F238E27FC236}">
                <a16:creationId xmlns:a16="http://schemas.microsoft.com/office/drawing/2014/main" id="{7962C378-CD4D-4D6F-8ED0-FF0890B46AE4}"/>
              </a:ext>
            </a:extLst>
          </p:cNvPr>
          <p:cNvSpPr>
            <a:spLocks/>
          </p:cNvSpPr>
          <p:nvPr/>
        </p:nvSpPr>
        <p:spPr bwMode="auto">
          <a:xfrm>
            <a:off x="1243013" y="6796088"/>
            <a:ext cx="444500" cy="1270000"/>
          </a:xfrm>
          <a:prstGeom prst="rect">
            <a:avLst/>
          </a:prstGeom>
          <a:gradFill rotWithShape="0">
            <a:gsLst>
              <a:gs pos="0">
                <a:srgbClr val="FF2600"/>
              </a:gs>
              <a:gs pos="19305">
                <a:srgbClr val="FF9100"/>
              </a:gs>
              <a:gs pos="34309">
                <a:srgbClr val="FFFB00"/>
              </a:gs>
              <a:gs pos="52002">
                <a:srgbClr val="7FFC80"/>
              </a:gs>
              <a:gs pos="68114">
                <a:srgbClr val="00FDFF"/>
              </a:gs>
              <a:gs pos="83698">
                <a:srgbClr val="0298FF"/>
              </a:gs>
              <a:gs pos="100000">
                <a:srgbClr val="0433FF"/>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1140" name="Picture 4" descr="pasted-image.pdf">
            <a:extLst>
              <a:ext uri="{FF2B5EF4-FFF2-40B4-BE49-F238E27FC236}">
                <a16:creationId xmlns:a16="http://schemas.microsoft.com/office/drawing/2014/main" id="{3C547572-48E3-42A2-AC92-7BB57BD43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09232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1" name="Picture 5" descr="pasted-image.pdf">
            <a:extLst>
              <a:ext uri="{FF2B5EF4-FFF2-40B4-BE49-F238E27FC236}">
                <a16:creationId xmlns:a16="http://schemas.microsoft.com/office/drawing/2014/main" id="{1F2CBD6A-CD7E-4557-9F0A-B24BA5E1DF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9257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2" name="Text Box 6">
            <a:extLst>
              <a:ext uri="{FF2B5EF4-FFF2-40B4-BE49-F238E27FC236}">
                <a16:creationId xmlns:a16="http://schemas.microsoft.com/office/drawing/2014/main" id="{4CC04E8C-E081-420B-AC90-C645F37CE79A}"/>
              </a:ext>
            </a:extLst>
          </p:cNvPr>
          <p:cNvSpPr txBox="1">
            <a:spLocks/>
          </p:cNvSpPr>
          <p:nvPr/>
        </p:nvSpPr>
        <p:spPr bwMode="auto">
          <a:xfrm>
            <a:off x="2757488" y="6246813"/>
            <a:ext cx="7239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(nm)</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1143" name="Text Box 7">
            <a:extLst>
              <a:ext uri="{FF2B5EF4-FFF2-40B4-BE49-F238E27FC236}">
                <a16:creationId xmlns:a16="http://schemas.microsoft.com/office/drawing/2014/main" id="{B8C30AAE-A953-48BF-94EE-3607C15FE4EB}"/>
              </a:ext>
            </a:extLst>
          </p:cNvPr>
          <p:cNvSpPr txBox="1">
            <a:spLocks/>
          </p:cNvSpPr>
          <p:nvPr/>
        </p:nvSpPr>
        <p:spPr bwMode="auto">
          <a:xfrm>
            <a:off x="2998788" y="59674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1144" name="Text Box 8">
            <a:extLst>
              <a:ext uri="{FF2B5EF4-FFF2-40B4-BE49-F238E27FC236}">
                <a16:creationId xmlns:a16="http://schemas.microsoft.com/office/drawing/2014/main" id="{C65017D8-8574-4CB9-881B-1D60535CE7D5}"/>
              </a:ext>
            </a:extLst>
          </p:cNvPr>
          <p:cNvSpPr txBox="1">
            <a:spLocks/>
          </p:cNvSpPr>
          <p:nvPr/>
        </p:nvSpPr>
        <p:spPr bwMode="auto">
          <a:xfrm>
            <a:off x="1641475" y="5967413"/>
            <a:ext cx="571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1145" name="Text Box 9">
            <a:extLst>
              <a:ext uri="{FF2B5EF4-FFF2-40B4-BE49-F238E27FC236}">
                <a16:creationId xmlns:a16="http://schemas.microsoft.com/office/drawing/2014/main" id="{B1FEAFD3-410E-4F3A-8CC1-E47FC3FF1ED6}"/>
              </a:ext>
            </a:extLst>
          </p:cNvPr>
          <p:cNvSpPr txBox="1">
            <a:spLocks/>
          </p:cNvSpPr>
          <p:nvPr/>
        </p:nvSpPr>
        <p:spPr bwMode="auto">
          <a:xfrm>
            <a:off x="3997325" y="5967413"/>
            <a:ext cx="6302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1146" name="Text Box 10">
            <a:extLst>
              <a:ext uri="{FF2B5EF4-FFF2-40B4-BE49-F238E27FC236}">
                <a16:creationId xmlns:a16="http://schemas.microsoft.com/office/drawing/2014/main" id="{74CD085A-89B9-46FB-83C4-E39E867721B1}"/>
              </a:ext>
            </a:extLst>
          </p:cNvPr>
          <p:cNvSpPr txBox="1">
            <a:spLocks/>
          </p:cNvSpPr>
          <p:nvPr/>
        </p:nvSpPr>
        <p:spPr bwMode="auto">
          <a:xfrm rot="4020000">
            <a:off x="4148932" y="2470943"/>
            <a:ext cx="812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ED393E"/>
                </a:solidFill>
                <a:latin typeface="Arial" panose="020B0604020202020204" pitchFamily="34" charset="0"/>
                <a:cs typeface="Arial" panose="020B0604020202020204" pitchFamily="34" charset="0"/>
                <a:sym typeface="Arial" panose="020B0604020202020204" pitchFamily="34" charset="0"/>
              </a:rPr>
              <a:t>STED</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endParaRPr>
          </a:p>
        </p:txBody>
      </p:sp>
      <p:sp>
        <p:nvSpPr>
          <p:cNvPr id="91147" name="Text Box 11">
            <a:extLst>
              <a:ext uri="{FF2B5EF4-FFF2-40B4-BE49-F238E27FC236}">
                <a16:creationId xmlns:a16="http://schemas.microsoft.com/office/drawing/2014/main" id="{FE929594-7978-4448-860D-EA2C8AE9A735}"/>
              </a:ext>
            </a:extLst>
          </p:cNvPr>
          <p:cNvSpPr txBox="1">
            <a:spLocks/>
          </p:cNvSpPr>
          <p:nvPr/>
        </p:nvSpPr>
        <p:spPr bwMode="auto">
          <a:xfrm rot="3660000">
            <a:off x="3712369" y="3077369"/>
            <a:ext cx="685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475CA7"/>
                </a:solidFill>
                <a:latin typeface="Arial" panose="020B0604020202020204" pitchFamily="34" charset="0"/>
                <a:cs typeface="Arial" panose="020B0604020202020204" pitchFamily="34" charset="0"/>
                <a:sym typeface="Arial" panose="020B0604020202020204" pitchFamily="34" charset="0"/>
              </a:rPr>
              <a:t>exc.</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endParaRPr>
          </a:p>
        </p:txBody>
      </p:sp>
      <p:sp>
        <p:nvSpPr>
          <p:cNvPr id="91148" name="Text Box 12">
            <a:extLst>
              <a:ext uri="{FF2B5EF4-FFF2-40B4-BE49-F238E27FC236}">
                <a16:creationId xmlns:a16="http://schemas.microsoft.com/office/drawing/2014/main" id="{1FBE7F32-112F-4CB7-855C-BB37AFC8F6D9}"/>
              </a:ext>
            </a:extLst>
          </p:cNvPr>
          <p:cNvSpPr txBox="1">
            <a:spLocks/>
          </p:cNvSpPr>
          <p:nvPr/>
        </p:nvSpPr>
        <p:spPr bwMode="auto">
          <a:xfrm rot="1500000">
            <a:off x="3813175" y="5527675"/>
            <a:ext cx="4826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F</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endParaRPr>
          </a:p>
        </p:txBody>
      </p:sp>
      <p:sp>
        <p:nvSpPr>
          <p:cNvPr id="91149" name="Text Box 13">
            <a:extLst>
              <a:ext uri="{FF2B5EF4-FFF2-40B4-BE49-F238E27FC236}">
                <a16:creationId xmlns:a16="http://schemas.microsoft.com/office/drawing/2014/main" id="{F8F0B1CB-45A3-49AD-9EDB-36C1054356B3}"/>
              </a:ext>
            </a:extLst>
          </p:cNvPr>
          <p:cNvSpPr txBox="1">
            <a:spLocks/>
          </p:cNvSpPr>
          <p:nvPr/>
        </p:nvSpPr>
        <p:spPr bwMode="auto">
          <a:xfrm rot="3480000">
            <a:off x="1310481" y="4609307"/>
            <a:ext cx="849313"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𝜏</a:t>
            </a:r>
            <a:r>
              <a:rPr lang="it-IT" altLang="it-IT" sz="1800" i="1" baseline="-6000">
                <a:latin typeface="Arial" panose="020B0604020202020204" pitchFamily="34" charset="0"/>
                <a:cs typeface="Arial" panose="020B0604020202020204" pitchFamily="34" charset="0"/>
                <a:sym typeface="Arial" panose="020B0604020202020204" pitchFamily="34" charset="0"/>
              </a:rPr>
              <a:t>STED</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a:latin typeface="Arial" panose="020B0604020202020204" pitchFamily="34" charset="0"/>
                <a:cs typeface="Arial" panose="020B0604020202020204" pitchFamily="34" charset="0"/>
                <a:sym typeface="Arial" panose="020B0604020202020204" pitchFamily="34" charset="0"/>
              </a:rPr>
              <a:t>)</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1150" name="Text Box 14">
            <a:extLst>
              <a:ext uri="{FF2B5EF4-FFF2-40B4-BE49-F238E27FC236}">
                <a16:creationId xmlns:a16="http://schemas.microsoft.com/office/drawing/2014/main" id="{A183EA64-8220-4AAD-BDC7-50852E470BDB}"/>
              </a:ext>
            </a:extLst>
          </p:cNvPr>
          <p:cNvSpPr txBox="1">
            <a:spLocks/>
          </p:cNvSpPr>
          <p:nvPr/>
        </p:nvSpPr>
        <p:spPr bwMode="auto">
          <a:xfrm>
            <a:off x="942975" y="3795713"/>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1151" name="Text Box 15">
            <a:extLst>
              <a:ext uri="{FF2B5EF4-FFF2-40B4-BE49-F238E27FC236}">
                <a16:creationId xmlns:a16="http://schemas.microsoft.com/office/drawing/2014/main" id="{66FAD2CF-8BB0-44BB-AB34-AB2912D5DD6E}"/>
              </a:ext>
            </a:extLst>
          </p:cNvPr>
          <p:cNvSpPr txBox="1">
            <a:spLocks/>
          </p:cNvSpPr>
          <p:nvPr/>
        </p:nvSpPr>
        <p:spPr bwMode="auto">
          <a:xfrm>
            <a:off x="968375" y="58007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1152" name="Text Box 16">
            <a:extLst>
              <a:ext uri="{FF2B5EF4-FFF2-40B4-BE49-F238E27FC236}">
                <a16:creationId xmlns:a16="http://schemas.microsoft.com/office/drawing/2014/main" id="{CCD8A8DA-FE23-48B6-B888-C17B5D822CB8}"/>
              </a:ext>
            </a:extLst>
          </p:cNvPr>
          <p:cNvSpPr txBox="1">
            <a:spLocks/>
          </p:cNvSpPr>
          <p:nvPr/>
        </p:nvSpPr>
        <p:spPr bwMode="auto">
          <a:xfrm>
            <a:off x="942975" y="2073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1153" name="Text Box 17">
            <a:extLst>
              <a:ext uri="{FF2B5EF4-FFF2-40B4-BE49-F238E27FC236}">
                <a16:creationId xmlns:a16="http://schemas.microsoft.com/office/drawing/2014/main" id="{2D81488E-0B04-462B-8E35-CAC8DB9C57CA}"/>
              </a:ext>
            </a:extLst>
          </p:cNvPr>
          <p:cNvSpPr txBox="1">
            <a:spLocks/>
          </p:cNvSpPr>
          <p:nvPr/>
        </p:nvSpPr>
        <p:spPr bwMode="auto">
          <a:xfrm>
            <a:off x="942975" y="40989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1154" name="Text Box 18">
            <a:extLst>
              <a:ext uri="{FF2B5EF4-FFF2-40B4-BE49-F238E27FC236}">
                <a16:creationId xmlns:a16="http://schemas.microsoft.com/office/drawing/2014/main" id="{297AA952-75BE-4C5C-9C0D-015D493742A6}"/>
              </a:ext>
            </a:extLst>
          </p:cNvPr>
          <p:cNvSpPr txBox="1">
            <a:spLocks/>
          </p:cNvSpPr>
          <p:nvPr/>
        </p:nvSpPr>
        <p:spPr bwMode="auto">
          <a:xfrm rot="-5400000">
            <a:off x="-50006" y="2877344"/>
            <a:ext cx="15621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Intensity (a.u.)</a:t>
            </a:r>
          </a:p>
        </p:txBody>
      </p:sp>
      <p:sp>
        <p:nvSpPr>
          <p:cNvPr id="91155" name="Text Box 19">
            <a:extLst>
              <a:ext uri="{FF2B5EF4-FFF2-40B4-BE49-F238E27FC236}">
                <a16:creationId xmlns:a16="http://schemas.microsoft.com/office/drawing/2014/main" id="{514D9B91-8C76-434B-BD03-203EAB0E5E1F}"/>
              </a:ext>
            </a:extLst>
          </p:cNvPr>
          <p:cNvSpPr txBox="1">
            <a:spLocks/>
          </p:cNvSpPr>
          <p:nvPr/>
        </p:nvSpPr>
        <p:spPr bwMode="auto">
          <a:xfrm rot="-5400000">
            <a:off x="-50800" y="4916488"/>
            <a:ext cx="156368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solidFill>
                  <a:srgbClr val="2FB572"/>
                </a:solidFill>
                <a:latin typeface="Arial" panose="020B0604020202020204" pitchFamily="34" charset="0"/>
                <a:cs typeface="Arial" panose="020B0604020202020204" pitchFamily="34" charset="0"/>
                <a:sym typeface="Arial" panose="020B0604020202020204" pitchFamily="34" charset="0"/>
              </a:rPr>
              <a:t>Intensity (a.u.)</a:t>
            </a:r>
          </a:p>
        </p:txBody>
      </p:sp>
      <p:sp>
        <p:nvSpPr>
          <p:cNvPr id="91156" name="Text Box 20">
            <a:extLst>
              <a:ext uri="{FF2B5EF4-FFF2-40B4-BE49-F238E27FC236}">
                <a16:creationId xmlns:a16="http://schemas.microsoft.com/office/drawing/2014/main" id="{CD29846A-5C99-408A-8DD4-C7783D89518F}"/>
              </a:ext>
            </a:extLst>
          </p:cNvPr>
          <p:cNvSpPr txBox="1">
            <a:spLocks/>
          </p:cNvSpPr>
          <p:nvPr/>
        </p:nvSpPr>
        <p:spPr bwMode="auto">
          <a:xfrm rot="-5400000">
            <a:off x="4779169" y="4874419"/>
            <a:ext cx="1306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1157" name="Text Box 21">
            <a:extLst>
              <a:ext uri="{FF2B5EF4-FFF2-40B4-BE49-F238E27FC236}">
                <a16:creationId xmlns:a16="http://schemas.microsoft.com/office/drawing/2014/main" id="{BFBFD7AD-DF04-4AF2-B2DC-A90FDF6D7B9A}"/>
              </a:ext>
            </a:extLst>
          </p:cNvPr>
          <p:cNvSpPr txBox="1">
            <a:spLocks/>
          </p:cNvSpPr>
          <p:nvPr/>
        </p:nvSpPr>
        <p:spPr bwMode="auto">
          <a:xfrm>
            <a:off x="5081588" y="58261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1158" name="Text Box 22">
            <a:extLst>
              <a:ext uri="{FF2B5EF4-FFF2-40B4-BE49-F238E27FC236}">
                <a16:creationId xmlns:a16="http://schemas.microsoft.com/office/drawing/2014/main" id="{AB4EF687-68D4-4159-87B2-E2F72E3526A9}"/>
              </a:ext>
            </a:extLst>
          </p:cNvPr>
          <p:cNvSpPr txBox="1">
            <a:spLocks/>
          </p:cNvSpPr>
          <p:nvPr/>
        </p:nvSpPr>
        <p:spPr bwMode="auto">
          <a:xfrm>
            <a:off x="5081588" y="41243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1159" name="Oval 23">
            <a:extLst>
              <a:ext uri="{FF2B5EF4-FFF2-40B4-BE49-F238E27FC236}">
                <a16:creationId xmlns:a16="http://schemas.microsoft.com/office/drawing/2014/main" id="{BC835E3A-D9DE-4E12-A514-EB5677B31C2F}"/>
              </a:ext>
            </a:extLst>
          </p:cNvPr>
          <p:cNvSpPr>
            <a:spLocks/>
          </p:cNvSpPr>
          <p:nvPr/>
        </p:nvSpPr>
        <p:spPr bwMode="auto">
          <a:xfrm>
            <a:off x="3732213" y="7950200"/>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60" name="Text Box 24">
            <a:extLst>
              <a:ext uri="{FF2B5EF4-FFF2-40B4-BE49-F238E27FC236}">
                <a16:creationId xmlns:a16="http://schemas.microsoft.com/office/drawing/2014/main" id="{E01BA12B-83AB-490B-869E-85EC676DE35D}"/>
              </a:ext>
            </a:extLst>
          </p:cNvPr>
          <p:cNvSpPr txBox="1">
            <a:spLocks/>
          </p:cNvSpPr>
          <p:nvPr/>
        </p:nvSpPr>
        <p:spPr bwMode="auto">
          <a:xfrm>
            <a:off x="3770313" y="8039100"/>
            <a:ext cx="465137"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out</a:t>
            </a:r>
            <a:r>
              <a:rPr lang="it-IT" altLang="it-IT" sz="1800" i="1">
                <a:latin typeface="Arial" panose="020B0604020202020204" pitchFamily="34" charset="0"/>
                <a:cs typeface="Arial" panose="020B0604020202020204" pitchFamily="34" charset="0"/>
                <a:sym typeface="Arial" panose="020B0604020202020204" pitchFamily="34" charset="0"/>
              </a:rPr>
              <a:t> </a:t>
            </a:r>
          </a:p>
        </p:txBody>
      </p:sp>
      <p:sp>
        <p:nvSpPr>
          <p:cNvPr id="91161" name="Text Box 25">
            <a:extLst>
              <a:ext uri="{FF2B5EF4-FFF2-40B4-BE49-F238E27FC236}">
                <a16:creationId xmlns:a16="http://schemas.microsoft.com/office/drawing/2014/main" id="{2D898F2C-CFB1-498B-AB45-9C4957967382}"/>
              </a:ext>
            </a:extLst>
          </p:cNvPr>
          <p:cNvSpPr txBox="1">
            <a:spLocks/>
          </p:cNvSpPr>
          <p:nvPr/>
        </p:nvSpPr>
        <p:spPr bwMode="auto">
          <a:xfrm rot="-5400000">
            <a:off x="77788" y="7208838"/>
            <a:ext cx="1308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1162" name="Text Box 26">
            <a:extLst>
              <a:ext uri="{FF2B5EF4-FFF2-40B4-BE49-F238E27FC236}">
                <a16:creationId xmlns:a16="http://schemas.microsoft.com/office/drawing/2014/main" id="{3B293719-EAC4-4787-9901-268A8BCF5063}"/>
              </a:ext>
            </a:extLst>
          </p:cNvPr>
          <p:cNvSpPr txBox="1">
            <a:spLocks/>
          </p:cNvSpPr>
          <p:nvPr/>
        </p:nvSpPr>
        <p:spPr bwMode="auto">
          <a:xfrm>
            <a:off x="965200" y="7856538"/>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1163" name="Text Box 27">
            <a:extLst>
              <a:ext uri="{FF2B5EF4-FFF2-40B4-BE49-F238E27FC236}">
                <a16:creationId xmlns:a16="http://schemas.microsoft.com/office/drawing/2014/main" id="{216740B3-B06C-4DFC-B8FC-CD3EBA5EA5F8}"/>
              </a:ext>
            </a:extLst>
          </p:cNvPr>
          <p:cNvSpPr txBox="1">
            <a:spLocks/>
          </p:cNvSpPr>
          <p:nvPr/>
        </p:nvSpPr>
        <p:spPr bwMode="auto">
          <a:xfrm>
            <a:off x="977900" y="66770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1164" name="Text Box 28">
            <a:extLst>
              <a:ext uri="{FF2B5EF4-FFF2-40B4-BE49-F238E27FC236}">
                <a16:creationId xmlns:a16="http://schemas.microsoft.com/office/drawing/2014/main" id="{9E7965DC-A44E-4CDA-B7E8-571EF9FFF4B6}"/>
              </a:ext>
            </a:extLst>
          </p:cNvPr>
          <p:cNvSpPr txBox="1">
            <a:spLocks/>
          </p:cNvSpPr>
          <p:nvPr/>
        </p:nvSpPr>
        <p:spPr bwMode="auto">
          <a:xfrm>
            <a:off x="1130300" y="116157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1165" name="Text Box 29">
            <a:extLst>
              <a:ext uri="{FF2B5EF4-FFF2-40B4-BE49-F238E27FC236}">
                <a16:creationId xmlns:a16="http://schemas.microsoft.com/office/drawing/2014/main" id="{D0E3E056-E693-4DF0-ACCA-5D1264FBB8FF}"/>
              </a:ext>
            </a:extLst>
          </p:cNvPr>
          <p:cNvSpPr txBox="1">
            <a:spLocks/>
          </p:cNvSpPr>
          <p:nvPr/>
        </p:nvSpPr>
        <p:spPr bwMode="auto">
          <a:xfrm>
            <a:off x="4816475" y="11615738"/>
            <a:ext cx="368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a:t>
            </a:r>
          </a:p>
        </p:txBody>
      </p:sp>
      <p:sp>
        <p:nvSpPr>
          <p:cNvPr id="91166" name="Text Box 30">
            <a:extLst>
              <a:ext uri="{FF2B5EF4-FFF2-40B4-BE49-F238E27FC236}">
                <a16:creationId xmlns:a16="http://schemas.microsoft.com/office/drawing/2014/main" id="{FADDD61E-B5E7-45F5-A9B4-BB58A4505800}"/>
              </a:ext>
            </a:extLst>
          </p:cNvPr>
          <p:cNvSpPr txBox="1">
            <a:spLocks/>
          </p:cNvSpPr>
          <p:nvPr/>
        </p:nvSpPr>
        <p:spPr bwMode="auto">
          <a:xfrm>
            <a:off x="2776538" y="11615738"/>
            <a:ext cx="6350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t </a:t>
            </a:r>
            <a:r>
              <a:rPr lang="it-IT" altLang="it-IT" sz="1800">
                <a:latin typeface="Arial" panose="020B0604020202020204" pitchFamily="34" charset="0"/>
                <a:cs typeface="Arial" panose="020B0604020202020204" pitchFamily="34" charset="0"/>
                <a:sym typeface="Arial" panose="020B0604020202020204" pitchFamily="34" charset="0"/>
              </a:rPr>
              <a:t>(ns)</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1167" name="Text Box 31">
            <a:extLst>
              <a:ext uri="{FF2B5EF4-FFF2-40B4-BE49-F238E27FC236}">
                <a16:creationId xmlns:a16="http://schemas.microsoft.com/office/drawing/2014/main" id="{E173FDD8-2C25-4FE5-AD22-6DB517029455}"/>
              </a:ext>
            </a:extLst>
          </p:cNvPr>
          <p:cNvSpPr txBox="1">
            <a:spLocks/>
          </p:cNvSpPr>
          <p:nvPr/>
        </p:nvSpPr>
        <p:spPr bwMode="auto">
          <a:xfrm rot="-5400000">
            <a:off x="197644" y="10478294"/>
            <a:ext cx="1066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F(t)</a:t>
            </a:r>
            <a:r>
              <a:rPr lang="it-IT" altLang="it-IT" sz="1800">
                <a:latin typeface="Arial" panose="020B0604020202020204" pitchFamily="34" charset="0"/>
                <a:cs typeface="Arial" panose="020B0604020202020204" pitchFamily="34" charset="0"/>
                <a:sym typeface="Arial" panose="020B0604020202020204" pitchFamily="34" charset="0"/>
              </a:rPr>
              <a:t> (a.u.)</a:t>
            </a:r>
          </a:p>
        </p:txBody>
      </p:sp>
      <p:sp>
        <p:nvSpPr>
          <p:cNvPr id="91168" name="Text Box 32">
            <a:extLst>
              <a:ext uri="{FF2B5EF4-FFF2-40B4-BE49-F238E27FC236}">
                <a16:creationId xmlns:a16="http://schemas.microsoft.com/office/drawing/2014/main" id="{07C5DF3E-017E-43A5-8369-A08767055B1A}"/>
              </a:ext>
            </a:extLst>
          </p:cNvPr>
          <p:cNvSpPr txBox="1">
            <a:spLocks/>
          </p:cNvSpPr>
          <p:nvPr/>
        </p:nvSpPr>
        <p:spPr bwMode="auto">
          <a:xfrm>
            <a:off x="955675" y="1139348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1169" name="Text Box 33">
            <a:extLst>
              <a:ext uri="{FF2B5EF4-FFF2-40B4-BE49-F238E27FC236}">
                <a16:creationId xmlns:a16="http://schemas.microsoft.com/office/drawing/2014/main" id="{17315BB5-EB51-4188-AE90-21612D1C423F}"/>
              </a:ext>
            </a:extLst>
          </p:cNvPr>
          <p:cNvSpPr txBox="1">
            <a:spLocks/>
          </p:cNvSpPr>
          <p:nvPr/>
        </p:nvSpPr>
        <p:spPr bwMode="auto">
          <a:xfrm>
            <a:off x="7165975" y="5465763"/>
            <a:ext cx="8556625"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from the detection volume (two rings) </a:t>
            </a:r>
          </a:p>
        </p:txBody>
      </p:sp>
      <p:pic>
        <p:nvPicPr>
          <p:cNvPr id="91170" name="Picture 34">
            <a:extLst>
              <a:ext uri="{FF2B5EF4-FFF2-40B4-BE49-F238E27FC236}">
                <a16:creationId xmlns:a16="http://schemas.microsoft.com/office/drawing/2014/main" id="{1CAF5F50-2CE7-417B-9D10-8250C7423B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93100" y="6223000"/>
            <a:ext cx="630237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71" name="Oval 35">
            <a:extLst>
              <a:ext uri="{FF2B5EF4-FFF2-40B4-BE49-F238E27FC236}">
                <a16:creationId xmlns:a16="http://schemas.microsoft.com/office/drawing/2014/main" id="{3A43C1D4-CC84-46DD-8A0B-32D7BC58A900}"/>
              </a:ext>
            </a:extLst>
          </p:cNvPr>
          <p:cNvSpPr>
            <a:spLocks/>
          </p:cNvSpPr>
          <p:nvPr/>
        </p:nvSpPr>
        <p:spPr bwMode="auto">
          <a:xfrm>
            <a:off x="2917825" y="7691438"/>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72" name="Text Box 36">
            <a:extLst>
              <a:ext uri="{FF2B5EF4-FFF2-40B4-BE49-F238E27FC236}">
                <a16:creationId xmlns:a16="http://schemas.microsoft.com/office/drawing/2014/main" id="{FF5214CC-66F2-4AA6-82C9-49B383936D32}"/>
              </a:ext>
            </a:extLst>
          </p:cNvPr>
          <p:cNvSpPr txBox="1">
            <a:spLocks/>
          </p:cNvSpPr>
          <p:nvPr/>
        </p:nvSpPr>
        <p:spPr bwMode="auto">
          <a:xfrm>
            <a:off x="2832100" y="7761288"/>
            <a:ext cx="309563"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in</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1173" name="Text Box 37">
            <a:extLst>
              <a:ext uri="{FF2B5EF4-FFF2-40B4-BE49-F238E27FC236}">
                <a16:creationId xmlns:a16="http://schemas.microsoft.com/office/drawing/2014/main" id="{90318A52-3119-4751-A70A-9DD724EAE8DA}"/>
              </a:ext>
            </a:extLst>
          </p:cNvPr>
          <p:cNvSpPr txBox="1">
            <a:spLocks/>
          </p:cNvSpPr>
          <p:nvPr/>
        </p:nvSpPr>
        <p:spPr bwMode="auto">
          <a:xfrm>
            <a:off x="955675" y="97266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1174" name="Oval 38">
            <a:extLst>
              <a:ext uri="{FF2B5EF4-FFF2-40B4-BE49-F238E27FC236}">
                <a16:creationId xmlns:a16="http://schemas.microsoft.com/office/drawing/2014/main" id="{0108264D-7626-411C-B41B-BD50F117685F}"/>
              </a:ext>
            </a:extLst>
          </p:cNvPr>
          <p:cNvSpPr>
            <a:spLocks/>
          </p:cNvSpPr>
          <p:nvPr/>
        </p:nvSpPr>
        <p:spPr bwMode="auto">
          <a:xfrm>
            <a:off x="2509838" y="7378700"/>
            <a:ext cx="1270000" cy="1270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75" name="Oval 39">
            <a:extLst>
              <a:ext uri="{FF2B5EF4-FFF2-40B4-BE49-F238E27FC236}">
                <a16:creationId xmlns:a16="http://schemas.microsoft.com/office/drawing/2014/main" id="{3C1D2ABB-FA7E-442E-A522-CB42CDAC9637}"/>
              </a:ext>
            </a:extLst>
          </p:cNvPr>
          <p:cNvSpPr>
            <a:spLocks/>
          </p:cNvSpPr>
          <p:nvPr/>
        </p:nvSpPr>
        <p:spPr bwMode="auto">
          <a:xfrm>
            <a:off x="2827338" y="7696200"/>
            <a:ext cx="635000" cy="635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76" name="Oval 40">
            <a:extLst>
              <a:ext uri="{FF2B5EF4-FFF2-40B4-BE49-F238E27FC236}">
                <a16:creationId xmlns:a16="http://schemas.microsoft.com/office/drawing/2014/main" id="{815931FE-D24D-4E5C-98B9-1E3DFAF98F57}"/>
              </a:ext>
            </a:extLst>
          </p:cNvPr>
          <p:cNvSpPr>
            <a:spLocks/>
          </p:cNvSpPr>
          <p:nvPr/>
        </p:nvSpPr>
        <p:spPr bwMode="auto">
          <a:xfrm>
            <a:off x="3373438" y="80375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77" name="Oval 41">
            <a:extLst>
              <a:ext uri="{FF2B5EF4-FFF2-40B4-BE49-F238E27FC236}">
                <a16:creationId xmlns:a16="http://schemas.microsoft.com/office/drawing/2014/main" id="{E1C99CFE-BC1E-46E5-AD47-EE0C370AEBDB}"/>
              </a:ext>
            </a:extLst>
          </p:cNvPr>
          <p:cNvSpPr>
            <a:spLocks/>
          </p:cNvSpPr>
          <p:nvPr/>
        </p:nvSpPr>
        <p:spPr bwMode="auto">
          <a:xfrm>
            <a:off x="3176588" y="8583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78" name="Oval 42">
            <a:extLst>
              <a:ext uri="{FF2B5EF4-FFF2-40B4-BE49-F238E27FC236}">
                <a16:creationId xmlns:a16="http://schemas.microsoft.com/office/drawing/2014/main" id="{13E0047E-A7ED-49FA-AB55-9848D28776A5}"/>
              </a:ext>
            </a:extLst>
          </p:cNvPr>
          <p:cNvSpPr>
            <a:spLocks/>
          </p:cNvSpPr>
          <p:nvPr/>
        </p:nvSpPr>
        <p:spPr bwMode="auto">
          <a:xfrm>
            <a:off x="2479675" y="809466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79" name="Oval 43">
            <a:extLst>
              <a:ext uri="{FF2B5EF4-FFF2-40B4-BE49-F238E27FC236}">
                <a16:creationId xmlns:a16="http://schemas.microsoft.com/office/drawing/2014/main" id="{D4EA15B4-D0B8-4D77-8D15-DA114225BCEA}"/>
              </a:ext>
            </a:extLst>
          </p:cNvPr>
          <p:cNvSpPr>
            <a:spLocks/>
          </p:cNvSpPr>
          <p:nvPr/>
        </p:nvSpPr>
        <p:spPr bwMode="auto">
          <a:xfrm>
            <a:off x="2701925" y="7440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1180" name="Picture 44" descr="pasted-image.png">
            <a:extLst>
              <a:ext uri="{FF2B5EF4-FFF2-40B4-BE49-F238E27FC236}">
                <a16:creationId xmlns:a16="http://schemas.microsoft.com/office/drawing/2014/main" id="{47C98514-B3DA-4EC6-A3D9-B02EDB499580}"/>
              </a:ext>
            </a:extLst>
          </p:cNvPr>
          <p:cNvPicPr>
            <a:picLocks/>
          </p:cNvPicPr>
          <p:nvPr/>
        </p:nvPicPr>
        <p:blipFill>
          <a:blip r:embed="rId6">
            <a:extLst>
              <a:ext uri="{28A0092B-C50C-407E-A947-70E740481C1C}">
                <a14:useLocalDpi xmlns:a14="http://schemas.microsoft.com/office/drawing/2010/main" val="0"/>
              </a:ext>
            </a:extLst>
          </a:blip>
          <a:srcRect l="17856" t="11606" r="14189" b="16740"/>
          <a:stretch>
            <a:fillRect/>
          </a:stretch>
        </p:blipFill>
        <p:spPr bwMode="auto">
          <a:xfrm>
            <a:off x="1243013" y="9690100"/>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81" name="Text Box 45">
            <a:extLst>
              <a:ext uri="{FF2B5EF4-FFF2-40B4-BE49-F238E27FC236}">
                <a16:creationId xmlns:a16="http://schemas.microsoft.com/office/drawing/2014/main" id="{6F065CF9-271D-4938-92C7-3855EC91A40A}"/>
              </a:ext>
            </a:extLst>
          </p:cNvPr>
          <p:cNvSpPr txBox="1">
            <a:spLocks/>
          </p:cNvSpPr>
          <p:nvPr/>
        </p:nvSpPr>
        <p:spPr bwMode="auto">
          <a:xfrm>
            <a:off x="8285163" y="2074863"/>
            <a:ext cx="63182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of a single-fluorophore</a:t>
            </a:r>
          </a:p>
        </p:txBody>
      </p:sp>
      <p:pic>
        <p:nvPicPr>
          <p:cNvPr id="91182" name="Picture 46">
            <a:extLst>
              <a:ext uri="{FF2B5EF4-FFF2-40B4-BE49-F238E27FC236}">
                <a16:creationId xmlns:a16="http://schemas.microsoft.com/office/drawing/2014/main" id="{C0B925C7-763B-469A-9612-72D9E914B4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05913" y="2782888"/>
            <a:ext cx="44767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83" name="Text Box 47">
            <a:extLst>
              <a:ext uri="{FF2B5EF4-FFF2-40B4-BE49-F238E27FC236}">
                <a16:creationId xmlns:a16="http://schemas.microsoft.com/office/drawing/2014/main" id="{6A3D723D-1FAA-4569-972F-0505B58B3782}"/>
              </a:ext>
            </a:extLst>
          </p:cNvPr>
          <p:cNvSpPr txBox="1">
            <a:spLocks/>
          </p:cNvSpPr>
          <p:nvPr/>
        </p:nvSpPr>
        <p:spPr bwMode="auto">
          <a:xfrm>
            <a:off x="11093450" y="3330575"/>
            <a:ext cx="7016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with</a:t>
            </a:r>
          </a:p>
        </p:txBody>
      </p:sp>
      <p:pic>
        <p:nvPicPr>
          <p:cNvPr id="91184" name="Picture 49">
            <a:extLst>
              <a:ext uri="{FF2B5EF4-FFF2-40B4-BE49-F238E27FC236}">
                <a16:creationId xmlns:a16="http://schemas.microsoft.com/office/drawing/2014/main" id="{1A0F3325-03EE-4138-B8C1-75EB39409A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2263" y="4017963"/>
            <a:ext cx="448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66">
            <a:extLst>
              <a:ext uri="{FF2B5EF4-FFF2-40B4-BE49-F238E27FC236}">
                <a16:creationId xmlns:a16="http://schemas.microsoft.com/office/drawing/2014/main" id="{CBCFFC96-EC58-47DB-BA12-68125F257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6832600"/>
            <a:ext cx="235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1">
            <a:extLst>
              <a:ext uri="{FF2B5EF4-FFF2-40B4-BE49-F238E27FC236}">
                <a16:creationId xmlns:a16="http://schemas.microsoft.com/office/drawing/2014/main" id="{E3D4774F-011B-441A-A623-6197F1B588C5}"/>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Principle</a:t>
            </a:r>
          </a:p>
        </p:txBody>
      </p:sp>
      <p:sp>
        <p:nvSpPr>
          <p:cNvPr id="92163" name="Rectangle 3">
            <a:extLst>
              <a:ext uri="{FF2B5EF4-FFF2-40B4-BE49-F238E27FC236}">
                <a16:creationId xmlns:a16="http://schemas.microsoft.com/office/drawing/2014/main" id="{5E315EBC-A117-4451-A832-351AD19F16C0}"/>
              </a:ext>
            </a:extLst>
          </p:cNvPr>
          <p:cNvSpPr>
            <a:spLocks/>
          </p:cNvSpPr>
          <p:nvPr/>
        </p:nvSpPr>
        <p:spPr bwMode="auto">
          <a:xfrm>
            <a:off x="1243013" y="6796088"/>
            <a:ext cx="444500" cy="1270000"/>
          </a:xfrm>
          <a:prstGeom prst="rect">
            <a:avLst/>
          </a:prstGeom>
          <a:gradFill rotWithShape="0">
            <a:gsLst>
              <a:gs pos="0">
                <a:srgbClr val="FF2600"/>
              </a:gs>
              <a:gs pos="19305">
                <a:srgbClr val="FF9100"/>
              </a:gs>
              <a:gs pos="34309">
                <a:srgbClr val="FFFB00"/>
              </a:gs>
              <a:gs pos="52002">
                <a:srgbClr val="7FFC80"/>
              </a:gs>
              <a:gs pos="68114">
                <a:srgbClr val="00FDFF"/>
              </a:gs>
              <a:gs pos="83698">
                <a:srgbClr val="0298FF"/>
              </a:gs>
              <a:gs pos="100000">
                <a:srgbClr val="0433FF"/>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2164" name="Picture 4" descr="pasted-image.pdf">
            <a:extLst>
              <a:ext uri="{FF2B5EF4-FFF2-40B4-BE49-F238E27FC236}">
                <a16:creationId xmlns:a16="http://schemas.microsoft.com/office/drawing/2014/main" id="{1E14084E-EB46-4B0E-AF96-60E501CD3B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09232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65" name="Picture 5" descr="pasted-image.pdf">
            <a:extLst>
              <a:ext uri="{FF2B5EF4-FFF2-40B4-BE49-F238E27FC236}">
                <a16:creationId xmlns:a16="http://schemas.microsoft.com/office/drawing/2014/main" id="{877C7569-6CAF-40AE-9154-76F3C2AC43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9257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6" name="Text Box 6">
            <a:extLst>
              <a:ext uri="{FF2B5EF4-FFF2-40B4-BE49-F238E27FC236}">
                <a16:creationId xmlns:a16="http://schemas.microsoft.com/office/drawing/2014/main" id="{222EA6B2-880B-4648-9DDC-61B72B9D35E1}"/>
              </a:ext>
            </a:extLst>
          </p:cNvPr>
          <p:cNvSpPr txBox="1">
            <a:spLocks/>
          </p:cNvSpPr>
          <p:nvPr/>
        </p:nvSpPr>
        <p:spPr bwMode="auto">
          <a:xfrm>
            <a:off x="2757488" y="6246813"/>
            <a:ext cx="7239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(nm)</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2167" name="Text Box 7">
            <a:extLst>
              <a:ext uri="{FF2B5EF4-FFF2-40B4-BE49-F238E27FC236}">
                <a16:creationId xmlns:a16="http://schemas.microsoft.com/office/drawing/2014/main" id="{60198B82-6AF3-4772-A633-2BCB5A6BDDD1}"/>
              </a:ext>
            </a:extLst>
          </p:cNvPr>
          <p:cNvSpPr txBox="1">
            <a:spLocks/>
          </p:cNvSpPr>
          <p:nvPr/>
        </p:nvSpPr>
        <p:spPr bwMode="auto">
          <a:xfrm>
            <a:off x="2998788" y="59674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168" name="Text Box 8">
            <a:extLst>
              <a:ext uri="{FF2B5EF4-FFF2-40B4-BE49-F238E27FC236}">
                <a16:creationId xmlns:a16="http://schemas.microsoft.com/office/drawing/2014/main" id="{0B7BAB91-356D-440B-A709-AAB6A09821C6}"/>
              </a:ext>
            </a:extLst>
          </p:cNvPr>
          <p:cNvSpPr txBox="1">
            <a:spLocks/>
          </p:cNvSpPr>
          <p:nvPr/>
        </p:nvSpPr>
        <p:spPr bwMode="auto">
          <a:xfrm>
            <a:off x="1641475" y="5967413"/>
            <a:ext cx="571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2169" name="Text Box 9">
            <a:extLst>
              <a:ext uri="{FF2B5EF4-FFF2-40B4-BE49-F238E27FC236}">
                <a16:creationId xmlns:a16="http://schemas.microsoft.com/office/drawing/2014/main" id="{1374D859-70DC-4F79-9E95-88BBDDBF2EE2}"/>
              </a:ext>
            </a:extLst>
          </p:cNvPr>
          <p:cNvSpPr txBox="1">
            <a:spLocks/>
          </p:cNvSpPr>
          <p:nvPr/>
        </p:nvSpPr>
        <p:spPr bwMode="auto">
          <a:xfrm>
            <a:off x="3997325" y="5967413"/>
            <a:ext cx="6302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2170" name="Text Box 10">
            <a:extLst>
              <a:ext uri="{FF2B5EF4-FFF2-40B4-BE49-F238E27FC236}">
                <a16:creationId xmlns:a16="http://schemas.microsoft.com/office/drawing/2014/main" id="{705BF7F3-22C0-4038-8DEF-5164E566BF41}"/>
              </a:ext>
            </a:extLst>
          </p:cNvPr>
          <p:cNvSpPr txBox="1">
            <a:spLocks/>
          </p:cNvSpPr>
          <p:nvPr/>
        </p:nvSpPr>
        <p:spPr bwMode="auto">
          <a:xfrm rot="4020000">
            <a:off x="4148932" y="2470943"/>
            <a:ext cx="812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ED393E"/>
                </a:solidFill>
                <a:latin typeface="Arial" panose="020B0604020202020204" pitchFamily="34" charset="0"/>
                <a:cs typeface="Arial" panose="020B0604020202020204" pitchFamily="34" charset="0"/>
                <a:sym typeface="Arial" panose="020B0604020202020204" pitchFamily="34" charset="0"/>
              </a:rPr>
              <a:t>STED</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endParaRPr>
          </a:p>
        </p:txBody>
      </p:sp>
      <p:sp>
        <p:nvSpPr>
          <p:cNvPr id="92171" name="Text Box 11">
            <a:extLst>
              <a:ext uri="{FF2B5EF4-FFF2-40B4-BE49-F238E27FC236}">
                <a16:creationId xmlns:a16="http://schemas.microsoft.com/office/drawing/2014/main" id="{47C16723-4D95-4A20-8681-6360BBF369CB}"/>
              </a:ext>
            </a:extLst>
          </p:cNvPr>
          <p:cNvSpPr txBox="1">
            <a:spLocks/>
          </p:cNvSpPr>
          <p:nvPr/>
        </p:nvSpPr>
        <p:spPr bwMode="auto">
          <a:xfrm rot="3660000">
            <a:off x="3712369" y="3077369"/>
            <a:ext cx="685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475CA7"/>
                </a:solidFill>
                <a:latin typeface="Arial" panose="020B0604020202020204" pitchFamily="34" charset="0"/>
                <a:cs typeface="Arial" panose="020B0604020202020204" pitchFamily="34" charset="0"/>
                <a:sym typeface="Arial" panose="020B0604020202020204" pitchFamily="34" charset="0"/>
              </a:rPr>
              <a:t>exc.</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endParaRPr>
          </a:p>
        </p:txBody>
      </p:sp>
      <p:sp>
        <p:nvSpPr>
          <p:cNvPr id="92172" name="Text Box 12">
            <a:extLst>
              <a:ext uri="{FF2B5EF4-FFF2-40B4-BE49-F238E27FC236}">
                <a16:creationId xmlns:a16="http://schemas.microsoft.com/office/drawing/2014/main" id="{D0F06445-7011-4E75-93C5-54A8C1B5DE14}"/>
              </a:ext>
            </a:extLst>
          </p:cNvPr>
          <p:cNvSpPr txBox="1">
            <a:spLocks/>
          </p:cNvSpPr>
          <p:nvPr/>
        </p:nvSpPr>
        <p:spPr bwMode="auto">
          <a:xfrm rot="1500000">
            <a:off x="3813175" y="5527675"/>
            <a:ext cx="4826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F</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endParaRPr>
          </a:p>
        </p:txBody>
      </p:sp>
      <p:sp>
        <p:nvSpPr>
          <p:cNvPr id="92173" name="Text Box 13">
            <a:extLst>
              <a:ext uri="{FF2B5EF4-FFF2-40B4-BE49-F238E27FC236}">
                <a16:creationId xmlns:a16="http://schemas.microsoft.com/office/drawing/2014/main" id="{F9C3A50C-3A04-46EC-B97C-859C4EEB701F}"/>
              </a:ext>
            </a:extLst>
          </p:cNvPr>
          <p:cNvSpPr txBox="1">
            <a:spLocks/>
          </p:cNvSpPr>
          <p:nvPr/>
        </p:nvSpPr>
        <p:spPr bwMode="auto">
          <a:xfrm rot="3480000">
            <a:off x="1310481" y="4609307"/>
            <a:ext cx="849313"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𝜏</a:t>
            </a:r>
            <a:r>
              <a:rPr lang="it-IT" altLang="it-IT" sz="1800" i="1" baseline="-6000">
                <a:latin typeface="Arial" panose="020B0604020202020204" pitchFamily="34" charset="0"/>
                <a:cs typeface="Arial" panose="020B0604020202020204" pitchFamily="34" charset="0"/>
                <a:sym typeface="Arial" panose="020B0604020202020204" pitchFamily="34" charset="0"/>
              </a:rPr>
              <a:t>STED</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a:latin typeface="Arial" panose="020B0604020202020204" pitchFamily="34" charset="0"/>
                <a:cs typeface="Arial" panose="020B0604020202020204" pitchFamily="34" charset="0"/>
                <a:sym typeface="Arial" panose="020B0604020202020204" pitchFamily="34" charset="0"/>
              </a:rPr>
              <a:t>)</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2174" name="Text Box 14">
            <a:extLst>
              <a:ext uri="{FF2B5EF4-FFF2-40B4-BE49-F238E27FC236}">
                <a16:creationId xmlns:a16="http://schemas.microsoft.com/office/drawing/2014/main" id="{EDC40115-2BEE-4881-B1EE-D5075A5E2A46}"/>
              </a:ext>
            </a:extLst>
          </p:cNvPr>
          <p:cNvSpPr txBox="1">
            <a:spLocks/>
          </p:cNvSpPr>
          <p:nvPr/>
        </p:nvSpPr>
        <p:spPr bwMode="auto">
          <a:xfrm>
            <a:off x="942975" y="3795713"/>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175" name="Text Box 15">
            <a:extLst>
              <a:ext uri="{FF2B5EF4-FFF2-40B4-BE49-F238E27FC236}">
                <a16:creationId xmlns:a16="http://schemas.microsoft.com/office/drawing/2014/main" id="{90EEF290-A7A7-4DC6-ACC3-E2A6F3A76EEA}"/>
              </a:ext>
            </a:extLst>
          </p:cNvPr>
          <p:cNvSpPr txBox="1">
            <a:spLocks/>
          </p:cNvSpPr>
          <p:nvPr/>
        </p:nvSpPr>
        <p:spPr bwMode="auto">
          <a:xfrm>
            <a:off x="968375" y="58007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176" name="Text Box 16">
            <a:extLst>
              <a:ext uri="{FF2B5EF4-FFF2-40B4-BE49-F238E27FC236}">
                <a16:creationId xmlns:a16="http://schemas.microsoft.com/office/drawing/2014/main" id="{83C839B9-7D13-4CEB-BC0D-1AFE167A49F9}"/>
              </a:ext>
            </a:extLst>
          </p:cNvPr>
          <p:cNvSpPr txBox="1">
            <a:spLocks/>
          </p:cNvSpPr>
          <p:nvPr/>
        </p:nvSpPr>
        <p:spPr bwMode="auto">
          <a:xfrm>
            <a:off x="942975" y="2073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2177" name="Text Box 17">
            <a:extLst>
              <a:ext uri="{FF2B5EF4-FFF2-40B4-BE49-F238E27FC236}">
                <a16:creationId xmlns:a16="http://schemas.microsoft.com/office/drawing/2014/main" id="{13570E62-87F2-4085-87E6-B7E702B89CBC}"/>
              </a:ext>
            </a:extLst>
          </p:cNvPr>
          <p:cNvSpPr txBox="1">
            <a:spLocks/>
          </p:cNvSpPr>
          <p:nvPr/>
        </p:nvSpPr>
        <p:spPr bwMode="auto">
          <a:xfrm>
            <a:off x="942975" y="40989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2178" name="Text Box 18">
            <a:extLst>
              <a:ext uri="{FF2B5EF4-FFF2-40B4-BE49-F238E27FC236}">
                <a16:creationId xmlns:a16="http://schemas.microsoft.com/office/drawing/2014/main" id="{1F093C78-EF01-4345-8785-D8AC25FA344A}"/>
              </a:ext>
            </a:extLst>
          </p:cNvPr>
          <p:cNvSpPr txBox="1">
            <a:spLocks/>
          </p:cNvSpPr>
          <p:nvPr/>
        </p:nvSpPr>
        <p:spPr bwMode="auto">
          <a:xfrm rot="-5400000">
            <a:off x="-50006" y="2877344"/>
            <a:ext cx="15621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Intensity (a.u.)</a:t>
            </a:r>
          </a:p>
        </p:txBody>
      </p:sp>
      <p:sp>
        <p:nvSpPr>
          <p:cNvPr id="92179" name="Text Box 19">
            <a:extLst>
              <a:ext uri="{FF2B5EF4-FFF2-40B4-BE49-F238E27FC236}">
                <a16:creationId xmlns:a16="http://schemas.microsoft.com/office/drawing/2014/main" id="{FFBCD102-DA8D-44F6-83DE-0843FBF55882}"/>
              </a:ext>
            </a:extLst>
          </p:cNvPr>
          <p:cNvSpPr txBox="1">
            <a:spLocks/>
          </p:cNvSpPr>
          <p:nvPr/>
        </p:nvSpPr>
        <p:spPr bwMode="auto">
          <a:xfrm rot="-5400000">
            <a:off x="-50800" y="4916488"/>
            <a:ext cx="156368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solidFill>
                  <a:srgbClr val="2FB572"/>
                </a:solidFill>
                <a:latin typeface="Arial" panose="020B0604020202020204" pitchFamily="34" charset="0"/>
                <a:cs typeface="Arial" panose="020B0604020202020204" pitchFamily="34" charset="0"/>
                <a:sym typeface="Arial" panose="020B0604020202020204" pitchFamily="34" charset="0"/>
              </a:rPr>
              <a:t>Intensity (a.u.)</a:t>
            </a:r>
          </a:p>
        </p:txBody>
      </p:sp>
      <p:sp>
        <p:nvSpPr>
          <p:cNvPr id="92180" name="Text Box 20">
            <a:extLst>
              <a:ext uri="{FF2B5EF4-FFF2-40B4-BE49-F238E27FC236}">
                <a16:creationId xmlns:a16="http://schemas.microsoft.com/office/drawing/2014/main" id="{10EA75AB-0E59-40A0-A3ED-451876C27380}"/>
              </a:ext>
            </a:extLst>
          </p:cNvPr>
          <p:cNvSpPr txBox="1">
            <a:spLocks/>
          </p:cNvSpPr>
          <p:nvPr/>
        </p:nvSpPr>
        <p:spPr bwMode="auto">
          <a:xfrm rot="-5400000">
            <a:off x="4779169" y="4874419"/>
            <a:ext cx="1306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2181" name="Text Box 21">
            <a:extLst>
              <a:ext uri="{FF2B5EF4-FFF2-40B4-BE49-F238E27FC236}">
                <a16:creationId xmlns:a16="http://schemas.microsoft.com/office/drawing/2014/main" id="{31E67C8C-9ACE-40FC-A99A-356564DF70AB}"/>
              </a:ext>
            </a:extLst>
          </p:cNvPr>
          <p:cNvSpPr txBox="1">
            <a:spLocks/>
          </p:cNvSpPr>
          <p:nvPr/>
        </p:nvSpPr>
        <p:spPr bwMode="auto">
          <a:xfrm>
            <a:off x="5081588" y="58261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182" name="Text Box 22">
            <a:extLst>
              <a:ext uri="{FF2B5EF4-FFF2-40B4-BE49-F238E27FC236}">
                <a16:creationId xmlns:a16="http://schemas.microsoft.com/office/drawing/2014/main" id="{B11E927D-00C0-4A25-BCCA-E3656990CBC9}"/>
              </a:ext>
            </a:extLst>
          </p:cNvPr>
          <p:cNvSpPr txBox="1">
            <a:spLocks/>
          </p:cNvSpPr>
          <p:nvPr/>
        </p:nvSpPr>
        <p:spPr bwMode="auto">
          <a:xfrm>
            <a:off x="5081588" y="41243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2183" name="Oval 23">
            <a:extLst>
              <a:ext uri="{FF2B5EF4-FFF2-40B4-BE49-F238E27FC236}">
                <a16:creationId xmlns:a16="http://schemas.microsoft.com/office/drawing/2014/main" id="{6641245A-0919-4E81-88B5-CF79665682FF}"/>
              </a:ext>
            </a:extLst>
          </p:cNvPr>
          <p:cNvSpPr>
            <a:spLocks/>
          </p:cNvSpPr>
          <p:nvPr/>
        </p:nvSpPr>
        <p:spPr bwMode="auto">
          <a:xfrm>
            <a:off x="3732213" y="7950200"/>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184" name="Text Box 24">
            <a:extLst>
              <a:ext uri="{FF2B5EF4-FFF2-40B4-BE49-F238E27FC236}">
                <a16:creationId xmlns:a16="http://schemas.microsoft.com/office/drawing/2014/main" id="{DF2B7696-07F2-47CD-A9CA-E0A2C334A36D}"/>
              </a:ext>
            </a:extLst>
          </p:cNvPr>
          <p:cNvSpPr txBox="1">
            <a:spLocks/>
          </p:cNvSpPr>
          <p:nvPr/>
        </p:nvSpPr>
        <p:spPr bwMode="auto">
          <a:xfrm>
            <a:off x="3770313" y="8039100"/>
            <a:ext cx="465137"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out</a:t>
            </a:r>
            <a:r>
              <a:rPr lang="it-IT" altLang="it-IT" sz="1800" i="1">
                <a:latin typeface="Arial" panose="020B0604020202020204" pitchFamily="34" charset="0"/>
                <a:cs typeface="Arial" panose="020B0604020202020204" pitchFamily="34" charset="0"/>
                <a:sym typeface="Arial" panose="020B0604020202020204" pitchFamily="34" charset="0"/>
              </a:rPr>
              <a:t> </a:t>
            </a:r>
          </a:p>
        </p:txBody>
      </p:sp>
      <p:sp>
        <p:nvSpPr>
          <p:cNvPr id="92185" name="Text Box 25">
            <a:extLst>
              <a:ext uri="{FF2B5EF4-FFF2-40B4-BE49-F238E27FC236}">
                <a16:creationId xmlns:a16="http://schemas.microsoft.com/office/drawing/2014/main" id="{2DE378DB-CFA9-44C7-B643-B4854E4884FB}"/>
              </a:ext>
            </a:extLst>
          </p:cNvPr>
          <p:cNvSpPr txBox="1">
            <a:spLocks/>
          </p:cNvSpPr>
          <p:nvPr/>
        </p:nvSpPr>
        <p:spPr bwMode="auto">
          <a:xfrm rot="-5400000">
            <a:off x="77788" y="7208838"/>
            <a:ext cx="1308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2186" name="Text Box 26">
            <a:extLst>
              <a:ext uri="{FF2B5EF4-FFF2-40B4-BE49-F238E27FC236}">
                <a16:creationId xmlns:a16="http://schemas.microsoft.com/office/drawing/2014/main" id="{FE368C34-CFB8-4918-9914-8DAA4206C346}"/>
              </a:ext>
            </a:extLst>
          </p:cNvPr>
          <p:cNvSpPr txBox="1">
            <a:spLocks/>
          </p:cNvSpPr>
          <p:nvPr/>
        </p:nvSpPr>
        <p:spPr bwMode="auto">
          <a:xfrm>
            <a:off x="965200" y="7856538"/>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187" name="Text Box 27">
            <a:extLst>
              <a:ext uri="{FF2B5EF4-FFF2-40B4-BE49-F238E27FC236}">
                <a16:creationId xmlns:a16="http://schemas.microsoft.com/office/drawing/2014/main" id="{AE73C783-EE62-4FAA-B30F-387B658F133F}"/>
              </a:ext>
            </a:extLst>
          </p:cNvPr>
          <p:cNvSpPr txBox="1">
            <a:spLocks/>
          </p:cNvSpPr>
          <p:nvPr/>
        </p:nvSpPr>
        <p:spPr bwMode="auto">
          <a:xfrm>
            <a:off x="977900" y="66770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2188" name="Text Box 28">
            <a:extLst>
              <a:ext uri="{FF2B5EF4-FFF2-40B4-BE49-F238E27FC236}">
                <a16:creationId xmlns:a16="http://schemas.microsoft.com/office/drawing/2014/main" id="{1914F611-663A-4C67-8E30-424B3391195A}"/>
              </a:ext>
            </a:extLst>
          </p:cNvPr>
          <p:cNvSpPr txBox="1">
            <a:spLocks/>
          </p:cNvSpPr>
          <p:nvPr/>
        </p:nvSpPr>
        <p:spPr bwMode="auto">
          <a:xfrm>
            <a:off x="1130300" y="116157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189" name="Text Box 29">
            <a:extLst>
              <a:ext uri="{FF2B5EF4-FFF2-40B4-BE49-F238E27FC236}">
                <a16:creationId xmlns:a16="http://schemas.microsoft.com/office/drawing/2014/main" id="{C18C6BF6-94B1-44AC-820C-8CA6490E8681}"/>
              </a:ext>
            </a:extLst>
          </p:cNvPr>
          <p:cNvSpPr txBox="1">
            <a:spLocks/>
          </p:cNvSpPr>
          <p:nvPr/>
        </p:nvSpPr>
        <p:spPr bwMode="auto">
          <a:xfrm>
            <a:off x="4816475" y="11615738"/>
            <a:ext cx="368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a:t>
            </a:r>
          </a:p>
        </p:txBody>
      </p:sp>
      <p:sp>
        <p:nvSpPr>
          <p:cNvPr id="92190" name="Text Box 30">
            <a:extLst>
              <a:ext uri="{FF2B5EF4-FFF2-40B4-BE49-F238E27FC236}">
                <a16:creationId xmlns:a16="http://schemas.microsoft.com/office/drawing/2014/main" id="{62402A85-4BD6-4256-A77E-5888DDBB6C34}"/>
              </a:ext>
            </a:extLst>
          </p:cNvPr>
          <p:cNvSpPr txBox="1">
            <a:spLocks/>
          </p:cNvSpPr>
          <p:nvPr/>
        </p:nvSpPr>
        <p:spPr bwMode="auto">
          <a:xfrm>
            <a:off x="2776538" y="11615738"/>
            <a:ext cx="6350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t </a:t>
            </a:r>
            <a:r>
              <a:rPr lang="it-IT" altLang="it-IT" sz="1800">
                <a:latin typeface="Arial" panose="020B0604020202020204" pitchFamily="34" charset="0"/>
                <a:cs typeface="Arial" panose="020B0604020202020204" pitchFamily="34" charset="0"/>
                <a:sym typeface="Arial" panose="020B0604020202020204" pitchFamily="34" charset="0"/>
              </a:rPr>
              <a:t>(ns)</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2191" name="Text Box 31">
            <a:extLst>
              <a:ext uri="{FF2B5EF4-FFF2-40B4-BE49-F238E27FC236}">
                <a16:creationId xmlns:a16="http://schemas.microsoft.com/office/drawing/2014/main" id="{E3CD1EB0-C115-4A41-B5C2-138BE3E2386B}"/>
              </a:ext>
            </a:extLst>
          </p:cNvPr>
          <p:cNvSpPr txBox="1">
            <a:spLocks/>
          </p:cNvSpPr>
          <p:nvPr/>
        </p:nvSpPr>
        <p:spPr bwMode="auto">
          <a:xfrm rot="-5400000">
            <a:off x="197644" y="10478294"/>
            <a:ext cx="1066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F(t)</a:t>
            </a:r>
            <a:r>
              <a:rPr lang="it-IT" altLang="it-IT" sz="1800">
                <a:latin typeface="Arial" panose="020B0604020202020204" pitchFamily="34" charset="0"/>
                <a:cs typeface="Arial" panose="020B0604020202020204" pitchFamily="34" charset="0"/>
                <a:sym typeface="Arial" panose="020B0604020202020204" pitchFamily="34" charset="0"/>
              </a:rPr>
              <a:t> (a.u.)</a:t>
            </a:r>
          </a:p>
        </p:txBody>
      </p:sp>
      <p:sp>
        <p:nvSpPr>
          <p:cNvPr id="92192" name="Text Box 32">
            <a:extLst>
              <a:ext uri="{FF2B5EF4-FFF2-40B4-BE49-F238E27FC236}">
                <a16:creationId xmlns:a16="http://schemas.microsoft.com/office/drawing/2014/main" id="{F58DAA03-976D-4202-8AB9-2EE52E7819DE}"/>
              </a:ext>
            </a:extLst>
          </p:cNvPr>
          <p:cNvSpPr txBox="1">
            <a:spLocks/>
          </p:cNvSpPr>
          <p:nvPr/>
        </p:nvSpPr>
        <p:spPr bwMode="auto">
          <a:xfrm>
            <a:off x="955675" y="1139348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193" name="Oval 33">
            <a:extLst>
              <a:ext uri="{FF2B5EF4-FFF2-40B4-BE49-F238E27FC236}">
                <a16:creationId xmlns:a16="http://schemas.microsoft.com/office/drawing/2014/main" id="{237F0F96-2D36-4530-985D-96654582778F}"/>
              </a:ext>
            </a:extLst>
          </p:cNvPr>
          <p:cNvSpPr>
            <a:spLocks/>
          </p:cNvSpPr>
          <p:nvPr/>
        </p:nvSpPr>
        <p:spPr bwMode="auto">
          <a:xfrm>
            <a:off x="2917825" y="7691438"/>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194" name="Text Box 34">
            <a:extLst>
              <a:ext uri="{FF2B5EF4-FFF2-40B4-BE49-F238E27FC236}">
                <a16:creationId xmlns:a16="http://schemas.microsoft.com/office/drawing/2014/main" id="{25C000AE-EA49-43DC-A032-60932697D8AA}"/>
              </a:ext>
            </a:extLst>
          </p:cNvPr>
          <p:cNvSpPr txBox="1">
            <a:spLocks/>
          </p:cNvSpPr>
          <p:nvPr/>
        </p:nvSpPr>
        <p:spPr bwMode="auto">
          <a:xfrm>
            <a:off x="2832100" y="7761288"/>
            <a:ext cx="309563"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in</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2195" name="Text Box 35">
            <a:extLst>
              <a:ext uri="{FF2B5EF4-FFF2-40B4-BE49-F238E27FC236}">
                <a16:creationId xmlns:a16="http://schemas.microsoft.com/office/drawing/2014/main" id="{ACF0C1EA-D71A-476F-B376-99A0EB730E43}"/>
              </a:ext>
            </a:extLst>
          </p:cNvPr>
          <p:cNvSpPr txBox="1">
            <a:spLocks/>
          </p:cNvSpPr>
          <p:nvPr/>
        </p:nvSpPr>
        <p:spPr bwMode="auto">
          <a:xfrm>
            <a:off x="955675" y="97266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2196" name="Oval 36">
            <a:extLst>
              <a:ext uri="{FF2B5EF4-FFF2-40B4-BE49-F238E27FC236}">
                <a16:creationId xmlns:a16="http://schemas.microsoft.com/office/drawing/2014/main" id="{FCE0412B-5EC3-454F-AF08-C3813B655470}"/>
              </a:ext>
            </a:extLst>
          </p:cNvPr>
          <p:cNvSpPr>
            <a:spLocks/>
          </p:cNvSpPr>
          <p:nvPr/>
        </p:nvSpPr>
        <p:spPr bwMode="auto">
          <a:xfrm>
            <a:off x="2509838" y="7378700"/>
            <a:ext cx="1270000" cy="1270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197" name="Oval 37">
            <a:extLst>
              <a:ext uri="{FF2B5EF4-FFF2-40B4-BE49-F238E27FC236}">
                <a16:creationId xmlns:a16="http://schemas.microsoft.com/office/drawing/2014/main" id="{61330593-3620-495E-81D4-7E4A3E1D70D9}"/>
              </a:ext>
            </a:extLst>
          </p:cNvPr>
          <p:cNvSpPr>
            <a:spLocks/>
          </p:cNvSpPr>
          <p:nvPr/>
        </p:nvSpPr>
        <p:spPr bwMode="auto">
          <a:xfrm>
            <a:off x="2827338" y="7696200"/>
            <a:ext cx="635000" cy="635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198" name="Oval 38">
            <a:extLst>
              <a:ext uri="{FF2B5EF4-FFF2-40B4-BE49-F238E27FC236}">
                <a16:creationId xmlns:a16="http://schemas.microsoft.com/office/drawing/2014/main" id="{3CCAE257-2E6C-42FB-91BC-CB0965BE79A1}"/>
              </a:ext>
            </a:extLst>
          </p:cNvPr>
          <p:cNvSpPr>
            <a:spLocks/>
          </p:cNvSpPr>
          <p:nvPr/>
        </p:nvSpPr>
        <p:spPr bwMode="auto">
          <a:xfrm>
            <a:off x="3373438" y="80375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199" name="Oval 39">
            <a:extLst>
              <a:ext uri="{FF2B5EF4-FFF2-40B4-BE49-F238E27FC236}">
                <a16:creationId xmlns:a16="http://schemas.microsoft.com/office/drawing/2014/main" id="{039EA34F-0C98-414A-9DD5-6C6B09489D53}"/>
              </a:ext>
            </a:extLst>
          </p:cNvPr>
          <p:cNvSpPr>
            <a:spLocks/>
          </p:cNvSpPr>
          <p:nvPr/>
        </p:nvSpPr>
        <p:spPr bwMode="auto">
          <a:xfrm>
            <a:off x="3176588" y="8583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200" name="Oval 40">
            <a:extLst>
              <a:ext uri="{FF2B5EF4-FFF2-40B4-BE49-F238E27FC236}">
                <a16:creationId xmlns:a16="http://schemas.microsoft.com/office/drawing/2014/main" id="{9660035C-B954-4422-B960-F4896118FFA4}"/>
              </a:ext>
            </a:extLst>
          </p:cNvPr>
          <p:cNvSpPr>
            <a:spLocks/>
          </p:cNvSpPr>
          <p:nvPr/>
        </p:nvSpPr>
        <p:spPr bwMode="auto">
          <a:xfrm>
            <a:off x="2479675" y="809466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201" name="Oval 41">
            <a:extLst>
              <a:ext uri="{FF2B5EF4-FFF2-40B4-BE49-F238E27FC236}">
                <a16:creationId xmlns:a16="http://schemas.microsoft.com/office/drawing/2014/main" id="{CBB9FBF4-D934-46FE-B517-E66DF55ECB15}"/>
              </a:ext>
            </a:extLst>
          </p:cNvPr>
          <p:cNvSpPr>
            <a:spLocks/>
          </p:cNvSpPr>
          <p:nvPr/>
        </p:nvSpPr>
        <p:spPr bwMode="auto">
          <a:xfrm>
            <a:off x="2701925" y="7440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2202" name="Picture 42" descr="pasted-image.png">
            <a:extLst>
              <a:ext uri="{FF2B5EF4-FFF2-40B4-BE49-F238E27FC236}">
                <a16:creationId xmlns:a16="http://schemas.microsoft.com/office/drawing/2014/main" id="{DC43CB48-31F8-44E0-B915-E715AEA250A1}"/>
              </a:ext>
            </a:extLst>
          </p:cNvPr>
          <p:cNvPicPr>
            <a:picLocks/>
          </p:cNvPicPr>
          <p:nvPr/>
        </p:nvPicPr>
        <p:blipFill>
          <a:blip r:embed="rId5">
            <a:extLst>
              <a:ext uri="{28A0092B-C50C-407E-A947-70E740481C1C}">
                <a14:useLocalDpi xmlns:a14="http://schemas.microsoft.com/office/drawing/2010/main" val="0"/>
              </a:ext>
            </a:extLst>
          </a:blip>
          <a:srcRect l="17856" t="11606" r="14189" b="16740"/>
          <a:stretch>
            <a:fillRect/>
          </a:stretch>
        </p:blipFill>
        <p:spPr bwMode="auto">
          <a:xfrm>
            <a:off x="1243013" y="9690100"/>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3" name="Oval 43">
            <a:extLst>
              <a:ext uri="{FF2B5EF4-FFF2-40B4-BE49-F238E27FC236}">
                <a16:creationId xmlns:a16="http://schemas.microsoft.com/office/drawing/2014/main" id="{920193EB-AEE4-442D-BA67-4BD3E3F64456}"/>
              </a:ext>
            </a:extLst>
          </p:cNvPr>
          <p:cNvSpPr>
            <a:spLocks/>
          </p:cNvSpPr>
          <p:nvPr/>
        </p:nvSpPr>
        <p:spPr bwMode="auto">
          <a:xfrm>
            <a:off x="17651413" y="2727325"/>
            <a:ext cx="5994400" cy="59944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204" name="Line 44">
            <a:extLst>
              <a:ext uri="{FF2B5EF4-FFF2-40B4-BE49-F238E27FC236}">
                <a16:creationId xmlns:a16="http://schemas.microsoft.com/office/drawing/2014/main" id="{174D3650-56BC-4274-B3DE-6667F95F7AF2}"/>
              </a:ext>
            </a:extLst>
          </p:cNvPr>
          <p:cNvSpPr>
            <a:spLocks noChangeShapeType="1"/>
          </p:cNvSpPr>
          <p:nvPr/>
        </p:nvSpPr>
        <p:spPr bwMode="auto">
          <a:xfrm>
            <a:off x="17664113" y="5724525"/>
            <a:ext cx="597058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2205" name="Rectangle 45">
            <a:extLst>
              <a:ext uri="{FF2B5EF4-FFF2-40B4-BE49-F238E27FC236}">
                <a16:creationId xmlns:a16="http://schemas.microsoft.com/office/drawing/2014/main" id="{F78FB566-6A94-4BB8-A6E1-5EB5C7A660B9}"/>
              </a:ext>
            </a:extLst>
          </p:cNvPr>
          <p:cNvSpPr>
            <a:spLocks/>
          </p:cNvSpPr>
          <p:nvPr/>
        </p:nvSpPr>
        <p:spPr bwMode="auto">
          <a:xfrm>
            <a:off x="16679863" y="5759450"/>
            <a:ext cx="7235825" cy="3317875"/>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2206" name="Line 46">
            <a:extLst>
              <a:ext uri="{FF2B5EF4-FFF2-40B4-BE49-F238E27FC236}">
                <a16:creationId xmlns:a16="http://schemas.microsoft.com/office/drawing/2014/main" id="{AA46EAFA-2A53-41C4-8B59-233D2603CB30}"/>
              </a:ext>
            </a:extLst>
          </p:cNvPr>
          <p:cNvSpPr>
            <a:spLocks noChangeShapeType="1"/>
          </p:cNvSpPr>
          <p:nvPr/>
        </p:nvSpPr>
        <p:spPr bwMode="auto">
          <a:xfrm flipV="1">
            <a:off x="17629188" y="2824163"/>
            <a:ext cx="0" cy="29083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2207" name="Text Box 47">
            <a:extLst>
              <a:ext uri="{FF2B5EF4-FFF2-40B4-BE49-F238E27FC236}">
                <a16:creationId xmlns:a16="http://schemas.microsoft.com/office/drawing/2014/main" id="{469EC822-C545-4F81-B277-C02FB52786B2}"/>
              </a:ext>
            </a:extLst>
          </p:cNvPr>
          <p:cNvSpPr txBox="1">
            <a:spLocks/>
          </p:cNvSpPr>
          <p:nvPr/>
        </p:nvSpPr>
        <p:spPr bwMode="auto">
          <a:xfrm>
            <a:off x="20516850" y="5756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g</a:t>
            </a:r>
          </a:p>
        </p:txBody>
      </p:sp>
      <p:sp>
        <p:nvSpPr>
          <p:cNvPr id="92208" name="Text Box 48">
            <a:extLst>
              <a:ext uri="{FF2B5EF4-FFF2-40B4-BE49-F238E27FC236}">
                <a16:creationId xmlns:a16="http://schemas.microsoft.com/office/drawing/2014/main" id="{BB0CA867-22ED-4AB3-BD68-E126299EFB00}"/>
              </a:ext>
            </a:extLst>
          </p:cNvPr>
          <p:cNvSpPr txBox="1">
            <a:spLocks/>
          </p:cNvSpPr>
          <p:nvPr/>
        </p:nvSpPr>
        <p:spPr bwMode="auto">
          <a:xfrm>
            <a:off x="17243425" y="4027488"/>
            <a:ext cx="2286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s</a:t>
            </a:r>
          </a:p>
        </p:txBody>
      </p:sp>
      <p:sp>
        <p:nvSpPr>
          <p:cNvPr id="92209" name="Text Box 49">
            <a:extLst>
              <a:ext uri="{FF2B5EF4-FFF2-40B4-BE49-F238E27FC236}">
                <a16:creationId xmlns:a16="http://schemas.microsoft.com/office/drawing/2014/main" id="{D392F94C-A2B3-4A81-9E6F-B0529320793E}"/>
              </a:ext>
            </a:extLst>
          </p:cNvPr>
          <p:cNvSpPr txBox="1">
            <a:spLocks/>
          </p:cNvSpPr>
          <p:nvPr/>
        </p:nvSpPr>
        <p:spPr bwMode="auto">
          <a:xfrm>
            <a:off x="17521238"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2210" name="Text Box 50">
            <a:extLst>
              <a:ext uri="{FF2B5EF4-FFF2-40B4-BE49-F238E27FC236}">
                <a16:creationId xmlns:a16="http://schemas.microsoft.com/office/drawing/2014/main" id="{68E0D47C-C478-4DC1-B2EC-519C05E4F4E0}"/>
              </a:ext>
            </a:extLst>
          </p:cNvPr>
          <p:cNvSpPr txBox="1">
            <a:spLocks/>
          </p:cNvSpPr>
          <p:nvPr/>
        </p:nvSpPr>
        <p:spPr bwMode="auto">
          <a:xfrm>
            <a:off x="23531513"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2211" name="Text Box 51">
            <a:extLst>
              <a:ext uri="{FF2B5EF4-FFF2-40B4-BE49-F238E27FC236}">
                <a16:creationId xmlns:a16="http://schemas.microsoft.com/office/drawing/2014/main" id="{BA47FE94-3297-4414-9578-E8D9FE30BCBB}"/>
              </a:ext>
            </a:extLst>
          </p:cNvPr>
          <p:cNvSpPr txBox="1">
            <a:spLocks/>
          </p:cNvSpPr>
          <p:nvPr/>
        </p:nvSpPr>
        <p:spPr bwMode="auto">
          <a:xfrm>
            <a:off x="17141825" y="5538788"/>
            <a:ext cx="431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0.0</a:t>
            </a:r>
          </a:p>
        </p:txBody>
      </p:sp>
      <p:sp>
        <p:nvSpPr>
          <p:cNvPr id="92212" name="Text Box 52">
            <a:extLst>
              <a:ext uri="{FF2B5EF4-FFF2-40B4-BE49-F238E27FC236}">
                <a16:creationId xmlns:a16="http://schemas.microsoft.com/office/drawing/2014/main" id="{C57518BA-234A-48EC-B378-BDBD3181DAD4}"/>
              </a:ext>
            </a:extLst>
          </p:cNvPr>
          <p:cNvSpPr txBox="1">
            <a:spLocks/>
          </p:cNvSpPr>
          <p:nvPr/>
        </p:nvSpPr>
        <p:spPr bwMode="auto">
          <a:xfrm>
            <a:off x="17141825" y="2695575"/>
            <a:ext cx="4318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0.5</a:t>
            </a:r>
          </a:p>
        </p:txBody>
      </p:sp>
      <p:sp>
        <p:nvSpPr>
          <p:cNvPr id="92213" name="Oval 53">
            <a:extLst>
              <a:ext uri="{FF2B5EF4-FFF2-40B4-BE49-F238E27FC236}">
                <a16:creationId xmlns:a16="http://schemas.microsoft.com/office/drawing/2014/main" id="{85256290-8285-4422-BC28-AE3FB7F90B72}"/>
              </a:ext>
            </a:extLst>
          </p:cNvPr>
          <p:cNvSpPr>
            <a:spLocks/>
          </p:cNvSpPr>
          <p:nvPr/>
        </p:nvSpPr>
        <p:spPr bwMode="auto">
          <a:xfrm>
            <a:off x="20789900" y="2792413"/>
            <a:ext cx="254000" cy="254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1190" name="Line 54">
            <a:extLst>
              <a:ext uri="{FF2B5EF4-FFF2-40B4-BE49-F238E27FC236}">
                <a16:creationId xmlns:a16="http://schemas.microsoft.com/office/drawing/2014/main" id="{52BAD4F6-42A0-184E-AD02-49FEF04643F0}"/>
              </a:ext>
            </a:extLst>
          </p:cNvPr>
          <p:cNvSpPr>
            <a:spLocks noChangeShapeType="1"/>
          </p:cNvSpPr>
          <p:nvPr/>
        </p:nvSpPr>
        <p:spPr bwMode="auto">
          <a:xfrm flipV="1">
            <a:off x="17653000" y="2913063"/>
            <a:ext cx="3305175" cy="2789237"/>
          </a:xfrm>
          <a:prstGeom prst="line">
            <a:avLst/>
          </a:prstGeom>
          <a:noFill/>
          <a:ln w="63500" cap="flat" cmpd="sng">
            <a:solidFill>
              <a:srgbClr val="000000"/>
            </a:solidFill>
            <a:prstDash val="solid"/>
            <a:round/>
            <a:headEnd type="none" w="med" len="med"/>
            <a:tailEnd type="stealth" w="med" len="med"/>
          </a:ln>
          <a:effectLst>
            <a:outerShdw blurRad="38100" dist="25400" dir="5400000" algn="ctr" rotWithShape="0">
              <a:srgbClr val="000000">
                <a:alpha val="50000"/>
              </a:srgbClr>
            </a:outerShdw>
          </a:effectLst>
          <a:extLst>
            <a:ext uri="{909E8E84-426E-40DD-AFC4-6F175D3DCCD1}">
              <a14:hiddenFill xmlns:a14="http://schemas.microsoft.com/office/drawing/2010/main">
                <a:noFill/>
              </a14:hiddenFill>
            </a:ext>
          </a:extLst>
        </p:spPr>
        <p:txBody>
          <a:bodyPr lIns="45719" tIns="45719" rIns="45719" bIns="45719"/>
          <a:lstStyle/>
          <a:p>
            <a:pPr algn="ctr" eaLnBrk="1">
              <a:defRPr/>
            </a:pPr>
            <a:endParaRPr lang="it-IT" altLang="it-I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2215" name="Text Box 55">
            <a:extLst>
              <a:ext uri="{FF2B5EF4-FFF2-40B4-BE49-F238E27FC236}">
                <a16:creationId xmlns:a16="http://schemas.microsoft.com/office/drawing/2014/main" id="{A99A6382-2675-4AFF-88FE-F89B1D561DA5}"/>
              </a:ext>
            </a:extLst>
          </p:cNvPr>
          <p:cNvSpPr txBox="1">
            <a:spLocks/>
          </p:cNvSpPr>
          <p:nvPr/>
        </p:nvSpPr>
        <p:spPr bwMode="auto">
          <a:xfrm>
            <a:off x="20775613" y="3051175"/>
            <a:ext cx="4016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p>
        </p:txBody>
      </p:sp>
      <p:sp>
        <p:nvSpPr>
          <p:cNvPr id="92216" name="Text Box 56">
            <a:extLst>
              <a:ext uri="{FF2B5EF4-FFF2-40B4-BE49-F238E27FC236}">
                <a16:creationId xmlns:a16="http://schemas.microsoft.com/office/drawing/2014/main" id="{8EE7CD4E-7F03-4EBF-B443-5AF6968D36D1}"/>
              </a:ext>
            </a:extLst>
          </p:cNvPr>
          <p:cNvSpPr txBox="1">
            <a:spLocks/>
          </p:cNvSpPr>
          <p:nvPr/>
        </p:nvSpPr>
        <p:spPr bwMode="auto">
          <a:xfrm>
            <a:off x="9469438" y="7621588"/>
            <a:ext cx="39497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phasor plot representation</a:t>
            </a:r>
          </a:p>
        </p:txBody>
      </p:sp>
      <p:pic>
        <p:nvPicPr>
          <p:cNvPr id="92217" name="Picture 57">
            <a:extLst>
              <a:ext uri="{FF2B5EF4-FFF2-40B4-BE49-F238E27FC236}">
                <a16:creationId xmlns:a16="http://schemas.microsoft.com/office/drawing/2014/main" id="{C9C153EF-BF22-446A-B64A-04799DCDC9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6350" y="8382000"/>
            <a:ext cx="255587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8" name="Picture 58">
            <a:extLst>
              <a:ext uri="{FF2B5EF4-FFF2-40B4-BE49-F238E27FC236}">
                <a16:creationId xmlns:a16="http://schemas.microsoft.com/office/drawing/2014/main" id="{1F741075-BED6-4AA5-BEC1-F906A9B23B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8953500"/>
            <a:ext cx="10036175" cy="90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9" name="Text Box 59">
            <a:extLst>
              <a:ext uri="{FF2B5EF4-FFF2-40B4-BE49-F238E27FC236}">
                <a16:creationId xmlns:a16="http://schemas.microsoft.com/office/drawing/2014/main" id="{0163EEDB-BA0F-4122-BFC2-CC59E9411ED4}"/>
              </a:ext>
            </a:extLst>
          </p:cNvPr>
          <p:cNvSpPr txBox="1">
            <a:spLocks/>
          </p:cNvSpPr>
          <p:nvPr/>
        </p:nvSpPr>
        <p:spPr bwMode="auto">
          <a:xfrm>
            <a:off x="7165975" y="5465763"/>
            <a:ext cx="8556625"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from the detection volume (two rings) </a:t>
            </a:r>
          </a:p>
        </p:txBody>
      </p:sp>
      <p:pic>
        <p:nvPicPr>
          <p:cNvPr id="92220" name="Picture 60">
            <a:extLst>
              <a:ext uri="{FF2B5EF4-FFF2-40B4-BE49-F238E27FC236}">
                <a16:creationId xmlns:a16="http://schemas.microsoft.com/office/drawing/2014/main" id="{769AEE71-97A9-41F2-AB83-47ADE85097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93100" y="6223000"/>
            <a:ext cx="630237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1" name="Text Box 61">
            <a:extLst>
              <a:ext uri="{FF2B5EF4-FFF2-40B4-BE49-F238E27FC236}">
                <a16:creationId xmlns:a16="http://schemas.microsoft.com/office/drawing/2014/main" id="{E83940EF-670D-44E4-9E67-C5B84A6382A8}"/>
              </a:ext>
            </a:extLst>
          </p:cNvPr>
          <p:cNvSpPr txBox="1">
            <a:spLocks/>
          </p:cNvSpPr>
          <p:nvPr/>
        </p:nvSpPr>
        <p:spPr bwMode="auto">
          <a:xfrm>
            <a:off x="8285163" y="2074863"/>
            <a:ext cx="63182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of a single-fluorophore</a:t>
            </a:r>
          </a:p>
        </p:txBody>
      </p:sp>
      <p:pic>
        <p:nvPicPr>
          <p:cNvPr id="92222" name="Picture 62">
            <a:extLst>
              <a:ext uri="{FF2B5EF4-FFF2-40B4-BE49-F238E27FC236}">
                <a16:creationId xmlns:a16="http://schemas.microsoft.com/office/drawing/2014/main" id="{4AD5EC45-FB9F-4042-A4A4-A8909E7535E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05913" y="2782888"/>
            <a:ext cx="44767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3" name="Text Box 63">
            <a:extLst>
              <a:ext uri="{FF2B5EF4-FFF2-40B4-BE49-F238E27FC236}">
                <a16:creationId xmlns:a16="http://schemas.microsoft.com/office/drawing/2014/main" id="{56D02CA6-50B3-41F1-9D1D-E33D336458FF}"/>
              </a:ext>
            </a:extLst>
          </p:cNvPr>
          <p:cNvSpPr txBox="1">
            <a:spLocks/>
          </p:cNvSpPr>
          <p:nvPr/>
        </p:nvSpPr>
        <p:spPr bwMode="auto">
          <a:xfrm>
            <a:off x="11093450" y="3330575"/>
            <a:ext cx="7016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with</a:t>
            </a:r>
          </a:p>
        </p:txBody>
      </p:sp>
      <p:sp>
        <p:nvSpPr>
          <p:cNvPr id="92224" name="Text Box 64" descr="universal semicircle">
            <a:extLst>
              <a:ext uri="{FF2B5EF4-FFF2-40B4-BE49-F238E27FC236}">
                <a16:creationId xmlns:a16="http://schemas.microsoft.com/office/drawing/2014/main" id="{2FB3C6C2-281D-40A9-BDC0-613622B1EEA3}"/>
              </a:ext>
            </a:extLst>
          </p:cNvPr>
          <p:cNvSpPr txBox="1">
            <a:spLocks/>
          </p:cNvSpPr>
          <p:nvPr/>
        </p:nvSpPr>
        <p:spPr bwMode="auto">
          <a:xfrm rot="1140000">
            <a:off x="20724813" y="2508250"/>
            <a:ext cx="17399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rPr>
              <a:t>universal semicircle</a:t>
            </a:r>
            <a:r>
              <a:rPr lang="it-IT" altLang="it-IT" sz="1300">
                <a:solidFill>
                  <a:srgbClr val="545454"/>
                </a:solidFill>
                <a:latin typeface="Arial" panose="020B0604020202020204" pitchFamily="34" charset="0"/>
                <a:cs typeface="Arial" panose="020B0604020202020204" pitchFamily="34" charset="0"/>
                <a:sym typeface="Arial" panose="020B0604020202020204" pitchFamily="34" charset="0"/>
              </a:rPr>
              <a:t> </a:t>
            </a:r>
            <a:endPar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endParaRPr>
          </a:p>
        </p:txBody>
      </p:sp>
      <p:pic>
        <p:nvPicPr>
          <p:cNvPr id="92225" name="Picture 66">
            <a:extLst>
              <a:ext uri="{FF2B5EF4-FFF2-40B4-BE49-F238E27FC236}">
                <a16:creationId xmlns:a16="http://schemas.microsoft.com/office/drawing/2014/main" id="{A17115EE-F32C-432E-A6D6-39FCAACA0B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2263" y="4017963"/>
            <a:ext cx="448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pasted-image.png">
            <a:extLst>
              <a:ext uri="{FF2B5EF4-FFF2-40B4-BE49-F238E27FC236}">
                <a16:creationId xmlns:a16="http://schemas.microsoft.com/office/drawing/2014/main" id="{922A0CBE-007A-43B9-9587-076EC37B3F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2000" y="4994275"/>
            <a:ext cx="6434138" cy="646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Rectangle 2">
            <a:extLst>
              <a:ext uri="{FF2B5EF4-FFF2-40B4-BE49-F238E27FC236}">
                <a16:creationId xmlns:a16="http://schemas.microsoft.com/office/drawing/2014/main" id="{08BF6362-2D09-4E37-98D0-66DB7C219434}"/>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Fluorescence Microscopy</a:t>
            </a:r>
          </a:p>
        </p:txBody>
      </p:sp>
      <p:sp>
        <p:nvSpPr>
          <p:cNvPr id="14339" name="Text Box 3">
            <a:extLst>
              <a:ext uri="{FF2B5EF4-FFF2-40B4-BE49-F238E27FC236}">
                <a16:creationId xmlns:a16="http://schemas.microsoft.com/office/drawing/2014/main" id="{83FE7D7F-BD39-4E63-94FF-ADA87D92D5A0}"/>
              </a:ext>
            </a:extLst>
          </p:cNvPr>
          <p:cNvSpPr txBox="1">
            <a:spLocks/>
          </p:cNvSpPr>
          <p:nvPr/>
        </p:nvSpPr>
        <p:spPr bwMode="auto">
          <a:xfrm>
            <a:off x="23879175" y="13144500"/>
            <a:ext cx="29845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1DBD417F-2F67-47DA-A276-B44794916B93}" type="slidenum">
              <a:rPr lang="it-IT" altLang="it-IT" sz="2600">
                <a:latin typeface="Arial" panose="020B0604020202020204" pitchFamily="34" charset="0"/>
                <a:cs typeface="Arial" panose="020B0604020202020204" pitchFamily="34" charset="0"/>
                <a:sym typeface="Arial" panose="020B0604020202020204" pitchFamily="34" charset="0"/>
              </a:rPr>
              <a:pPr eaLnBrk="1"/>
              <a:t>7</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sp>
        <p:nvSpPr>
          <p:cNvPr id="14340" name="Text Box 4">
            <a:extLst>
              <a:ext uri="{FF2B5EF4-FFF2-40B4-BE49-F238E27FC236}">
                <a16:creationId xmlns:a16="http://schemas.microsoft.com/office/drawing/2014/main" id="{3E58013D-7CFA-4B1E-BD56-3DE205FF1A10}"/>
              </a:ext>
            </a:extLst>
          </p:cNvPr>
          <p:cNvSpPr txBox="1">
            <a:spLocks/>
          </p:cNvSpPr>
          <p:nvPr/>
        </p:nvSpPr>
        <p:spPr bwMode="auto">
          <a:xfrm>
            <a:off x="360363" y="2100263"/>
            <a:ext cx="23661687"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“…..Browse through any cell biological journal, and the impact of fluorescent microscopy is obvious, with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&gt; 80% of the images of cells</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 in the book </a:t>
            </a:r>
            <a:r>
              <a:rPr lang="it-IT" altLang="it-IT" sz="3600" b="1">
                <a:solidFill>
                  <a:srgbClr val="232323"/>
                </a:solidFill>
                <a:latin typeface="Arial" panose="020B0604020202020204" pitchFamily="34" charset="0"/>
                <a:cs typeface="Arial" panose="020B0604020202020204" pitchFamily="34" charset="0"/>
                <a:sym typeface="Arial" panose="020B0604020202020204" pitchFamily="34" charset="0"/>
              </a:rPr>
              <a:t>usually acquired with a fluorescent microscope</a:t>
            </a:r>
            <a:r>
              <a:rPr lang="it-IT" altLang="it-IT" sz="3600">
                <a:solidFill>
                  <a:srgbClr val="232323"/>
                </a:solidFill>
                <a:latin typeface="Arial" panose="020B0604020202020204" pitchFamily="34" charset="0"/>
                <a:cs typeface="Arial" panose="020B0604020202020204" pitchFamily="34" charset="0"/>
                <a:sym typeface="Arial" panose="020B0604020202020204" pitchFamily="34" charset="0"/>
              </a:rPr>
              <a:t>……“</a:t>
            </a:r>
          </a:p>
          <a:p>
            <a:pPr eaLnBrk="1"/>
            <a:endParaRPr lang="it-IT" altLang="it-IT" sz="1600">
              <a:solidFill>
                <a:srgbClr val="232323"/>
              </a:solidFill>
              <a:latin typeface="Arial" panose="020B0604020202020204" pitchFamily="34" charset="0"/>
              <a:cs typeface="Arial" panose="020B0604020202020204" pitchFamily="34" charset="0"/>
              <a:sym typeface="Arial" panose="020B0604020202020204" pitchFamily="34" charset="0"/>
            </a:endParaRPr>
          </a:p>
          <a:p>
            <a:pPr algn="r" eaLnBrk="1"/>
            <a:r>
              <a:rPr lang="it-IT" altLang="it-IT" sz="1600" b="1">
                <a:latin typeface="Arial" panose="020B0604020202020204" pitchFamily="34" charset="0"/>
                <a:cs typeface="Arial" panose="020B0604020202020204" pitchFamily="34" charset="0"/>
                <a:sym typeface="Arial" panose="020B0604020202020204" pitchFamily="34" charset="0"/>
              </a:rPr>
              <a:t>B. Houng et al. Cell 143:1047-1058 (2010)</a:t>
            </a:r>
          </a:p>
        </p:txBody>
      </p:sp>
      <p:grpSp>
        <p:nvGrpSpPr>
          <p:cNvPr id="14341" name="Group 5">
            <a:extLst>
              <a:ext uri="{FF2B5EF4-FFF2-40B4-BE49-F238E27FC236}">
                <a16:creationId xmlns:a16="http://schemas.microsoft.com/office/drawing/2014/main" id="{56D1672A-4056-4342-B82C-95716260C7A9}"/>
              </a:ext>
            </a:extLst>
          </p:cNvPr>
          <p:cNvGrpSpPr>
            <a:grpSpLocks/>
          </p:cNvGrpSpPr>
          <p:nvPr/>
        </p:nvGrpSpPr>
        <p:grpSpPr bwMode="auto">
          <a:xfrm>
            <a:off x="1265238" y="3962400"/>
            <a:ext cx="7885112" cy="8886825"/>
            <a:chOff x="0" y="0"/>
            <a:chExt cx="7884239" cy="8886543"/>
          </a:xfrm>
        </p:grpSpPr>
        <p:pic>
          <p:nvPicPr>
            <p:cNvPr id="14344" name="Picture 6" descr="pg_0003.pdf">
              <a:extLst>
                <a:ext uri="{FF2B5EF4-FFF2-40B4-BE49-F238E27FC236}">
                  <a16:creationId xmlns:a16="http://schemas.microsoft.com/office/drawing/2014/main" id="{168B95B1-B9A1-4FB6-94E5-9AC6D646C3BE}"/>
                </a:ext>
              </a:extLst>
            </p:cNvPr>
            <p:cNvPicPr>
              <a:picLocks noChangeAspect="1"/>
            </p:cNvPicPr>
            <p:nvPr/>
          </p:nvPicPr>
          <p:blipFill>
            <a:blip r:embed="rId4">
              <a:extLst>
                <a:ext uri="{28A0092B-C50C-407E-A947-70E740481C1C}">
                  <a14:useLocalDpi xmlns:a14="http://schemas.microsoft.com/office/drawing/2010/main" val="0"/>
                </a:ext>
              </a:extLst>
            </a:blip>
            <a:srcRect l="1453" t="15675" r="44147" b="16998"/>
            <a:stretch>
              <a:fillRect/>
            </a:stretch>
          </p:blipFill>
          <p:spPr bwMode="auto">
            <a:xfrm>
              <a:off x="0" y="0"/>
              <a:ext cx="7884239" cy="7335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5" name="Text Box 7">
              <a:extLst>
                <a:ext uri="{FF2B5EF4-FFF2-40B4-BE49-F238E27FC236}">
                  <a16:creationId xmlns:a16="http://schemas.microsoft.com/office/drawing/2014/main" id="{0C63FAE7-0C7D-4280-964F-E109934492CD}"/>
                </a:ext>
              </a:extLst>
            </p:cNvPr>
            <p:cNvSpPr txBox="1">
              <a:spLocks/>
            </p:cNvSpPr>
            <p:nvPr/>
          </p:nvSpPr>
          <p:spPr bwMode="auto">
            <a:xfrm>
              <a:off x="0" y="7458921"/>
              <a:ext cx="6459760" cy="1427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800" b="1">
                  <a:latin typeface="Arial" panose="020B0604020202020204" pitchFamily="34" charset="0"/>
                  <a:cs typeface="Arial" panose="020B0604020202020204" pitchFamily="34" charset="0"/>
                  <a:sym typeface="Arial" panose="020B0604020202020204" pitchFamily="34" charset="0"/>
                </a:rPr>
                <a:t>3RD PLACE, 2012 PHOTOMICROGRAPHY COMPETITION</a:t>
              </a:r>
            </a:p>
            <a:p>
              <a:pPr algn="l" eaLnBrk="1"/>
              <a:r>
                <a:rPr lang="it-IT" altLang="it-IT" sz="1800">
                  <a:latin typeface="Arial" panose="020B0604020202020204" pitchFamily="34" charset="0"/>
                  <a:cs typeface="Arial" panose="020B0604020202020204" pitchFamily="34" charset="0"/>
                  <a:sym typeface="Arial" panose="020B0604020202020204" pitchFamily="34" charset="0"/>
                </a:rPr>
                <a:t>Dr. Dylan T. Burnette, National Institutes of Health (NIH),Bethesda, Maryland, USA</a:t>
              </a:r>
            </a:p>
            <a:p>
              <a:pPr algn="l" eaLnBrk="1"/>
              <a:r>
                <a:rPr lang="it-IT" altLang="it-IT" sz="1800" b="1">
                  <a:latin typeface="Arial" panose="020B0604020202020204" pitchFamily="34" charset="0"/>
                  <a:cs typeface="Arial" panose="020B0604020202020204" pitchFamily="34" charset="0"/>
                  <a:sym typeface="Arial" panose="020B0604020202020204" pitchFamily="34" charset="0"/>
                </a:rPr>
                <a:t>Human bone cancer</a:t>
              </a:r>
              <a:r>
                <a:rPr lang="it-IT" altLang="it-IT" sz="1800">
                  <a:latin typeface="Arial" panose="020B0604020202020204" pitchFamily="34" charset="0"/>
                  <a:cs typeface="Arial" panose="020B0604020202020204" pitchFamily="34" charset="0"/>
                  <a:sym typeface="Arial" panose="020B0604020202020204" pitchFamily="34" charset="0"/>
                </a:rPr>
                <a:t> (osteosarcoma) showing actin filaments (purple), mitochondria (yellow), and DNA (blue).</a:t>
              </a:r>
            </a:p>
          </p:txBody>
        </p:sp>
      </p:grpSp>
      <p:sp>
        <p:nvSpPr>
          <p:cNvPr id="14342" name="Text Box 8">
            <a:extLst>
              <a:ext uri="{FF2B5EF4-FFF2-40B4-BE49-F238E27FC236}">
                <a16:creationId xmlns:a16="http://schemas.microsoft.com/office/drawing/2014/main" id="{72B110A5-97B6-4A76-8AC9-90D4E18C0E75}"/>
              </a:ext>
            </a:extLst>
          </p:cNvPr>
          <p:cNvSpPr txBox="1">
            <a:spLocks/>
          </p:cNvSpPr>
          <p:nvPr/>
        </p:nvSpPr>
        <p:spPr bwMode="auto">
          <a:xfrm>
            <a:off x="12017375" y="11395075"/>
            <a:ext cx="46990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eaLnBrk="1"/>
            <a:r>
              <a:rPr lang="it-IT" altLang="it-IT" sz="1600" b="1">
                <a:latin typeface="Arial" panose="020B0604020202020204" pitchFamily="34" charset="0"/>
                <a:cs typeface="Arial" panose="020B0604020202020204" pitchFamily="34" charset="0"/>
                <a:sym typeface="Arial" panose="020B0604020202020204" pitchFamily="34" charset="0"/>
              </a:rPr>
              <a:t>L. Schermelleh et al. JCB 190(2): 165-175 (2010)</a:t>
            </a:r>
          </a:p>
        </p:txBody>
      </p:sp>
      <p:sp>
        <p:nvSpPr>
          <p:cNvPr id="14343" name="Text Box 9">
            <a:extLst>
              <a:ext uri="{FF2B5EF4-FFF2-40B4-BE49-F238E27FC236}">
                <a16:creationId xmlns:a16="http://schemas.microsoft.com/office/drawing/2014/main" id="{9CB94143-314E-4EFE-BCF3-8BCB486B6E03}"/>
              </a:ext>
            </a:extLst>
          </p:cNvPr>
          <p:cNvSpPr txBox="1">
            <a:spLocks/>
          </p:cNvSpPr>
          <p:nvPr/>
        </p:nvSpPr>
        <p:spPr bwMode="auto">
          <a:xfrm>
            <a:off x="17724438" y="6042025"/>
            <a:ext cx="5565775"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141288" indent="-141288" algn="ctr" defTabSz="584200">
              <a:defRPr sz="5000">
                <a:solidFill>
                  <a:srgbClr val="000000"/>
                </a:solidFill>
                <a:latin typeface="Helvetica Light" charset="0"/>
                <a:ea typeface="Helvetica Light" charset="0"/>
                <a:cs typeface="Helvetica Light" charset="0"/>
                <a:sym typeface="Helvetica Light" charset="0"/>
              </a:defRPr>
            </a:lvl1pPr>
            <a:lvl2pPr marL="742950" indent="-285750" algn="ctr" defTabSz="584200">
              <a:defRPr sz="5000">
                <a:solidFill>
                  <a:srgbClr val="000000"/>
                </a:solidFill>
                <a:latin typeface="Helvetica Light" charset="0"/>
                <a:ea typeface="Helvetica Light" charset="0"/>
                <a:cs typeface="Helvetica Light" charset="0"/>
                <a:sym typeface="Helvetica Light" charset="0"/>
              </a:defRPr>
            </a:lvl2pPr>
            <a:lvl3pPr marL="1143000" indent="-228600" algn="ctr" defTabSz="584200">
              <a:defRPr sz="5000">
                <a:solidFill>
                  <a:srgbClr val="000000"/>
                </a:solidFill>
                <a:latin typeface="Helvetica Light" charset="0"/>
                <a:ea typeface="Helvetica Light" charset="0"/>
                <a:cs typeface="Helvetica Light" charset="0"/>
                <a:sym typeface="Helvetica Light" charset="0"/>
              </a:defRPr>
            </a:lvl3pPr>
            <a:lvl4pPr marL="1600200" indent="-228600" algn="ctr" defTabSz="584200">
              <a:defRPr sz="5000">
                <a:solidFill>
                  <a:srgbClr val="000000"/>
                </a:solidFill>
                <a:latin typeface="Helvetica Light" charset="0"/>
                <a:ea typeface="Helvetica Light" charset="0"/>
                <a:cs typeface="Helvetica Light" charset="0"/>
                <a:sym typeface="Helvetica Light" charset="0"/>
              </a:defRPr>
            </a:lvl4pPr>
            <a:lvl5pPr marL="2057400" indent="-228600" algn="ctr" defTabSz="584200">
              <a:defRPr sz="50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buClr>
                <a:srgbClr val="535353"/>
              </a:buClr>
              <a:buSzPct val="82000"/>
              <a:buFontTx/>
              <a:buChar char="•"/>
            </a:pPr>
            <a:r>
              <a:rPr lang="it-IT" altLang="it-IT" sz="3600">
                <a:solidFill>
                  <a:srgbClr val="D41D00"/>
                </a:solidFill>
                <a:latin typeface="Arial" panose="020B0604020202020204" pitchFamily="34" charset="0"/>
                <a:cs typeface="Arial" panose="020B0604020202020204" pitchFamily="34" charset="0"/>
                <a:sym typeface="Arial" panose="020B0604020202020204" pitchFamily="34" charset="0"/>
              </a:rPr>
              <a:t> non-invasive</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three-dimensional (x,y,z)</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multi-color (𝜆)</a:t>
            </a:r>
          </a:p>
          <a:p>
            <a:pPr algn="l" eaLnBrk="1">
              <a:buClr>
                <a:srgbClr val="535353"/>
              </a:buClr>
              <a:buSzPct val="82000"/>
              <a:buFontTx/>
              <a:buChar char="•"/>
            </a:pPr>
            <a:r>
              <a:rPr lang="it-IT" altLang="it-IT" sz="3600">
                <a:solidFill>
                  <a:srgbClr val="F5D328"/>
                </a:solidFill>
                <a:latin typeface="Arial" panose="020B0604020202020204" pitchFamily="34" charset="0"/>
                <a:cs typeface="Arial" panose="020B0604020202020204" pitchFamily="34" charset="0"/>
                <a:sym typeface="Arial" panose="020B0604020202020204" pitchFamily="34" charset="0"/>
              </a:rPr>
              <a:t> time-series (t)</a:t>
            </a:r>
          </a:p>
          <a:p>
            <a:pPr algn="l" eaLnBrk="1">
              <a:buClr>
                <a:srgbClr val="535353"/>
              </a:buClr>
              <a:buSzPct val="82000"/>
              <a:buFontTx/>
              <a:buChar char="•"/>
            </a:pPr>
            <a:r>
              <a:rPr lang="it-IT" altLang="it-IT" sz="3600">
                <a:solidFill>
                  <a:srgbClr val="70BF41"/>
                </a:solidFill>
                <a:latin typeface="Arial" panose="020B0604020202020204" pitchFamily="34" charset="0"/>
                <a:cs typeface="Arial" panose="020B0604020202020204" pitchFamily="34" charset="0"/>
                <a:sym typeface="Arial" panose="020B0604020202020204" pitchFamily="34" charset="0"/>
              </a:rPr>
              <a:t> system complexity </a:t>
            </a:r>
          </a:p>
          <a:p>
            <a:pPr algn="l" eaLnBrk="1">
              <a:buClr>
                <a:srgbClr val="535353"/>
              </a:buClr>
              <a:buSzPct val="82000"/>
              <a:buFontTx/>
              <a:buChar char="•"/>
            </a:pPr>
            <a:r>
              <a:rPr lang="it-IT" altLang="it-IT" sz="3600">
                <a:solidFill>
                  <a:srgbClr val="70BF41"/>
                </a:solidFill>
                <a:latin typeface="Arial" panose="020B0604020202020204" pitchFamily="34" charset="0"/>
                <a:cs typeface="Arial" panose="020B0604020202020204" pitchFamily="34" charset="0"/>
                <a:sym typeface="Arial" panose="020B0604020202020204" pitchFamily="34" charset="0"/>
              </a:rPr>
              <a:t> sample preparation</a:t>
            </a:r>
          </a:p>
          <a:p>
            <a:pPr algn="l" eaLnBrk="1">
              <a:buClr>
                <a:srgbClr val="535353"/>
              </a:buClr>
              <a:buSzPct val="82000"/>
              <a:buFontTx/>
              <a:buChar char="•"/>
            </a:pPr>
            <a:r>
              <a:rPr lang="it-IT" altLang="it-IT" sz="3600">
                <a:solidFill>
                  <a:srgbClr val="70BF41"/>
                </a:solidFill>
                <a:latin typeface="Arial" panose="020B0604020202020204" pitchFamily="34" charset="0"/>
                <a:cs typeface="Arial" panose="020B0604020202020204" pitchFamily="34" charset="0"/>
                <a:sym typeface="Arial" panose="020B0604020202020204" pitchFamily="34" charset="0"/>
              </a:rPr>
              <a:t> artefact free</a:t>
            </a:r>
          </a:p>
          <a:p>
            <a:pPr algn="l" eaLnBrk="1">
              <a:buClr>
                <a:srgbClr val="535353"/>
              </a:buClr>
              <a:buSzPct val="82000"/>
              <a:buFontTx/>
              <a:buChar char="•"/>
            </a:pPr>
            <a:r>
              <a:rPr lang="it-IT" altLang="it-IT" sz="3600">
                <a:solidFill>
                  <a:srgbClr val="51A8F9"/>
                </a:solidFill>
                <a:latin typeface="Arial" panose="020B0604020202020204" pitchFamily="34" charset="0"/>
                <a:cs typeface="Arial" panose="020B0604020202020204" pitchFamily="34" charset="0"/>
                <a:sym typeface="Arial" panose="020B0604020202020204" pitchFamily="34" charset="0"/>
              </a:rPr>
              <a:t> spatial resolution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77">
            <a:extLst>
              <a:ext uri="{FF2B5EF4-FFF2-40B4-BE49-F238E27FC236}">
                <a16:creationId xmlns:a16="http://schemas.microsoft.com/office/drawing/2014/main" id="{235ABE3C-D3CC-49AE-B636-7EF99C0D3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6832600"/>
            <a:ext cx="235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1">
            <a:extLst>
              <a:ext uri="{FF2B5EF4-FFF2-40B4-BE49-F238E27FC236}">
                <a16:creationId xmlns:a16="http://schemas.microsoft.com/office/drawing/2014/main" id="{1542414B-5D05-4D09-B1E1-D8EED53C5347}"/>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Principle</a:t>
            </a:r>
          </a:p>
        </p:txBody>
      </p:sp>
      <p:sp>
        <p:nvSpPr>
          <p:cNvPr id="93187" name="Rectangle 3">
            <a:extLst>
              <a:ext uri="{FF2B5EF4-FFF2-40B4-BE49-F238E27FC236}">
                <a16:creationId xmlns:a16="http://schemas.microsoft.com/office/drawing/2014/main" id="{FAF65057-3A89-4418-8AF1-1F68F034A00D}"/>
              </a:ext>
            </a:extLst>
          </p:cNvPr>
          <p:cNvSpPr>
            <a:spLocks/>
          </p:cNvSpPr>
          <p:nvPr/>
        </p:nvSpPr>
        <p:spPr bwMode="auto">
          <a:xfrm>
            <a:off x="1243013" y="6796088"/>
            <a:ext cx="444500" cy="1270000"/>
          </a:xfrm>
          <a:prstGeom prst="rect">
            <a:avLst/>
          </a:prstGeom>
          <a:gradFill rotWithShape="0">
            <a:gsLst>
              <a:gs pos="0">
                <a:srgbClr val="FF2600"/>
              </a:gs>
              <a:gs pos="19305">
                <a:srgbClr val="FF9100"/>
              </a:gs>
              <a:gs pos="34309">
                <a:srgbClr val="FFFB00"/>
              </a:gs>
              <a:gs pos="52002">
                <a:srgbClr val="7FFC80"/>
              </a:gs>
              <a:gs pos="68114">
                <a:srgbClr val="00FDFF"/>
              </a:gs>
              <a:gs pos="83698">
                <a:srgbClr val="0298FF"/>
              </a:gs>
              <a:gs pos="100000">
                <a:srgbClr val="0433FF"/>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3188" name="Picture 4" descr="pasted-image.pdf">
            <a:extLst>
              <a:ext uri="{FF2B5EF4-FFF2-40B4-BE49-F238E27FC236}">
                <a16:creationId xmlns:a16="http://schemas.microsoft.com/office/drawing/2014/main" id="{438706B1-3F4A-48EA-80B5-EA40B4A3F4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09232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9" name="Picture 5" descr="pasted-image.pdf">
            <a:extLst>
              <a:ext uri="{FF2B5EF4-FFF2-40B4-BE49-F238E27FC236}">
                <a16:creationId xmlns:a16="http://schemas.microsoft.com/office/drawing/2014/main" id="{B4AB5EC6-5218-418F-BBE5-3069E0D306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9257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90" name="Text Box 6">
            <a:extLst>
              <a:ext uri="{FF2B5EF4-FFF2-40B4-BE49-F238E27FC236}">
                <a16:creationId xmlns:a16="http://schemas.microsoft.com/office/drawing/2014/main" id="{AA57411C-0E80-498C-A1A2-E44DCC2B0F01}"/>
              </a:ext>
            </a:extLst>
          </p:cNvPr>
          <p:cNvSpPr txBox="1">
            <a:spLocks/>
          </p:cNvSpPr>
          <p:nvPr/>
        </p:nvSpPr>
        <p:spPr bwMode="auto">
          <a:xfrm>
            <a:off x="2757488" y="6246813"/>
            <a:ext cx="7239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(nm)</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3191" name="Text Box 7">
            <a:extLst>
              <a:ext uri="{FF2B5EF4-FFF2-40B4-BE49-F238E27FC236}">
                <a16:creationId xmlns:a16="http://schemas.microsoft.com/office/drawing/2014/main" id="{7418A941-E0B5-4FB5-872D-84BB4D6F287C}"/>
              </a:ext>
            </a:extLst>
          </p:cNvPr>
          <p:cNvSpPr txBox="1">
            <a:spLocks/>
          </p:cNvSpPr>
          <p:nvPr/>
        </p:nvSpPr>
        <p:spPr bwMode="auto">
          <a:xfrm>
            <a:off x="2998788" y="59674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192" name="Text Box 8">
            <a:extLst>
              <a:ext uri="{FF2B5EF4-FFF2-40B4-BE49-F238E27FC236}">
                <a16:creationId xmlns:a16="http://schemas.microsoft.com/office/drawing/2014/main" id="{4EB54B89-05D4-4C0B-94F3-3D01C52A06CB}"/>
              </a:ext>
            </a:extLst>
          </p:cNvPr>
          <p:cNvSpPr txBox="1">
            <a:spLocks/>
          </p:cNvSpPr>
          <p:nvPr/>
        </p:nvSpPr>
        <p:spPr bwMode="auto">
          <a:xfrm>
            <a:off x="1641475" y="5967413"/>
            <a:ext cx="571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3193" name="Text Box 9">
            <a:extLst>
              <a:ext uri="{FF2B5EF4-FFF2-40B4-BE49-F238E27FC236}">
                <a16:creationId xmlns:a16="http://schemas.microsoft.com/office/drawing/2014/main" id="{08F31FB9-3477-4F21-B9D0-DC0BA1C60E4F}"/>
              </a:ext>
            </a:extLst>
          </p:cNvPr>
          <p:cNvSpPr txBox="1">
            <a:spLocks/>
          </p:cNvSpPr>
          <p:nvPr/>
        </p:nvSpPr>
        <p:spPr bwMode="auto">
          <a:xfrm>
            <a:off x="3997325" y="5967413"/>
            <a:ext cx="6302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3194" name="Text Box 10">
            <a:extLst>
              <a:ext uri="{FF2B5EF4-FFF2-40B4-BE49-F238E27FC236}">
                <a16:creationId xmlns:a16="http://schemas.microsoft.com/office/drawing/2014/main" id="{E221535D-89A7-4B6A-89C7-75F561FB0147}"/>
              </a:ext>
            </a:extLst>
          </p:cNvPr>
          <p:cNvSpPr txBox="1">
            <a:spLocks/>
          </p:cNvSpPr>
          <p:nvPr/>
        </p:nvSpPr>
        <p:spPr bwMode="auto">
          <a:xfrm rot="4020000">
            <a:off x="4148932" y="2470943"/>
            <a:ext cx="812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ED393E"/>
                </a:solidFill>
                <a:latin typeface="Arial" panose="020B0604020202020204" pitchFamily="34" charset="0"/>
                <a:cs typeface="Arial" panose="020B0604020202020204" pitchFamily="34" charset="0"/>
                <a:sym typeface="Arial" panose="020B0604020202020204" pitchFamily="34" charset="0"/>
              </a:rPr>
              <a:t>STED</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endParaRPr>
          </a:p>
        </p:txBody>
      </p:sp>
      <p:sp>
        <p:nvSpPr>
          <p:cNvPr id="93195" name="Text Box 11">
            <a:extLst>
              <a:ext uri="{FF2B5EF4-FFF2-40B4-BE49-F238E27FC236}">
                <a16:creationId xmlns:a16="http://schemas.microsoft.com/office/drawing/2014/main" id="{D94B6F44-D03C-476E-9BD1-13F4D9E6BC3B}"/>
              </a:ext>
            </a:extLst>
          </p:cNvPr>
          <p:cNvSpPr txBox="1">
            <a:spLocks/>
          </p:cNvSpPr>
          <p:nvPr/>
        </p:nvSpPr>
        <p:spPr bwMode="auto">
          <a:xfrm rot="3660000">
            <a:off x="3712369" y="3077369"/>
            <a:ext cx="685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475CA7"/>
                </a:solidFill>
                <a:latin typeface="Arial" panose="020B0604020202020204" pitchFamily="34" charset="0"/>
                <a:cs typeface="Arial" panose="020B0604020202020204" pitchFamily="34" charset="0"/>
                <a:sym typeface="Arial" panose="020B0604020202020204" pitchFamily="34" charset="0"/>
              </a:rPr>
              <a:t>exc.</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endParaRPr>
          </a:p>
        </p:txBody>
      </p:sp>
      <p:sp>
        <p:nvSpPr>
          <p:cNvPr id="93196" name="Text Box 12">
            <a:extLst>
              <a:ext uri="{FF2B5EF4-FFF2-40B4-BE49-F238E27FC236}">
                <a16:creationId xmlns:a16="http://schemas.microsoft.com/office/drawing/2014/main" id="{8F9209C0-05B0-41D4-9A72-7F594A5FBB17}"/>
              </a:ext>
            </a:extLst>
          </p:cNvPr>
          <p:cNvSpPr txBox="1">
            <a:spLocks/>
          </p:cNvSpPr>
          <p:nvPr/>
        </p:nvSpPr>
        <p:spPr bwMode="auto">
          <a:xfrm rot="1500000">
            <a:off x="3813175" y="5527675"/>
            <a:ext cx="4826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F</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endParaRPr>
          </a:p>
        </p:txBody>
      </p:sp>
      <p:sp>
        <p:nvSpPr>
          <p:cNvPr id="93197" name="Text Box 13">
            <a:extLst>
              <a:ext uri="{FF2B5EF4-FFF2-40B4-BE49-F238E27FC236}">
                <a16:creationId xmlns:a16="http://schemas.microsoft.com/office/drawing/2014/main" id="{CDC9C41D-75E5-4D25-BEDF-A4C3F2A2E4B1}"/>
              </a:ext>
            </a:extLst>
          </p:cNvPr>
          <p:cNvSpPr txBox="1">
            <a:spLocks/>
          </p:cNvSpPr>
          <p:nvPr/>
        </p:nvSpPr>
        <p:spPr bwMode="auto">
          <a:xfrm rot="3480000">
            <a:off x="1310481" y="4609307"/>
            <a:ext cx="849313"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𝜏</a:t>
            </a:r>
            <a:r>
              <a:rPr lang="it-IT" altLang="it-IT" sz="1800" i="1" baseline="-6000">
                <a:latin typeface="Arial" panose="020B0604020202020204" pitchFamily="34" charset="0"/>
                <a:cs typeface="Arial" panose="020B0604020202020204" pitchFamily="34" charset="0"/>
                <a:sym typeface="Arial" panose="020B0604020202020204" pitchFamily="34" charset="0"/>
              </a:rPr>
              <a:t>STED</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a:latin typeface="Arial" panose="020B0604020202020204" pitchFamily="34" charset="0"/>
                <a:cs typeface="Arial" panose="020B0604020202020204" pitchFamily="34" charset="0"/>
                <a:sym typeface="Arial" panose="020B0604020202020204" pitchFamily="34" charset="0"/>
              </a:rPr>
              <a:t>)</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3198" name="Text Box 14">
            <a:extLst>
              <a:ext uri="{FF2B5EF4-FFF2-40B4-BE49-F238E27FC236}">
                <a16:creationId xmlns:a16="http://schemas.microsoft.com/office/drawing/2014/main" id="{38F0A4F6-A41E-4723-BE0C-999AD388C6B6}"/>
              </a:ext>
            </a:extLst>
          </p:cNvPr>
          <p:cNvSpPr txBox="1">
            <a:spLocks/>
          </p:cNvSpPr>
          <p:nvPr/>
        </p:nvSpPr>
        <p:spPr bwMode="auto">
          <a:xfrm>
            <a:off x="942975" y="3795713"/>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199" name="Text Box 15">
            <a:extLst>
              <a:ext uri="{FF2B5EF4-FFF2-40B4-BE49-F238E27FC236}">
                <a16:creationId xmlns:a16="http://schemas.microsoft.com/office/drawing/2014/main" id="{9343B8F1-CF6C-4A14-9482-91E4D94CA01B}"/>
              </a:ext>
            </a:extLst>
          </p:cNvPr>
          <p:cNvSpPr txBox="1">
            <a:spLocks/>
          </p:cNvSpPr>
          <p:nvPr/>
        </p:nvSpPr>
        <p:spPr bwMode="auto">
          <a:xfrm>
            <a:off x="968375" y="58007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200" name="Text Box 16">
            <a:extLst>
              <a:ext uri="{FF2B5EF4-FFF2-40B4-BE49-F238E27FC236}">
                <a16:creationId xmlns:a16="http://schemas.microsoft.com/office/drawing/2014/main" id="{34D7E7ED-B768-4E08-A41E-871CF2A7C5B2}"/>
              </a:ext>
            </a:extLst>
          </p:cNvPr>
          <p:cNvSpPr txBox="1">
            <a:spLocks/>
          </p:cNvSpPr>
          <p:nvPr/>
        </p:nvSpPr>
        <p:spPr bwMode="auto">
          <a:xfrm>
            <a:off x="942975" y="2073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3201" name="Text Box 17">
            <a:extLst>
              <a:ext uri="{FF2B5EF4-FFF2-40B4-BE49-F238E27FC236}">
                <a16:creationId xmlns:a16="http://schemas.microsoft.com/office/drawing/2014/main" id="{6148EE23-24C4-409D-8C75-A5B0ABE0FEFD}"/>
              </a:ext>
            </a:extLst>
          </p:cNvPr>
          <p:cNvSpPr txBox="1">
            <a:spLocks/>
          </p:cNvSpPr>
          <p:nvPr/>
        </p:nvSpPr>
        <p:spPr bwMode="auto">
          <a:xfrm>
            <a:off x="942975" y="40989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3202" name="Text Box 18">
            <a:extLst>
              <a:ext uri="{FF2B5EF4-FFF2-40B4-BE49-F238E27FC236}">
                <a16:creationId xmlns:a16="http://schemas.microsoft.com/office/drawing/2014/main" id="{18CE5C6A-851B-4348-BD65-938E86C2DA45}"/>
              </a:ext>
            </a:extLst>
          </p:cNvPr>
          <p:cNvSpPr txBox="1">
            <a:spLocks/>
          </p:cNvSpPr>
          <p:nvPr/>
        </p:nvSpPr>
        <p:spPr bwMode="auto">
          <a:xfrm rot="-5400000">
            <a:off x="-50006" y="2877344"/>
            <a:ext cx="15621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Intensity (a.u.)</a:t>
            </a:r>
          </a:p>
        </p:txBody>
      </p:sp>
      <p:sp>
        <p:nvSpPr>
          <p:cNvPr id="93203" name="Text Box 19">
            <a:extLst>
              <a:ext uri="{FF2B5EF4-FFF2-40B4-BE49-F238E27FC236}">
                <a16:creationId xmlns:a16="http://schemas.microsoft.com/office/drawing/2014/main" id="{B6C582FC-081B-46D5-812B-394AE267C593}"/>
              </a:ext>
            </a:extLst>
          </p:cNvPr>
          <p:cNvSpPr txBox="1">
            <a:spLocks/>
          </p:cNvSpPr>
          <p:nvPr/>
        </p:nvSpPr>
        <p:spPr bwMode="auto">
          <a:xfrm rot="-5400000">
            <a:off x="-50800" y="4916488"/>
            <a:ext cx="156368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solidFill>
                  <a:srgbClr val="2FB572"/>
                </a:solidFill>
                <a:latin typeface="Arial" panose="020B0604020202020204" pitchFamily="34" charset="0"/>
                <a:cs typeface="Arial" panose="020B0604020202020204" pitchFamily="34" charset="0"/>
                <a:sym typeface="Arial" panose="020B0604020202020204" pitchFamily="34" charset="0"/>
              </a:rPr>
              <a:t>Intensity (a.u.)</a:t>
            </a:r>
          </a:p>
        </p:txBody>
      </p:sp>
      <p:sp>
        <p:nvSpPr>
          <p:cNvPr id="93204" name="Text Box 20">
            <a:extLst>
              <a:ext uri="{FF2B5EF4-FFF2-40B4-BE49-F238E27FC236}">
                <a16:creationId xmlns:a16="http://schemas.microsoft.com/office/drawing/2014/main" id="{6B17A3FD-8F26-4A17-9FC7-9BD1A33EAEEB}"/>
              </a:ext>
            </a:extLst>
          </p:cNvPr>
          <p:cNvSpPr txBox="1">
            <a:spLocks/>
          </p:cNvSpPr>
          <p:nvPr/>
        </p:nvSpPr>
        <p:spPr bwMode="auto">
          <a:xfrm rot="-5400000">
            <a:off x="4779169" y="4874419"/>
            <a:ext cx="1306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3205" name="Text Box 21">
            <a:extLst>
              <a:ext uri="{FF2B5EF4-FFF2-40B4-BE49-F238E27FC236}">
                <a16:creationId xmlns:a16="http://schemas.microsoft.com/office/drawing/2014/main" id="{8669718A-855D-4799-9AC2-253CBC593F9C}"/>
              </a:ext>
            </a:extLst>
          </p:cNvPr>
          <p:cNvSpPr txBox="1">
            <a:spLocks/>
          </p:cNvSpPr>
          <p:nvPr/>
        </p:nvSpPr>
        <p:spPr bwMode="auto">
          <a:xfrm>
            <a:off x="5081588" y="58261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206" name="Text Box 22">
            <a:extLst>
              <a:ext uri="{FF2B5EF4-FFF2-40B4-BE49-F238E27FC236}">
                <a16:creationId xmlns:a16="http://schemas.microsoft.com/office/drawing/2014/main" id="{1427C6E9-0F99-498C-B487-4AACD17B7F79}"/>
              </a:ext>
            </a:extLst>
          </p:cNvPr>
          <p:cNvSpPr txBox="1">
            <a:spLocks/>
          </p:cNvSpPr>
          <p:nvPr/>
        </p:nvSpPr>
        <p:spPr bwMode="auto">
          <a:xfrm>
            <a:off x="5081588" y="41243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3207" name="Oval 23">
            <a:extLst>
              <a:ext uri="{FF2B5EF4-FFF2-40B4-BE49-F238E27FC236}">
                <a16:creationId xmlns:a16="http://schemas.microsoft.com/office/drawing/2014/main" id="{C021C883-6D58-4288-9E14-EEAFA511D450}"/>
              </a:ext>
            </a:extLst>
          </p:cNvPr>
          <p:cNvSpPr>
            <a:spLocks/>
          </p:cNvSpPr>
          <p:nvPr/>
        </p:nvSpPr>
        <p:spPr bwMode="auto">
          <a:xfrm>
            <a:off x="3732213" y="7950200"/>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08" name="Text Box 24">
            <a:extLst>
              <a:ext uri="{FF2B5EF4-FFF2-40B4-BE49-F238E27FC236}">
                <a16:creationId xmlns:a16="http://schemas.microsoft.com/office/drawing/2014/main" id="{6B445BAF-9D25-4997-904E-068376466706}"/>
              </a:ext>
            </a:extLst>
          </p:cNvPr>
          <p:cNvSpPr txBox="1">
            <a:spLocks/>
          </p:cNvSpPr>
          <p:nvPr/>
        </p:nvSpPr>
        <p:spPr bwMode="auto">
          <a:xfrm>
            <a:off x="3770313" y="8039100"/>
            <a:ext cx="465137"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out</a:t>
            </a:r>
            <a:r>
              <a:rPr lang="it-IT" altLang="it-IT" sz="1800" i="1">
                <a:latin typeface="Arial" panose="020B0604020202020204" pitchFamily="34" charset="0"/>
                <a:cs typeface="Arial" panose="020B0604020202020204" pitchFamily="34" charset="0"/>
                <a:sym typeface="Arial" panose="020B0604020202020204" pitchFamily="34" charset="0"/>
              </a:rPr>
              <a:t> </a:t>
            </a:r>
          </a:p>
        </p:txBody>
      </p:sp>
      <p:sp>
        <p:nvSpPr>
          <p:cNvPr id="93209" name="Text Box 25">
            <a:extLst>
              <a:ext uri="{FF2B5EF4-FFF2-40B4-BE49-F238E27FC236}">
                <a16:creationId xmlns:a16="http://schemas.microsoft.com/office/drawing/2014/main" id="{527B3C5D-62D5-4C7B-A58C-C508562B3E8C}"/>
              </a:ext>
            </a:extLst>
          </p:cNvPr>
          <p:cNvSpPr txBox="1">
            <a:spLocks/>
          </p:cNvSpPr>
          <p:nvPr/>
        </p:nvSpPr>
        <p:spPr bwMode="auto">
          <a:xfrm rot="-5400000">
            <a:off x="77788" y="7208838"/>
            <a:ext cx="1308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3210" name="Text Box 26">
            <a:extLst>
              <a:ext uri="{FF2B5EF4-FFF2-40B4-BE49-F238E27FC236}">
                <a16:creationId xmlns:a16="http://schemas.microsoft.com/office/drawing/2014/main" id="{DFCC7617-4126-441B-BC45-8F3A88A51BE1}"/>
              </a:ext>
            </a:extLst>
          </p:cNvPr>
          <p:cNvSpPr txBox="1">
            <a:spLocks/>
          </p:cNvSpPr>
          <p:nvPr/>
        </p:nvSpPr>
        <p:spPr bwMode="auto">
          <a:xfrm>
            <a:off x="965200" y="7856538"/>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211" name="Text Box 27">
            <a:extLst>
              <a:ext uri="{FF2B5EF4-FFF2-40B4-BE49-F238E27FC236}">
                <a16:creationId xmlns:a16="http://schemas.microsoft.com/office/drawing/2014/main" id="{6075FA06-B4BC-4693-B90F-BF25313513E0}"/>
              </a:ext>
            </a:extLst>
          </p:cNvPr>
          <p:cNvSpPr txBox="1">
            <a:spLocks/>
          </p:cNvSpPr>
          <p:nvPr/>
        </p:nvSpPr>
        <p:spPr bwMode="auto">
          <a:xfrm>
            <a:off x="977900" y="66770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3212" name="Text Box 28">
            <a:extLst>
              <a:ext uri="{FF2B5EF4-FFF2-40B4-BE49-F238E27FC236}">
                <a16:creationId xmlns:a16="http://schemas.microsoft.com/office/drawing/2014/main" id="{C66542C6-C05F-4AF2-8A57-0C1BECC1F340}"/>
              </a:ext>
            </a:extLst>
          </p:cNvPr>
          <p:cNvSpPr txBox="1">
            <a:spLocks/>
          </p:cNvSpPr>
          <p:nvPr/>
        </p:nvSpPr>
        <p:spPr bwMode="auto">
          <a:xfrm>
            <a:off x="1130300" y="116157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213" name="Text Box 29">
            <a:extLst>
              <a:ext uri="{FF2B5EF4-FFF2-40B4-BE49-F238E27FC236}">
                <a16:creationId xmlns:a16="http://schemas.microsoft.com/office/drawing/2014/main" id="{DF727266-52AF-4372-A0ED-D148E601AD84}"/>
              </a:ext>
            </a:extLst>
          </p:cNvPr>
          <p:cNvSpPr txBox="1">
            <a:spLocks/>
          </p:cNvSpPr>
          <p:nvPr/>
        </p:nvSpPr>
        <p:spPr bwMode="auto">
          <a:xfrm>
            <a:off x="4816475" y="11615738"/>
            <a:ext cx="368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a:t>
            </a:r>
          </a:p>
        </p:txBody>
      </p:sp>
      <p:sp>
        <p:nvSpPr>
          <p:cNvPr id="93214" name="Text Box 30">
            <a:extLst>
              <a:ext uri="{FF2B5EF4-FFF2-40B4-BE49-F238E27FC236}">
                <a16:creationId xmlns:a16="http://schemas.microsoft.com/office/drawing/2014/main" id="{73E35F2D-DC16-4782-941C-906E8020782F}"/>
              </a:ext>
            </a:extLst>
          </p:cNvPr>
          <p:cNvSpPr txBox="1">
            <a:spLocks/>
          </p:cNvSpPr>
          <p:nvPr/>
        </p:nvSpPr>
        <p:spPr bwMode="auto">
          <a:xfrm>
            <a:off x="2776538" y="11615738"/>
            <a:ext cx="6350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t </a:t>
            </a:r>
            <a:r>
              <a:rPr lang="it-IT" altLang="it-IT" sz="1800">
                <a:latin typeface="Arial" panose="020B0604020202020204" pitchFamily="34" charset="0"/>
                <a:cs typeface="Arial" panose="020B0604020202020204" pitchFamily="34" charset="0"/>
                <a:sym typeface="Arial" panose="020B0604020202020204" pitchFamily="34" charset="0"/>
              </a:rPr>
              <a:t>(ns)</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3215" name="Text Box 31">
            <a:extLst>
              <a:ext uri="{FF2B5EF4-FFF2-40B4-BE49-F238E27FC236}">
                <a16:creationId xmlns:a16="http://schemas.microsoft.com/office/drawing/2014/main" id="{1880DC50-82BC-4FB1-A200-0F5FEB6121BF}"/>
              </a:ext>
            </a:extLst>
          </p:cNvPr>
          <p:cNvSpPr txBox="1">
            <a:spLocks/>
          </p:cNvSpPr>
          <p:nvPr/>
        </p:nvSpPr>
        <p:spPr bwMode="auto">
          <a:xfrm rot="-5400000">
            <a:off x="197644" y="10478294"/>
            <a:ext cx="1066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F(t)</a:t>
            </a:r>
            <a:r>
              <a:rPr lang="it-IT" altLang="it-IT" sz="1800">
                <a:latin typeface="Arial" panose="020B0604020202020204" pitchFamily="34" charset="0"/>
                <a:cs typeface="Arial" panose="020B0604020202020204" pitchFamily="34" charset="0"/>
                <a:sym typeface="Arial" panose="020B0604020202020204" pitchFamily="34" charset="0"/>
              </a:rPr>
              <a:t> (a.u.)</a:t>
            </a:r>
          </a:p>
        </p:txBody>
      </p:sp>
      <p:sp>
        <p:nvSpPr>
          <p:cNvPr id="93216" name="Text Box 32">
            <a:extLst>
              <a:ext uri="{FF2B5EF4-FFF2-40B4-BE49-F238E27FC236}">
                <a16:creationId xmlns:a16="http://schemas.microsoft.com/office/drawing/2014/main" id="{43669080-18B7-4F78-9748-991B4F96A452}"/>
              </a:ext>
            </a:extLst>
          </p:cNvPr>
          <p:cNvSpPr txBox="1">
            <a:spLocks/>
          </p:cNvSpPr>
          <p:nvPr/>
        </p:nvSpPr>
        <p:spPr bwMode="auto">
          <a:xfrm>
            <a:off x="955675" y="1139348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217" name="Text Box 33">
            <a:extLst>
              <a:ext uri="{FF2B5EF4-FFF2-40B4-BE49-F238E27FC236}">
                <a16:creationId xmlns:a16="http://schemas.microsoft.com/office/drawing/2014/main" id="{CD88B79A-A946-4D46-878C-98FB1FC46B2E}"/>
              </a:ext>
            </a:extLst>
          </p:cNvPr>
          <p:cNvSpPr txBox="1">
            <a:spLocks/>
          </p:cNvSpPr>
          <p:nvPr/>
        </p:nvSpPr>
        <p:spPr bwMode="auto">
          <a:xfrm>
            <a:off x="8285163" y="2074863"/>
            <a:ext cx="63182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of a single-fluorophore</a:t>
            </a:r>
          </a:p>
        </p:txBody>
      </p:sp>
      <p:pic>
        <p:nvPicPr>
          <p:cNvPr id="93218" name="Picture 34">
            <a:extLst>
              <a:ext uri="{FF2B5EF4-FFF2-40B4-BE49-F238E27FC236}">
                <a16:creationId xmlns:a16="http://schemas.microsoft.com/office/drawing/2014/main" id="{9432E541-4F8F-4B37-AD51-CFF33EFEC8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5913" y="2782888"/>
            <a:ext cx="44767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219" name="Text Box 35">
            <a:extLst>
              <a:ext uri="{FF2B5EF4-FFF2-40B4-BE49-F238E27FC236}">
                <a16:creationId xmlns:a16="http://schemas.microsoft.com/office/drawing/2014/main" id="{A7EB9833-5C0C-44F2-8DFE-EEFE82105615}"/>
              </a:ext>
            </a:extLst>
          </p:cNvPr>
          <p:cNvSpPr txBox="1">
            <a:spLocks/>
          </p:cNvSpPr>
          <p:nvPr/>
        </p:nvSpPr>
        <p:spPr bwMode="auto">
          <a:xfrm>
            <a:off x="11093450" y="3330575"/>
            <a:ext cx="7016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with</a:t>
            </a:r>
          </a:p>
        </p:txBody>
      </p:sp>
      <p:sp>
        <p:nvSpPr>
          <p:cNvPr id="93220" name="Text Box 36">
            <a:extLst>
              <a:ext uri="{FF2B5EF4-FFF2-40B4-BE49-F238E27FC236}">
                <a16:creationId xmlns:a16="http://schemas.microsoft.com/office/drawing/2014/main" id="{E6B37F84-638F-43E7-8351-CBE117FD2587}"/>
              </a:ext>
            </a:extLst>
          </p:cNvPr>
          <p:cNvSpPr txBox="1">
            <a:spLocks/>
          </p:cNvSpPr>
          <p:nvPr/>
        </p:nvSpPr>
        <p:spPr bwMode="auto">
          <a:xfrm>
            <a:off x="7165975" y="5470525"/>
            <a:ext cx="855662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from the detection volume (two rings) </a:t>
            </a:r>
          </a:p>
        </p:txBody>
      </p:sp>
      <p:pic>
        <p:nvPicPr>
          <p:cNvPr id="93221" name="Picture 37">
            <a:extLst>
              <a:ext uri="{FF2B5EF4-FFF2-40B4-BE49-F238E27FC236}">
                <a16:creationId xmlns:a16="http://schemas.microsoft.com/office/drawing/2014/main" id="{E11E5799-1FC6-4FA4-812D-FA4489CC60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8525" y="6211888"/>
            <a:ext cx="8391525"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222" name="Oval 38">
            <a:extLst>
              <a:ext uri="{FF2B5EF4-FFF2-40B4-BE49-F238E27FC236}">
                <a16:creationId xmlns:a16="http://schemas.microsoft.com/office/drawing/2014/main" id="{D435C6B4-A456-4DA1-B765-08688BDC14AE}"/>
              </a:ext>
            </a:extLst>
          </p:cNvPr>
          <p:cNvSpPr>
            <a:spLocks/>
          </p:cNvSpPr>
          <p:nvPr/>
        </p:nvSpPr>
        <p:spPr bwMode="auto">
          <a:xfrm>
            <a:off x="2917825" y="7691438"/>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23" name="Text Box 39">
            <a:extLst>
              <a:ext uri="{FF2B5EF4-FFF2-40B4-BE49-F238E27FC236}">
                <a16:creationId xmlns:a16="http://schemas.microsoft.com/office/drawing/2014/main" id="{0707EC75-D32D-4F0D-A851-9C9098186242}"/>
              </a:ext>
            </a:extLst>
          </p:cNvPr>
          <p:cNvSpPr txBox="1">
            <a:spLocks/>
          </p:cNvSpPr>
          <p:nvPr/>
        </p:nvSpPr>
        <p:spPr bwMode="auto">
          <a:xfrm>
            <a:off x="2832100" y="7761288"/>
            <a:ext cx="309563"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in</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3224" name="Text Box 40">
            <a:extLst>
              <a:ext uri="{FF2B5EF4-FFF2-40B4-BE49-F238E27FC236}">
                <a16:creationId xmlns:a16="http://schemas.microsoft.com/office/drawing/2014/main" id="{1DA86C38-CCC9-487B-917C-D015312864AD}"/>
              </a:ext>
            </a:extLst>
          </p:cNvPr>
          <p:cNvSpPr txBox="1">
            <a:spLocks/>
          </p:cNvSpPr>
          <p:nvPr/>
        </p:nvSpPr>
        <p:spPr bwMode="auto">
          <a:xfrm>
            <a:off x="955675" y="97266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3225" name="Oval 41">
            <a:extLst>
              <a:ext uri="{FF2B5EF4-FFF2-40B4-BE49-F238E27FC236}">
                <a16:creationId xmlns:a16="http://schemas.microsoft.com/office/drawing/2014/main" id="{CEA8F402-EF09-4C0C-A6C1-60635DA98B75}"/>
              </a:ext>
            </a:extLst>
          </p:cNvPr>
          <p:cNvSpPr>
            <a:spLocks/>
          </p:cNvSpPr>
          <p:nvPr/>
        </p:nvSpPr>
        <p:spPr bwMode="auto">
          <a:xfrm>
            <a:off x="2509838" y="7378700"/>
            <a:ext cx="1270000" cy="1270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26" name="Oval 42">
            <a:extLst>
              <a:ext uri="{FF2B5EF4-FFF2-40B4-BE49-F238E27FC236}">
                <a16:creationId xmlns:a16="http://schemas.microsoft.com/office/drawing/2014/main" id="{75D43AC3-984C-4DED-9FD3-84EB48C37861}"/>
              </a:ext>
            </a:extLst>
          </p:cNvPr>
          <p:cNvSpPr>
            <a:spLocks/>
          </p:cNvSpPr>
          <p:nvPr/>
        </p:nvSpPr>
        <p:spPr bwMode="auto">
          <a:xfrm>
            <a:off x="2827338" y="7696200"/>
            <a:ext cx="635000" cy="635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27" name="Oval 43">
            <a:extLst>
              <a:ext uri="{FF2B5EF4-FFF2-40B4-BE49-F238E27FC236}">
                <a16:creationId xmlns:a16="http://schemas.microsoft.com/office/drawing/2014/main" id="{3FB4E248-515B-44E2-AAED-FD6A3F210B5E}"/>
              </a:ext>
            </a:extLst>
          </p:cNvPr>
          <p:cNvSpPr>
            <a:spLocks/>
          </p:cNvSpPr>
          <p:nvPr/>
        </p:nvSpPr>
        <p:spPr bwMode="auto">
          <a:xfrm>
            <a:off x="3373438" y="80375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28" name="Oval 44">
            <a:extLst>
              <a:ext uri="{FF2B5EF4-FFF2-40B4-BE49-F238E27FC236}">
                <a16:creationId xmlns:a16="http://schemas.microsoft.com/office/drawing/2014/main" id="{636893A2-A4C8-4247-B177-FEFC17F93900}"/>
              </a:ext>
            </a:extLst>
          </p:cNvPr>
          <p:cNvSpPr>
            <a:spLocks/>
          </p:cNvSpPr>
          <p:nvPr/>
        </p:nvSpPr>
        <p:spPr bwMode="auto">
          <a:xfrm>
            <a:off x="3176588" y="8583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29" name="Oval 45">
            <a:extLst>
              <a:ext uri="{FF2B5EF4-FFF2-40B4-BE49-F238E27FC236}">
                <a16:creationId xmlns:a16="http://schemas.microsoft.com/office/drawing/2014/main" id="{C5F2CA58-FB37-4EAF-920D-EB0F470D5DD0}"/>
              </a:ext>
            </a:extLst>
          </p:cNvPr>
          <p:cNvSpPr>
            <a:spLocks/>
          </p:cNvSpPr>
          <p:nvPr/>
        </p:nvSpPr>
        <p:spPr bwMode="auto">
          <a:xfrm>
            <a:off x="2479675" y="809466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30" name="Oval 46">
            <a:extLst>
              <a:ext uri="{FF2B5EF4-FFF2-40B4-BE49-F238E27FC236}">
                <a16:creationId xmlns:a16="http://schemas.microsoft.com/office/drawing/2014/main" id="{AD404A55-7CA2-4A1B-BC74-963E1CE5728C}"/>
              </a:ext>
            </a:extLst>
          </p:cNvPr>
          <p:cNvSpPr>
            <a:spLocks/>
          </p:cNvSpPr>
          <p:nvPr/>
        </p:nvSpPr>
        <p:spPr bwMode="auto">
          <a:xfrm>
            <a:off x="2701925" y="7440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3231" name="Picture 47" descr="pasted-image.png">
            <a:extLst>
              <a:ext uri="{FF2B5EF4-FFF2-40B4-BE49-F238E27FC236}">
                <a16:creationId xmlns:a16="http://schemas.microsoft.com/office/drawing/2014/main" id="{D0FC323F-545F-410A-A293-E0D5DC6AF252}"/>
              </a:ext>
            </a:extLst>
          </p:cNvPr>
          <p:cNvPicPr>
            <a:picLocks/>
          </p:cNvPicPr>
          <p:nvPr/>
        </p:nvPicPr>
        <p:blipFill>
          <a:blip r:embed="rId7">
            <a:extLst>
              <a:ext uri="{28A0092B-C50C-407E-A947-70E740481C1C}">
                <a14:useLocalDpi xmlns:a14="http://schemas.microsoft.com/office/drawing/2010/main" val="0"/>
              </a:ext>
            </a:extLst>
          </a:blip>
          <a:srcRect l="17856" t="11606" r="14189" b="16740"/>
          <a:stretch>
            <a:fillRect/>
          </a:stretch>
        </p:blipFill>
        <p:spPr bwMode="auto">
          <a:xfrm>
            <a:off x="1243013" y="9690100"/>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232" name="Text Box 48">
            <a:extLst>
              <a:ext uri="{FF2B5EF4-FFF2-40B4-BE49-F238E27FC236}">
                <a16:creationId xmlns:a16="http://schemas.microsoft.com/office/drawing/2014/main" id="{FECAA8EF-ED51-45D6-A2BE-BC2EE71FF730}"/>
              </a:ext>
            </a:extLst>
          </p:cNvPr>
          <p:cNvSpPr txBox="1">
            <a:spLocks/>
          </p:cNvSpPr>
          <p:nvPr/>
        </p:nvSpPr>
        <p:spPr bwMode="auto">
          <a:xfrm>
            <a:off x="9469438" y="7621588"/>
            <a:ext cx="39497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phasor plot representation</a:t>
            </a:r>
          </a:p>
        </p:txBody>
      </p:sp>
      <p:pic>
        <p:nvPicPr>
          <p:cNvPr id="93233" name="Picture 49">
            <a:extLst>
              <a:ext uri="{FF2B5EF4-FFF2-40B4-BE49-F238E27FC236}">
                <a16:creationId xmlns:a16="http://schemas.microsoft.com/office/drawing/2014/main" id="{BCC663D2-4097-4010-B46C-58DA66A5806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66350" y="8382000"/>
            <a:ext cx="255587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234" name="Picture 50">
            <a:extLst>
              <a:ext uri="{FF2B5EF4-FFF2-40B4-BE49-F238E27FC236}">
                <a16:creationId xmlns:a16="http://schemas.microsoft.com/office/drawing/2014/main" id="{E9EB77F2-A2B1-4C70-9A21-8FA22E47E30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6200" y="8953500"/>
            <a:ext cx="10036175" cy="90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235" name="Picture 51">
            <a:extLst>
              <a:ext uri="{FF2B5EF4-FFF2-40B4-BE49-F238E27FC236}">
                <a16:creationId xmlns:a16="http://schemas.microsoft.com/office/drawing/2014/main" id="{73EE8708-A733-40D8-8366-93C608F7028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05938" y="10120313"/>
            <a:ext cx="407670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236" name="Picture 52">
            <a:extLst>
              <a:ext uri="{FF2B5EF4-FFF2-40B4-BE49-F238E27FC236}">
                <a16:creationId xmlns:a16="http://schemas.microsoft.com/office/drawing/2014/main" id="{54532362-DB4D-48A9-AC46-6D03288496C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72575" y="10987088"/>
            <a:ext cx="454342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237" name="Oval 53">
            <a:extLst>
              <a:ext uri="{FF2B5EF4-FFF2-40B4-BE49-F238E27FC236}">
                <a16:creationId xmlns:a16="http://schemas.microsoft.com/office/drawing/2014/main" id="{515546E8-232B-406E-A84B-BACAE4DBB57C}"/>
              </a:ext>
            </a:extLst>
          </p:cNvPr>
          <p:cNvSpPr>
            <a:spLocks/>
          </p:cNvSpPr>
          <p:nvPr/>
        </p:nvSpPr>
        <p:spPr bwMode="auto">
          <a:xfrm>
            <a:off x="17651413" y="2727325"/>
            <a:ext cx="5994400" cy="59944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38" name="Line 54">
            <a:extLst>
              <a:ext uri="{FF2B5EF4-FFF2-40B4-BE49-F238E27FC236}">
                <a16:creationId xmlns:a16="http://schemas.microsoft.com/office/drawing/2014/main" id="{2D99DED9-F4FA-4397-8C20-1AC1A3DC4822}"/>
              </a:ext>
            </a:extLst>
          </p:cNvPr>
          <p:cNvSpPr>
            <a:spLocks noChangeShapeType="1"/>
          </p:cNvSpPr>
          <p:nvPr/>
        </p:nvSpPr>
        <p:spPr bwMode="auto">
          <a:xfrm>
            <a:off x="17664113" y="5724525"/>
            <a:ext cx="597058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3239" name="Rectangle 55">
            <a:extLst>
              <a:ext uri="{FF2B5EF4-FFF2-40B4-BE49-F238E27FC236}">
                <a16:creationId xmlns:a16="http://schemas.microsoft.com/office/drawing/2014/main" id="{E24243F3-819A-4050-A23F-265D3B141B46}"/>
              </a:ext>
            </a:extLst>
          </p:cNvPr>
          <p:cNvSpPr>
            <a:spLocks/>
          </p:cNvSpPr>
          <p:nvPr/>
        </p:nvSpPr>
        <p:spPr bwMode="auto">
          <a:xfrm>
            <a:off x="16679863" y="5759450"/>
            <a:ext cx="7235825" cy="3317875"/>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40" name="Line 56">
            <a:extLst>
              <a:ext uri="{FF2B5EF4-FFF2-40B4-BE49-F238E27FC236}">
                <a16:creationId xmlns:a16="http://schemas.microsoft.com/office/drawing/2014/main" id="{81515761-63BE-4E7E-8901-758C36D7B0D7}"/>
              </a:ext>
            </a:extLst>
          </p:cNvPr>
          <p:cNvSpPr>
            <a:spLocks noChangeShapeType="1"/>
          </p:cNvSpPr>
          <p:nvPr/>
        </p:nvSpPr>
        <p:spPr bwMode="auto">
          <a:xfrm flipV="1">
            <a:off x="17629188" y="2824163"/>
            <a:ext cx="0" cy="29083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3241" name="Text Box 57">
            <a:extLst>
              <a:ext uri="{FF2B5EF4-FFF2-40B4-BE49-F238E27FC236}">
                <a16:creationId xmlns:a16="http://schemas.microsoft.com/office/drawing/2014/main" id="{4A9E3A65-513A-40F0-8C50-ADFCC53C50AF}"/>
              </a:ext>
            </a:extLst>
          </p:cNvPr>
          <p:cNvSpPr txBox="1">
            <a:spLocks/>
          </p:cNvSpPr>
          <p:nvPr/>
        </p:nvSpPr>
        <p:spPr bwMode="auto">
          <a:xfrm>
            <a:off x="20516850" y="5756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g</a:t>
            </a:r>
          </a:p>
        </p:txBody>
      </p:sp>
      <p:sp>
        <p:nvSpPr>
          <p:cNvPr id="93242" name="Text Box 58">
            <a:extLst>
              <a:ext uri="{FF2B5EF4-FFF2-40B4-BE49-F238E27FC236}">
                <a16:creationId xmlns:a16="http://schemas.microsoft.com/office/drawing/2014/main" id="{AB1F4675-6CF3-497A-AA23-D67260DA223F}"/>
              </a:ext>
            </a:extLst>
          </p:cNvPr>
          <p:cNvSpPr txBox="1">
            <a:spLocks/>
          </p:cNvSpPr>
          <p:nvPr/>
        </p:nvSpPr>
        <p:spPr bwMode="auto">
          <a:xfrm>
            <a:off x="17243425" y="4027488"/>
            <a:ext cx="2286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s</a:t>
            </a:r>
          </a:p>
        </p:txBody>
      </p:sp>
      <p:sp>
        <p:nvSpPr>
          <p:cNvPr id="93243" name="Text Box 59">
            <a:extLst>
              <a:ext uri="{FF2B5EF4-FFF2-40B4-BE49-F238E27FC236}">
                <a16:creationId xmlns:a16="http://schemas.microsoft.com/office/drawing/2014/main" id="{E6DEE6CD-E08C-4B4A-85D4-EE0C83ADCD31}"/>
              </a:ext>
            </a:extLst>
          </p:cNvPr>
          <p:cNvSpPr txBox="1">
            <a:spLocks/>
          </p:cNvSpPr>
          <p:nvPr/>
        </p:nvSpPr>
        <p:spPr bwMode="auto">
          <a:xfrm>
            <a:off x="17521238"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3244" name="Text Box 60">
            <a:extLst>
              <a:ext uri="{FF2B5EF4-FFF2-40B4-BE49-F238E27FC236}">
                <a16:creationId xmlns:a16="http://schemas.microsoft.com/office/drawing/2014/main" id="{0342EADB-14BD-48D2-A5F5-954131336B2D}"/>
              </a:ext>
            </a:extLst>
          </p:cNvPr>
          <p:cNvSpPr txBox="1">
            <a:spLocks/>
          </p:cNvSpPr>
          <p:nvPr/>
        </p:nvSpPr>
        <p:spPr bwMode="auto">
          <a:xfrm>
            <a:off x="23531513"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3245" name="Text Box 61">
            <a:extLst>
              <a:ext uri="{FF2B5EF4-FFF2-40B4-BE49-F238E27FC236}">
                <a16:creationId xmlns:a16="http://schemas.microsoft.com/office/drawing/2014/main" id="{ABF346E1-0664-4139-91FC-FA4C364A7A89}"/>
              </a:ext>
            </a:extLst>
          </p:cNvPr>
          <p:cNvSpPr txBox="1">
            <a:spLocks/>
          </p:cNvSpPr>
          <p:nvPr/>
        </p:nvSpPr>
        <p:spPr bwMode="auto">
          <a:xfrm>
            <a:off x="17141825" y="5538788"/>
            <a:ext cx="431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0.0</a:t>
            </a:r>
          </a:p>
        </p:txBody>
      </p:sp>
      <p:sp>
        <p:nvSpPr>
          <p:cNvPr id="93246" name="Text Box 62">
            <a:extLst>
              <a:ext uri="{FF2B5EF4-FFF2-40B4-BE49-F238E27FC236}">
                <a16:creationId xmlns:a16="http://schemas.microsoft.com/office/drawing/2014/main" id="{D7AEDCA7-24F6-42E5-865C-9933FC2581B9}"/>
              </a:ext>
            </a:extLst>
          </p:cNvPr>
          <p:cNvSpPr txBox="1">
            <a:spLocks/>
          </p:cNvSpPr>
          <p:nvPr/>
        </p:nvSpPr>
        <p:spPr bwMode="auto">
          <a:xfrm>
            <a:off x="17141825" y="2695575"/>
            <a:ext cx="4318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0.5</a:t>
            </a:r>
          </a:p>
        </p:txBody>
      </p:sp>
      <p:sp>
        <p:nvSpPr>
          <p:cNvPr id="93247" name="Line 63">
            <a:extLst>
              <a:ext uri="{FF2B5EF4-FFF2-40B4-BE49-F238E27FC236}">
                <a16:creationId xmlns:a16="http://schemas.microsoft.com/office/drawing/2014/main" id="{D8A06795-929D-459E-B7C0-DB013126867F}"/>
              </a:ext>
            </a:extLst>
          </p:cNvPr>
          <p:cNvSpPr>
            <a:spLocks noChangeShapeType="1"/>
          </p:cNvSpPr>
          <p:nvPr/>
        </p:nvSpPr>
        <p:spPr bwMode="auto">
          <a:xfrm>
            <a:off x="20213638" y="2754313"/>
            <a:ext cx="2212975" cy="636587"/>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3248" name="Oval 64">
            <a:extLst>
              <a:ext uri="{FF2B5EF4-FFF2-40B4-BE49-F238E27FC236}">
                <a16:creationId xmlns:a16="http://schemas.microsoft.com/office/drawing/2014/main" id="{5F281ED4-8A03-470D-9323-D9790B98C1BE}"/>
              </a:ext>
            </a:extLst>
          </p:cNvPr>
          <p:cNvSpPr>
            <a:spLocks/>
          </p:cNvSpPr>
          <p:nvPr/>
        </p:nvSpPr>
        <p:spPr bwMode="auto">
          <a:xfrm>
            <a:off x="20789900" y="2792413"/>
            <a:ext cx="254000" cy="254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49" name="Oval 65">
            <a:extLst>
              <a:ext uri="{FF2B5EF4-FFF2-40B4-BE49-F238E27FC236}">
                <a16:creationId xmlns:a16="http://schemas.microsoft.com/office/drawing/2014/main" id="{FC37515C-DEBB-452F-9D89-FB97350C09FA}"/>
              </a:ext>
            </a:extLst>
          </p:cNvPr>
          <p:cNvSpPr>
            <a:spLocks/>
          </p:cNvSpPr>
          <p:nvPr/>
        </p:nvSpPr>
        <p:spPr bwMode="auto">
          <a:xfrm>
            <a:off x="22390100" y="3260725"/>
            <a:ext cx="254000" cy="254000"/>
          </a:xfrm>
          <a:prstGeom prst="ellipse">
            <a:avLst/>
          </a:prstGeom>
          <a:solidFill>
            <a:srgbClr val="80C495"/>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50" name="Oval 66">
            <a:extLst>
              <a:ext uri="{FF2B5EF4-FFF2-40B4-BE49-F238E27FC236}">
                <a16:creationId xmlns:a16="http://schemas.microsoft.com/office/drawing/2014/main" id="{ABFEF6FF-A2F0-4D31-A7B7-C381F0B7FAC8}"/>
              </a:ext>
            </a:extLst>
          </p:cNvPr>
          <p:cNvSpPr>
            <a:spLocks/>
          </p:cNvSpPr>
          <p:nvPr/>
        </p:nvSpPr>
        <p:spPr bwMode="auto">
          <a:xfrm>
            <a:off x="20092988" y="2600325"/>
            <a:ext cx="254000" cy="254000"/>
          </a:xfrm>
          <a:prstGeom prst="ellipse">
            <a:avLst/>
          </a:prstGeom>
          <a:solidFill>
            <a:srgbClr val="006D22"/>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3251" name="Line 67">
            <a:extLst>
              <a:ext uri="{FF2B5EF4-FFF2-40B4-BE49-F238E27FC236}">
                <a16:creationId xmlns:a16="http://schemas.microsoft.com/office/drawing/2014/main" id="{17C092E7-2FFC-49F3-AF6C-517BB0AB28B9}"/>
              </a:ext>
            </a:extLst>
          </p:cNvPr>
          <p:cNvSpPr>
            <a:spLocks noChangeShapeType="1"/>
          </p:cNvSpPr>
          <p:nvPr/>
        </p:nvSpPr>
        <p:spPr bwMode="auto">
          <a:xfrm flipV="1">
            <a:off x="17681575" y="2754313"/>
            <a:ext cx="2546350" cy="2949575"/>
          </a:xfrm>
          <a:prstGeom prst="line">
            <a:avLst/>
          </a:prstGeom>
          <a:noFill/>
          <a:ln w="63500">
            <a:solidFill>
              <a:srgbClr val="008028"/>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3252" name="Line 68">
            <a:extLst>
              <a:ext uri="{FF2B5EF4-FFF2-40B4-BE49-F238E27FC236}">
                <a16:creationId xmlns:a16="http://schemas.microsoft.com/office/drawing/2014/main" id="{8BF531B9-25E0-48BD-9A56-C9EDA6CFB18B}"/>
              </a:ext>
            </a:extLst>
          </p:cNvPr>
          <p:cNvSpPr>
            <a:spLocks noChangeShapeType="1"/>
          </p:cNvSpPr>
          <p:nvPr/>
        </p:nvSpPr>
        <p:spPr bwMode="auto">
          <a:xfrm flipV="1">
            <a:off x="17662525" y="3368675"/>
            <a:ext cx="4851400" cy="2333625"/>
          </a:xfrm>
          <a:prstGeom prst="line">
            <a:avLst/>
          </a:prstGeom>
          <a:noFill/>
          <a:ln w="63500">
            <a:solidFill>
              <a:srgbClr val="80C495"/>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2229" name="Line 69">
            <a:extLst>
              <a:ext uri="{FF2B5EF4-FFF2-40B4-BE49-F238E27FC236}">
                <a16:creationId xmlns:a16="http://schemas.microsoft.com/office/drawing/2014/main" id="{209DC969-75DD-4643-A7EA-03D174357D9D}"/>
              </a:ext>
            </a:extLst>
          </p:cNvPr>
          <p:cNvSpPr>
            <a:spLocks noChangeShapeType="1"/>
          </p:cNvSpPr>
          <p:nvPr/>
        </p:nvSpPr>
        <p:spPr bwMode="auto">
          <a:xfrm flipV="1">
            <a:off x="17653000" y="2913063"/>
            <a:ext cx="3305175" cy="2789237"/>
          </a:xfrm>
          <a:prstGeom prst="line">
            <a:avLst/>
          </a:prstGeom>
          <a:noFill/>
          <a:ln w="63500" cap="flat" cmpd="sng">
            <a:solidFill>
              <a:srgbClr val="000000"/>
            </a:solidFill>
            <a:prstDash val="solid"/>
            <a:round/>
            <a:headEnd type="none" w="med" len="med"/>
            <a:tailEnd type="stealth" w="med" len="med"/>
          </a:ln>
          <a:effectLst>
            <a:outerShdw blurRad="38100" dist="25400" dir="5400000" algn="ctr" rotWithShape="0">
              <a:srgbClr val="000000">
                <a:alpha val="50000"/>
              </a:srgbClr>
            </a:outerShdw>
          </a:effectLst>
          <a:extLst>
            <a:ext uri="{909E8E84-426E-40DD-AFC4-6F175D3DCCD1}">
              <a14:hiddenFill xmlns:a14="http://schemas.microsoft.com/office/drawing/2010/main">
                <a:noFill/>
              </a14:hiddenFill>
            </a:ext>
          </a:extLst>
        </p:spPr>
        <p:txBody>
          <a:bodyPr lIns="45719" tIns="45719" rIns="45719" bIns="45719"/>
          <a:lstStyle/>
          <a:p>
            <a:pPr algn="ctr" eaLnBrk="1">
              <a:defRPr/>
            </a:pPr>
            <a:endParaRPr lang="it-IT" altLang="it-I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3254" name="Text Box 70">
            <a:extLst>
              <a:ext uri="{FF2B5EF4-FFF2-40B4-BE49-F238E27FC236}">
                <a16:creationId xmlns:a16="http://schemas.microsoft.com/office/drawing/2014/main" id="{76EF571D-DDDD-4A31-9E7A-F6E1F7D0DB00}"/>
              </a:ext>
            </a:extLst>
          </p:cNvPr>
          <p:cNvSpPr txBox="1">
            <a:spLocks/>
          </p:cNvSpPr>
          <p:nvPr/>
        </p:nvSpPr>
        <p:spPr bwMode="auto">
          <a:xfrm>
            <a:off x="20775613" y="3051175"/>
            <a:ext cx="4016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p>
        </p:txBody>
      </p:sp>
      <p:sp>
        <p:nvSpPr>
          <p:cNvPr id="93255" name="Text Box 71">
            <a:extLst>
              <a:ext uri="{FF2B5EF4-FFF2-40B4-BE49-F238E27FC236}">
                <a16:creationId xmlns:a16="http://schemas.microsoft.com/office/drawing/2014/main" id="{62D376A1-7236-4894-A40C-A9F89607D02A}"/>
              </a:ext>
            </a:extLst>
          </p:cNvPr>
          <p:cNvSpPr txBox="1">
            <a:spLocks/>
          </p:cNvSpPr>
          <p:nvPr/>
        </p:nvSpPr>
        <p:spPr bwMode="auto">
          <a:xfrm>
            <a:off x="22598063" y="2890838"/>
            <a:ext cx="849312"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out</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3256" name="Text Box 72">
            <a:extLst>
              <a:ext uri="{FF2B5EF4-FFF2-40B4-BE49-F238E27FC236}">
                <a16:creationId xmlns:a16="http://schemas.microsoft.com/office/drawing/2014/main" id="{B62AF39F-5550-48A6-879B-5CBA0C587AD8}"/>
              </a:ext>
            </a:extLst>
          </p:cNvPr>
          <p:cNvSpPr txBox="1">
            <a:spLocks/>
          </p:cNvSpPr>
          <p:nvPr/>
        </p:nvSpPr>
        <p:spPr bwMode="auto">
          <a:xfrm>
            <a:off x="19327813" y="2122488"/>
            <a:ext cx="6572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in</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93257" name="Picture 73">
            <a:extLst>
              <a:ext uri="{FF2B5EF4-FFF2-40B4-BE49-F238E27FC236}">
                <a16:creationId xmlns:a16="http://schemas.microsoft.com/office/drawing/2014/main" id="{804AAF1F-97B0-4BE7-8ED0-8EA3C88C64D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70688" y="11842750"/>
            <a:ext cx="93472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258" name="Text Box 74" descr="universal semicircle">
            <a:extLst>
              <a:ext uri="{FF2B5EF4-FFF2-40B4-BE49-F238E27FC236}">
                <a16:creationId xmlns:a16="http://schemas.microsoft.com/office/drawing/2014/main" id="{F85A1063-CE9A-44C4-8218-7F8EEECDE94E}"/>
              </a:ext>
            </a:extLst>
          </p:cNvPr>
          <p:cNvSpPr txBox="1">
            <a:spLocks/>
          </p:cNvSpPr>
          <p:nvPr/>
        </p:nvSpPr>
        <p:spPr bwMode="auto">
          <a:xfrm rot="1140000">
            <a:off x="20724813" y="2508250"/>
            <a:ext cx="17399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rPr>
              <a:t>universal semicircle</a:t>
            </a:r>
            <a:r>
              <a:rPr lang="it-IT" altLang="it-IT" sz="1300">
                <a:solidFill>
                  <a:srgbClr val="545454"/>
                </a:solidFill>
                <a:latin typeface="Arial" panose="020B0604020202020204" pitchFamily="34" charset="0"/>
                <a:cs typeface="Arial" panose="020B0604020202020204" pitchFamily="34" charset="0"/>
                <a:sym typeface="Arial" panose="020B0604020202020204" pitchFamily="34" charset="0"/>
              </a:rPr>
              <a:t> </a:t>
            </a:r>
            <a:endPar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endParaRPr>
          </a:p>
        </p:txBody>
      </p:sp>
      <p:pic>
        <p:nvPicPr>
          <p:cNvPr id="93259" name="Picture 75">
            <a:extLst>
              <a:ext uri="{FF2B5EF4-FFF2-40B4-BE49-F238E27FC236}">
                <a16:creationId xmlns:a16="http://schemas.microsoft.com/office/drawing/2014/main" id="{0134FF01-CD2E-4EE3-8DEE-AF44389CA51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07638" y="12560300"/>
            <a:ext cx="1878012"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260" name="Picture 77">
            <a:extLst>
              <a:ext uri="{FF2B5EF4-FFF2-40B4-BE49-F238E27FC236}">
                <a16:creationId xmlns:a16="http://schemas.microsoft.com/office/drawing/2014/main" id="{1E1FA4F4-FCED-4D7D-AC10-2C20905565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63" y="4017963"/>
            <a:ext cx="448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89">
            <a:extLst>
              <a:ext uri="{FF2B5EF4-FFF2-40B4-BE49-F238E27FC236}">
                <a16:creationId xmlns:a16="http://schemas.microsoft.com/office/drawing/2014/main" id="{985FB5E4-0906-4B1E-A670-9BF57650D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6832600"/>
            <a:ext cx="235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1">
            <a:extLst>
              <a:ext uri="{FF2B5EF4-FFF2-40B4-BE49-F238E27FC236}">
                <a16:creationId xmlns:a16="http://schemas.microsoft.com/office/drawing/2014/main" id="{D26EEF67-13EC-4B80-9B3A-0241CC70584D}"/>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Principle</a:t>
            </a:r>
          </a:p>
        </p:txBody>
      </p:sp>
      <p:sp>
        <p:nvSpPr>
          <p:cNvPr id="94211" name="Rectangle 3">
            <a:extLst>
              <a:ext uri="{FF2B5EF4-FFF2-40B4-BE49-F238E27FC236}">
                <a16:creationId xmlns:a16="http://schemas.microsoft.com/office/drawing/2014/main" id="{9034583B-9A25-4ADE-AB1D-21EA37FB089A}"/>
              </a:ext>
            </a:extLst>
          </p:cNvPr>
          <p:cNvSpPr>
            <a:spLocks/>
          </p:cNvSpPr>
          <p:nvPr/>
        </p:nvSpPr>
        <p:spPr bwMode="auto">
          <a:xfrm>
            <a:off x="1243013" y="6796088"/>
            <a:ext cx="444500" cy="1270000"/>
          </a:xfrm>
          <a:prstGeom prst="rect">
            <a:avLst/>
          </a:prstGeom>
          <a:gradFill rotWithShape="0">
            <a:gsLst>
              <a:gs pos="0">
                <a:srgbClr val="FF2600"/>
              </a:gs>
              <a:gs pos="19305">
                <a:srgbClr val="FF9100"/>
              </a:gs>
              <a:gs pos="34309">
                <a:srgbClr val="FFFB00"/>
              </a:gs>
              <a:gs pos="52002">
                <a:srgbClr val="7FFC80"/>
              </a:gs>
              <a:gs pos="68114">
                <a:srgbClr val="00FDFF"/>
              </a:gs>
              <a:gs pos="83698">
                <a:srgbClr val="0298FF"/>
              </a:gs>
              <a:gs pos="100000">
                <a:srgbClr val="0433FF"/>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4212" name="Picture 4" descr="pasted-image.pdf">
            <a:extLst>
              <a:ext uri="{FF2B5EF4-FFF2-40B4-BE49-F238E27FC236}">
                <a16:creationId xmlns:a16="http://schemas.microsoft.com/office/drawing/2014/main" id="{E3068330-9665-42E7-86A1-D4A28B272B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09232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13" name="Picture 5" descr="pasted-image.pdf">
            <a:extLst>
              <a:ext uri="{FF2B5EF4-FFF2-40B4-BE49-F238E27FC236}">
                <a16:creationId xmlns:a16="http://schemas.microsoft.com/office/drawing/2014/main" id="{FE048F21-5752-422C-B2A7-03ED4EF6EA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9257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4" name="Text Box 6">
            <a:extLst>
              <a:ext uri="{FF2B5EF4-FFF2-40B4-BE49-F238E27FC236}">
                <a16:creationId xmlns:a16="http://schemas.microsoft.com/office/drawing/2014/main" id="{B1F9425A-BB6C-4E45-9F30-518471B43CC3}"/>
              </a:ext>
            </a:extLst>
          </p:cNvPr>
          <p:cNvSpPr txBox="1">
            <a:spLocks/>
          </p:cNvSpPr>
          <p:nvPr/>
        </p:nvSpPr>
        <p:spPr bwMode="auto">
          <a:xfrm>
            <a:off x="2757488" y="6246813"/>
            <a:ext cx="7239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(nm)</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4215" name="Text Box 7">
            <a:extLst>
              <a:ext uri="{FF2B5EF4-FFF2-40B4-BE49-F238E27FC236}">
                <a16:creationId xmlns:a16="http://schemas.microsoft.com/office/drawing/2014/main" id="{86040293-271F-4849-9594-3A8384350738}"/>
              </a:ext>
            </a:extLst>
          </p:cNvPr>
          <p:cNvSpPr txBox="1">
            <a:spLocks/>
          </p:cNvSpPr>
          <p:nvPr/>
        </p:nvSpPr>
        <p:spPr bwMode="auto">
          <a:xfrm>
            <a:off x="2998788" y="59674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16" name="Text Box 8">
            <a:extLst>
              <a:ext uri="{FF2B5EF4-FFF2-40B4-BE49-F238E27FC236}">
                <a16:creationId xmlns:a16="http://schemas.microsoft.com/office/drawing/2014/main" id="{D0F3ECB1-FF2E-438E-BC6B-BBE65A7FE69A}"/>
              </a:ext>
            </a:extLst>
          </p:cNvPr>
          <p:cNvSpPr txBox="1">
            <a:spLocks/>
          </p:cNvSpPr>
          <p:nvPr/>
        </p:nvSpPr>
        <p:spPr bwMode="auto">
          <a:xfrm>
            <a:off x="1641475" y="5967413"/>
            <a:ext cx="571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4217" name="Text Box 9">
            <a:extLst>
              <a:ext uri="{FF2B5EF4-FFF2-40B4-BE49-F238E27FC236}">
                <a16:creationId xmlns:a16="http://schemas.microsoft.com/office/drawing/2014/main" id="{F80753CA-01BE-48A5-A024-15315B72E395}"/>
              </a:ext>
            </a:extLst>
          </p:cNvPr>
          <p:cNvSpPr txBox="1">
            <a:spLocks/>
          </p:cNvSpPr>
          <p:nvPr/>
        </p:nvSpPr>
        <p:spPr bwMode="auto">
          <a:xfrm>
            <a:off x="3997325" y="5967413"/>
            <a:ext cx="6302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4218" name="Text Box 10">
            <a:extLst>
              <a:ext uri="{FF2B5EF4-FFF2-40B4-BE49-F238E27FC236}">
                <a16:creationId xmlns:a16="http://schemas.microsoft.com/office/drawing/2014/main" id="{BF5A358A-945D-4573-844A-59DE9FD166BD}"/>
              </a:ext>
            </a:extLst>
          </p:cNvPr>
          <p:cNvSpPr txBox="1">
            <a:spLocks/>
          </p:cNvSpPr>
          <p:nvPr/>
        </p:nvSpPr>
        <p:spPr bwMode="auto">
          <a:xfrm rot="4020000">
            <a:off x="4148932" y="2470943"/>
            <a:ext cx="812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ED393E"/>
                </a:solidFill>
                <a:latin typeface="Arial" panose="020B0604020202020204" pitchFamily="34" charset="0"/>
                <a:cs typeface="Arial" panose="020B0604020202020204" pitchFamily="34" charset="0"/>
                <a:sym typeface="Arial" panose="020B0604020202020204" pitchFamily="34" charset="0"/>
              </a:rPr>
              <a:t>STED</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endParaRPr>
          </a:p>
        </p:txBody>
      </p:sp>
      <p:sp>
        <p:nvSpPr>
          <p:cNvPr id="94219" name="Text Box 11">
            <a:extLst>
              <a:ext uri="{FF2B5EF4-FFF2-40B4-BE49-F238E27FC236}">
                <a16:creationId xmlns:a16="http://schemas.microsoft.com/office/drawing/2014/main" id="{995BB6CE-EF60-4666-96AB-27C943591E8E}"/>
              </a:ext>
            </a:extLst>
          </p:cNvPr>
          <p:cNvSpPr txBox="1">
            <a:spLocks/>
          </p:cNvSpPr>
          <p:nvPr/>
        </p:nvSpPr>
        <p:spPr bwMode="auto">
          <a:xfrm rot="3660000">
            <a:off x="3712369" y="3077369"/>
            <a:ext cx="685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475CA7"/>
                </a:solidFill>
                <a:latin typeface="Arial" panose="020B0604020202020204" pitchFamily="34" charset="0"/>
                <a:cs typeface="Arial" panose="020B0604020202020204" pitchFamily="34" charset="0"/>
                <a:sym typeface="Arial" panose="020B0604020202020204" pitchFamily="34" charset="0"/>
              </a:rPr>
              <a:t>exc.</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endParaRPr>
          </a:p>
        </p:txBody>
      </p:sp>
      <p:sp>
        <p:nvSpPr>
          <p:cNvPr id="94220" name="Text Box 12">
            <a:extLst>
              <a:ext uri="{FF2B5EF4-FFF2-40B4-BE49-F238E27FC236}">
                <a16:creationId xmlns:a16="http://schemas.microsoft.com/office/drawing/2014/main" id="{3D645A41-4215-42DF-97B8-0B8F5CB51C5F}"/>
              </a:ext>
            </a:extLst>
          </p:cNvPr>
          <p:cNvSpPr txBox="1">
            <a:spLocks/>
          </p:cNvSpPr>
          <p:nvPr/>
        </p:nvSpPr>
        <p:spPr bwMode="auto">
          <a:xfrm rot="1500000">
            <a:off x="3813175" y="5527675"/>
            <a:ext cx="4826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F</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endParaRPr>
          </a:p>
        </p:txBody>
      </p:sp>
      <p:sp>
        <p:nvSpPr>
          <p:cNvPr id="94221" name="Text Box 13">
            <a:extLst>
              <a:ext uri="{FF2B5EF4-FFF2-40B4-BE49-F238E27FC236}">
                <a16:creationId xmlns:a16="http://schemas.microsoft.com/office/drawing/2014/main" id="{CB2204B2-D852-432A-B381-604AB93CE25A}"/>
              </a:ext>
            </a:extLst>
          </p:cNvPr>
          <p:cNvSpPr txBox="1">
            <a:spLocks/>
          </p:cNvSpPr>
          <p:nvPr/>
        </p:nvSpPr>
        <p:spPr bwMode="auto">
          <a:xfrm rot="3480000">
            <a:off x="1310481" y="4609307"/>
            <a:ext cx="849313"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𝜏</a:t>
            </a:r>
            <a:r>
              <a:rPr lang="it-IT" altLang="it-IT" sz="1800" i="1" baseline="-6000">
                <a:latin typeface="Arial" panose="020B0604020202020204" pitchFamily="34" charset="0"/>
                <a:cs typeface="Arial" panose="020B0604020202020204" pitchFamily="34" charset="0"/>
                <a:sym typeface="Arial" panose="020B0604020202020204" pitchFamily="34" charset="0"/>
              </a:rPr>
              <a:t>STED</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a:latin typeface="Arial" panose="020B0604020202020204" pitchFamily="34" charset="0"/>
                <a:cs typeface="Arial" panose="020B0604020202020204" pitchFamily="34" charset="0"/>
                <a:sym typeface="Arial" panose="020B0604020202020204" pitchFamily="34" charset="0"/>
              </a:rPr>
              <a:t>)</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4222" name="Text Box 14">
            <a:extLst>
              <a:ext uri="{FF2B5EF4-FFF2-40B4-BE49-F238E27FC236}">
                <a16:creationId xmlns:a16="http://schemas.microsoft.com/office/drawing/2014/main" id="{63FE32E2-0003-4F8B-89CA-778ED15D875A}"/>
              </a:ext>
            </a:extLst>
          </p:cNvPr>
          <p:cNvSpPr txBox="1">
            <a:spLocks/>
          </p:cNvSpPr>
          <p:nvPr/>
        </p:nvSpPr>
        <p:spPr bwMode="auto">
          <a:xfrm>
            <a:off x="942975" y="3795713"/>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23" name="Text Box 15">
            <a:extLst>
              <a:ext uri="{FF2B5EF4-FFF2-40B4-BE49-F238E27FC236}">
                <a16:creationId xmlns:a16="http://schemas.microsoft.com/office/drawing/2014/main" id="{A7B11C3D-6AAD-4F5F-8088-F785CEA361D0}"/>
              </a:ext>
            </a:extLst>
          </p:cNvPr>
          <p:cNvSpPr txBox="1">
            <a:spLocks/>
          </p:cNvSpPr>
          <p:nvPr/>
        </p:nvSpPr>
        <p:spPr bwMode="auto">
          <a:xfrm>
            <a:off x="968375" y="58007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24" name="Text Box 16">
            <a:extLst>
              <a:ext uri="{FF2B5EF4-FFF2-40B4-BE49-F238E27FC236}">
                <a16:creationId xmlns:a16="http://schemas.microsoft.com/office/drawing/2014/main" id="{3920FCAE-690B-4C19-911A-703C5EE34ADB}"/>
              </a:ext>
            </a:extLst>
          </p:cNvPr>
          <p:cNvSpPr txBox="1">
            <a:spLocks/>
          </p:cNvSpPr>
          <p:nvPr/>
        </p:nvSpPr>
        <p:spPr bwMode="auto">
          <a:xfrm>
            <a:off x="942975" y="2073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4225" name="Text Box 17">
            <a:extLst>
              <a:ext uri="{FF2B5EF4-FFF2-40B4-BE49-F238E27FC236}">
                <a16:creationId xmlns:a16="http://schemas.microsoft.com/office/drawing/2014/main" id="{C8648FB8-A7E2-4E51-B303-45C65C0247D1}"/>
              </a:ext>
            </a:extLst>
          </p:cNvPr>
          <p:cNvSpPr txBox="1">
            <a:spLocks/>
          </p:cNvSpPr>
          <p:nvPr/>
        </p:nvSpPr>
        <p:spPr bwMode="auto">
          <a:xfrm>
            <a:off x="942975" y="40989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4226" name="Text Box 18">
            <a:extLst>
              <a:ext uri="{FF2B5EF4-FFF2-40B4-BE49-F238E27FC236}">
                <a16:creationId xmlns:a16="http://schemas.microsoft.com/office/drawing/2014/main" id="{6E9D7962-0937-43BE-80D8-2302E15FDF8E}"/>
              </a:ext>
            </a:extLst>
          </p:cNvPr>
          <p:cNvSpPr txBox="1">
            <a:spLocks/>
          </p:cNvSpPr>
          <p:nvPr/>
        </p:nvSpPr>
        <p:spPr bwMode="auto">
          <a:xfrm rot="-5400000">
            <a:off x="-50006" y="2877344"/>
            <a:ext cx="15621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Intensity (a.u.)</a:t>
            </a:r>
          </a:p>
        </p:txBody>
      </p:sp>
      <p:sp>
        <p:nvSpPr>
          <p:cNvPr id="94227" name="Text Box 19">
            <a:extLst>
              <a:ext uri="{FF2B5EF4-FFF2-40B4-BE49-F238E27FC236}">
                <a16:creationId xmlns:a16="http://schemas.microsoft.com/office/drawing/2014/main" id="{E1EADB50-1923-48DE-ABFA-10B1EE75F3B5}"/>
              </a:ext>
            </a:extLst>
          </p:cNvPr>
          <p:cNvSpPr txBox="1">
            <a:spLocks/>
          </p:cNvSpPr>
          <p:nvPr/>
        </p:nvSpPr>
        <p:spPr bwMode="auto">
          <a:xfrm rot="-5400000">
            <a:off x="-50800" y="4916488"/>
            <a:ext cx="156368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solidFill>
                  <a:srgbClr val="2FB572"/>
                </a:solidFill>
                <a:latin typeface="Arial" panose="020B0604020202020204" pitchFamily="34" charset="0"/>
                <a:cs typeface="Arial" panose="020B0604020202020204" pitchFamily="34" charset="0"/>
                <a:sym typeface="Arial" panose="020B0604020202020204" pitchFamily="34" charset="0"/>
              </a:rPr>
              <a:t>Intensity (a.u.)</a:t>
            </a:r>
          </a:p>
        </p:txBody>
      </p:sp>
      <p:sp>
        <p:nvSpPr>
          <p:cNvPr id="94228" name="Text Box 20">
            <a:extLst>
              <a:ext uri="{FF2B5EF4-FFF2-40B4-BE49-F238E27FC236}">
                <a16:creationId xmlns:a16="http://schemas.microsoft.com/office/drawing/2014/main" id="{305FBA2D-8CCE-47F0-86B2-D128C94D55CC}"/>
              </a:ext>
            </a:extLst>
          </p:cNvPr>
          <p:cNvSpPr txBox="1">
            <a:spLocks/>
          </p:cNvSpPr>
          <p:nvPr/>
        </p:nvSpPr>
        <p:spPr bwMode="auto">
          <a:xfrm rot="-5400000">
            <a:off x="4779169" y="4874419"/>
            <a:ext cx="1306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4229" name="Text Box 21">
            <a:extLst>
              <a:ext uri="{FF2B5EF4-FFF2-40B4-BE49-F238E27FC236}">
                <a16:creationId xmlns:a16="http://schemas.microsoft.com/office/drawing/2014/main" id="{17BA1E3A-A253-4973-9F53-AF40DF2BBAAA}"/>
              </a:ext>
            </a:extLst>
          </p:cNvPr>
          <p:cNvSpPr txBox="1">
            <a:spLocks/>
          </p:cNvSpPr>
          <p:nvPr/>
        </p:nvSpPr>
        <p:spPr bwMode="auto">
          <a:xfrm>
            <a:off x="5081588" y="58261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30" name="Text Box 22">
            <a:extLst>
              <a:ext uri="{FF2B5EF4-FFF2-40B4-BE49-F238E27FC236}">
                <a16:creationId xmlns:a16="http://schemas.microsoft.com/office/drawing/2014/main" id="{2FAD2BA8-D951-47C2-845D-A1218D6B2715}"/>
              </a:ext>
            </a:extLst>
          </p:cNvPr>
          <p:cNvSpPr txBox="1">
            <a:spLocks/>
          </p:cNvSpPr>
          <p:nvPr/>
        </p:nvSpPr>
        <p:spPr bwMode="auto">
          <a:xfrm>
            <a:off x="5081588" y="41243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4231" name="Oval 23">
            <a:extLst>
              <a:ext uri="{FF2B5EF4-FFF2-40B4-BE49-F238E27FC236}">
                <a16:creationId xmlns:a16="http://schemas.microsoft.com/office/drawing/2014/main" id="{A061BDDE-AB03-4CDA-8B1B-E74EC006A68D}"/>
              </a:ext>
            </a:extLst>
          </p:cNvPr>
          <p:cNvSpPr>
            <a:spLocks/>
          </p:cNvSpPr>
          <p:nvPr/>
        </p:nvSpPr>
        <p:spPr bwMode="auto">
          <a:xfrm>
            <a:off x="3732213" y="7950200"/>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32" name="Text Box 24">
            <a:extLst>
              <a:ext uri="{FF2B5EF4-FFF2-40B4-BE49-F238E27FC236}">
                <a16:creationId xmlns:a16="http://schemas.microsoft.com/office/drawing/2014/main" id="{0C080DC1-9C1E-43AE-AFF4-1D0CCE41DD17}"/>
              </a:ext>
            </a:extLst>
          </p:cNvPr>
          <p:cNvSpPr txBox="1">
            <a:spLocks/>
          </p:cNvSpPr>
          <p:nvPr/>
        </p:nvSpPr>
        <p:spPr bwMode="auto">
          <a:xfrm>
            <a:off x="3770313" y="8039100"/>
            <a:ext cx="465137"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out</a:t>
            </a:r>
            <a:r>
              <a:rPr lang="it-IT" altLang="it-IT" sz="1800" i="1">
                <a:latin typeface="Arial" panose="020B0604020202020204" pitchFamily="34" charset="0"/>
                <a:cs typeface="Arial" panose="020B0604020202020204" pitchFamily="34" charset="0"/>
                <a:sym typeface="Arial" panose="020B0604020202020204" pitchFamily="34" charset="0"/>
              </a:rPr>
              <a:t> </a:t>
            </a:r>
          </a:p>
        </p:txBody>
      </p:sp>
      <p:sp>
        <p:nvSpPr>
          <p:cNvPr id="94233" name="Text Box 25">
            <a:extLst>
              <a:ext uri="{FF2B5EF4-FFF2-40B4-BE49-F238E27FC236}">
                <a16:creationId xmlns:a16="http://schemas.microsoft.com/office/drawing/2014/main" id="{0DCD8AC3-07C9-48C6-A0B7-4F5997531474}"/>
              </a:ext>
            </a:extLst>
          </p:cNvPr>
          <p:cNvSpPr txBox="1">
            <a:spLocks/>
          </p:cNvSpPr>
          <p:nvPr/>
        </p:nvSpPr>
        <p:spPr bwMode="auto">
          <a:xfrm rot="-5400000">
            <a:off x="77788" y="7208838"/>
            <a:ext cx="1308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4234" name="Text Box 26">
            <a:extLst>
              <a:ext uri="{FF2B5EF4-FFF2-40B4-BE49-F238E27FC236}">
                <a16:creationId xmlns:a16="http://schemas.microsoft.com/office/drawing/2014/main" id="{BF570D5A-1906-4ADA-9302-65ADF568D55A}"/>
              </a:ext>
            </a:extLst>
          </p:cNvPr>
          <p:cNvSpPr txBox="1">
            <a:spLocks/>
          </p:cNvSpPr>
          <p:nvPr/>
        </p:nvSpPr>
        <p:spPr bwMode="auto">
          <a:xfrm>
            <a:off x="965200" y="7856538"/>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35" name="Text Box 27">
            <a:extLst>
              <a:ext uri="{FF2B5EF4-FFF2-40B4-BE49-F238E27FC236}">
                <a16:creationId xmlns:a16="http://schemas.microsoft.com/office/drawing/2014/main" id="{6955E3A0-AEB4-481D-A645-4A6AFC9CAB30}"/>
              </a:ext>
            </a:extLst>
          </p:cNvPr>
          <p:cNvSpPr txBox="1">
            <a:spLocks/>
          </p:cNvSpPr>
          <p:nvPr/>
        </p:nvSpPr>
        <p:spPr bwMode="auto">
          <a:xfrm>
            <a:off x="977900" y="66770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4236" name="Text Box 28">
            <a:extLst>
              <a:ext uri="{FF2B5EF4-FFF2-40B4-BE49-F238E27FC236}">
                <a16:creationId xmlns:a16="http://schemas.microsoft.com/office/drawing/2014/main" id="{C8D10DC5-D6E4-4ACD-A982-98FEA5619D6E}"/>
              </a:ext>
            </a:extLst>
          </p:cNvPr>
          <p:cNvSpPr txBox="1">
            <a:spLocks/>
          </p:cNvSpPr>
          <p:nvPr/>
        </p:nvSpPr>
        <p:spPr bwMode="auto">
          <a:xfrm>
            <a:off x="1130300" y="116157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37" name="Text Box 29">
            <a:extLst>
              <a:ext uri="{FF2B5EF4-FFF2-40B4-BE49-F238E27FC236}">
                <a16:creationId xmlns:a16="http://schemas.microsoft.com/office/drawing/2014/main" id="{DEC718A0-06F5-47D2-8585-A917EFCAF302}"/>
              </a:ext>
            </a:extLst>
          </p:cNvPr>
          <p:cNvSpPr txBox="1">
            <a:spLocks/>
          </p:cNvSpPr>
          <p:nvPr/>
        </p:nvSpPr>
        <p:spPr bwMode="auto">
          <a:xfrm>
            <a:off x="4816475" y="11615738"/>
            <a:ext cx="368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a:t>
            </a:r>
          </a:p>
        </p:txBody>
      </p:sp>
      <p:sp>
        <p:nvSpPr>
          <p:cNvPr id="94238" name="Text Box 30">
            <a:extLst>
              <a:ext uri="{FF2B5EF4-FFF2-40B4-BE49-F238E27FC236}">
                <a16:creationId xmlns:a16="http://schemas.microsoft.com/office/drawing/2014/main" id="{5442369D-4BD9-434A-BAB3-47FC1224764F}"/>
              </a:ext>
            </a:extLst>
          </p:cNvPr>
          <p:cNvSpPr txBox="1">
            <a:spLocks/>
          </p:cNvSpPr>
          <p:nvPr/>
        </p:nvSpPr>
        <p:spPr bwMode="auto">
          <a:xfrm>
            <a:off x="2776538" y="11615738"/>
            <a:ext cx="6350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t </a:t>
            </a:r>
            <a:r>
              <a:rPr lang="it-IT" altLang="it-IT" sz="1800">
                <a:latin typeface="Arial" panose="020B0604020202020204" pitchFamily="34" charset="0"/>
                <a:cs typeface="Arial" panose="020B0604020202020204" pitchFamily="34" charset="0"/>
                <a:sym typeface="Arial" panose="020B0604020202020204" pitchFamily="34" charset="0"/>
              </a:rPr>
              <a:t>(ns)</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4239" name="Text Box 31">
            <a:extLst>
              <a:ext uri="{FF2B5EF4-FFF2-40B4-BE49-F238E27FC236}">
                <a16:creationId xmlns:a16="http://schemas.microsoft.com/office/drawing/2014/main" id="{ACB04B0E-40E9-454B-B1AA-280BFE444741}"/>
              </a:ext>
            </a:extLst>
          </p:cNvPr>
          <p:cNvSpPr txBox="1">
            <a:spLocks/>
          </p:cNvSpPr>
          <p:nvPr/>
        </p:nvSpPr>
        <p:spPr bwMode="auto">
          <a:xfrm rot="-5400000">
            <a:off x="197644" y="10478294"/>
            <a:ext cx="1066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F(t)</a:t>
            </a:r>
            <a:r>
              <a:rPr lang="it-IT" altLang="it-IT" sz="1800">
                <a:latin typeface="Arial" panose="020B0604020202020204" pitchFamily="34" charset="0"/>
                <a:cs typeface="Arial" panose="020B0604020202020204" pitchFamily="34" charset="0"/>
                <a:sym typeface="Arial" panose="020B0604020202020204" pitchFamily="34" charset="0"/>
              </a:rPr>
              <a:t> (a.u.)</a:t>
            </a:r>
          </a:p>
        </p:txBody>
      </p:sp>
      <p:sp>
        <p:nvSpPr>
          <p:cNvPr id="94240" name="Text Box 32">
            <a:extLst>
              <a:ext uri="{FF2B5EF4-FFF2-40B4-BE49-F238E27FC236}">
                <a16:creationId xmlns:a16="http://schemas.microsoft.com/office/drawing/2014/main" id="{3FAA721F-F869-440C-AC52-9E7E9AAC4293}"/>
              </a:ext>
            </a:extLst>
          </p:cNvPr>
          <p:cNvSpPr txBox="1">
            <a:spLocks/>
          </p:cNvSpPr>
          <p:nvPr/>
        </p:nvSpPr>
        <p:spPr bwMode="auto">
          <a:xfrm>
            <a:off x="955675" y="1139348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41" name="Oval 33">
            <a:extLst>
              <a:ext uri="{FF2B5EF4-FFF2-40B4-BE49-F238E27FC236}">
                <a16:creationId xmlns:a16="http://schemas.microsoft.com/office/drawing/2014/main" id="{29D4BDBC-657C-46B7-BFD3-A0DDE11826BA}"/>
              </a:ext>
            </a:extLst>
          </p:cNvPr>
          <p:cNvSpPr>
            <a:spLocks/>
          </p:cNvSpPr>
          <p:nvPr/>
        </p:nvSpPr>
        <p:spPr bwMode="auto">
          <a:xfrm>
            <a:off x="2917825" y="7691438"/>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42" name="Text Box 34">
            <a:extLst>
              <a:ext uri="{FF2B5EF4-FFF2-40B4-BE49-F238E27FC236}">
                <a16:creationId xmlns:a16="http://schemas.microsoft.com/office/drawing/2014/main" id="{821BC2A9-7E53-460C-8E7E-A0D31EFAACD6}"/>
              </a:ext>
            </a:extLst>
          </p:cNvPr>
          <p:cNvSpPr txBox="1">
            <a:spLocks/>
          </p:cNvSpPr>
          <p:nvPr/>
        </p:nvSpPr>
        <p:spPr bwMode="auto">
          <a:xfrm>
            <a:off x="2832100" y="7761288"/>
            <a:ext cx="309563"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in</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4243" name="Text Box 35">
            <a:extLst>
              <a:ext uri="{FF2B5EF4-FFF2-40B4-BE49-F238E27FC236}">
                <a16:creationId xmlns:a16="http://schemas.microsoft.com/office/drawing/2014/main" id="{A78C85D8-5BD0-4B1C-A0BE-6719233912FB}"/>
              </a:ext>
            </a:extLst>
          </p:cNvPr>
          <p:cNvSpPr txBox="1">
            <a:spLocks/>
          </p:cNvSpPr>
          <p:nvPr/>
        </p:nvSpPr>
        <p:spPr bwMode="auto">
          <a:xfrm>
            <a:off x="955675" y="97266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4244" name="Oval 36">
            <a:extLst>
              <a:ext uri="{FF2B5EF4-FFF2-40B4-BE49-F238E27FC236}">
                <a16:creationId xmlns:a16="http://schemas.microsoft.com/office/drawing/2014/main" id="{CC876364-5459-41C2-BC3C-27B323D1F3F7}"/>
              </a:ext>
            </a:extLst>
          </p:cNvPr>
          <p:cNvSpPr>
            <a:spLocks/>
          </p:cNvSpPr>
          <p:nvPr/>
        </p:nvSpPr>
        <p:spPr bwMode="auto">
          <a:xfrm>
            <a:off x="2509838" y="7378700"/>
            <a:ext cx="1270000" cy="1270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45" name="Oval 37">
            <a:extLst>
              <a:ext uri="{FF2B5EF4-FFF2-40B4-BE49-F238E27FC236}">
                <a16:creationId xmlns:a16="http://schemas.microsoft.com/office/drawing/2014/main" id="{FD3B38DB-1A1A-40F0-B201-A5969AD1FB52}"/>
              </a:ext>
            </a:extLst>
          </p:cNvPr>
          <p:cNvSpPr>
            <a:spLocks/>
          </p:cNvSpPr>
          <p:nvPr/>
        </p:nvSpPr>
        <p:spPr bwMode="auto">
          <a:xfrm>
            <a:off x="2827338" y="7696200"/>
            <a:ext cx="635000" cy="635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46" name="Oval 38">
            <a:extLst>
              <a:ext uri="{FF2B5EF4-FFF2-40B4-BE49-F238E27FC236}">
                <a16:creationId xmlns:a16="http://schemas.microsoft.com/office/drawing/2014/main" id="{05A0EE82-8D4F-4CA9-A7EE-FEA387099A60}"/>
              </a:ext>
            </a:extLst>
          </p:cNvPr>
          <p:cNvSpPr>
            <a:spLocks/>
          </p:cNvSpPr>
          <p:nvPr/>
        </p:nvSpPr>
        <p:spPr bwMode="auto">
          <a:xfrm>
            <a:off x="3373438" y="80375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47" name="Oval 39">
            <a:extLst>
              <a:ext uri="{FF2B5EF4-FFF2-40B4-BE49-F238E27FC236}">
                <a16:creationId xmlns:a16="http://schemas.microsoft.com/office/drawing/2014/main" id="{D9AD5531-41C1-4F56-9A43-B66BE9213EDD}"/>
              </a:ext>
            </a:extLst>
          </p:cNvPr>
          <p:cNvSpPr>
            <a:spLocks/>
          </p:cNvSpPr>
          <p:nvPr/>
        </p:nvSpPr>
        <p:spPr bwMode="auto">
          <a:xfrm>
            <a:off x="3176588" y="8583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48" name="Oval 40">
            <a:extLst>
              <a:ext uri="{FF2B5EF4-FFF2-40B4-BE49-F238E27FC236}">
                <a16:creationId xmlns:a16="http://schemas.microsoft.com/office/drawing/2014/main" id="{A45F69BD-2BC5-4EAB-94C8-200C058C08DF}"/>
              </a:ext>
            </a:extLst>
          </p:cNvPr>
          <p:cNvSpPr>
            <a:spLocks/>
          </p:cNvSpPr>
          <p:nvPr/>
        </p:nvSpPr>
        <p:spPr bwMode="auto">
          <a:xfrm>
            <a:off x="2479675" y="809466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49" name="Oval 41">
            <a:extLst>
              <a:ext uri="{FF2B5EF4-FFF2-40B4-BE49-F238E27FC236}">
                <a16:creationId xmlns:a16="http://schemas.microsoft.com/office/drawing/2014/main" id="{D2B03115-B6D5-4A94-B627-8B57143F027C}"/>
              </a:ext>
            </a:extLst>
          </p:cNvPr>
          <p:cNvSpPr>
            <a:spLocks/>
          </p:cNvSpPr>
          <p:nvPr/>
        </p:nvSpPr>
        <p:spPr bwMode="auto">
          <a:xfrm>
            <a:off x="2701925" y="7440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4250" name="Picture 42" descr="pasted-image.png">
            <a:extLst>
              <a:ext uri="{FF2B5EF4-FFF2-40B4-BE49-F238E27FC236}">
                <a16:creationId xmlns:a16="http://schemas.microsoft.com/office/drawing/2014/main" id="{762BF849-52AE-45A5-99D0-DC9DEDA2BCDF}"/>
              </a:ext>
            </a:extLst>
          </p:cNvPr>
          <p:cNvPicPr>
            <a:picLocks/>
          </p:cNvPicPr>
          <p:nvPr/>
        </p:nvPicPr>
        <p:blipFill>
          <a:blip r:embed="rId5">
            <a:extLst>
              <a:ext uri="{28A0092B-C50C-407E-A947-70E740481C1C}">
                <a14:useLocalDpi xmlns:a14="http://schemas.microsoft.com/office/drawing/2010/main" val="0"/>
              </a:ext>
            </a:extLst>
          </a:blip>
          <a:srcRect l="17856" t="11606" r="14189" b="16740"/>
          <a:stretch>
            <a:fillRect/>
          </a:stretch>
        </p:blipFill>
        <p:spPr bwMode="auto">
          <a:xfrm>
            <a:off x="1243013" y="9690100"/>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51" name="Oval 43">
            <a:extLst>
              <a:ext uri="{FF2B5EF4-FFF2-40B4-BE49-F238E27FC236}">
                <a16:creationId xmlns:a16="http://schemas.microsoft.com/office/drawing/2014/main" id="{2262DC69-E988-48F2-B2CD-49A87E5A8A8E}"/>
              </a:ext>
            </a:extLst>
          </p:cNvPr>
          <p:cNvSpPr>
            <a:spLocks/>
          </p:cNvSpPr>
          <p:nvPr/>
        </p:nvSpPr>
        <p:spPr bwMode="auto">
          <a:xfrm>
            <a:off x="17651413" y="2727325"/>
            <a:ext cx="5994400" cy="59944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52" name="Line 44">
            <a:extLst>
              <a:ext uri="{FF2B5EF4-FFF2-40B4-BE49-F238E27FC236}">
                <a16:creationId xmlns:a16="http://schemas.microsoft.com/office/drawing/2014/main" id="{88DCBC31-4903-44C9-9477-E24D0C5C3BA9}"/>
              </a:ext>
            </a:extLst>
          </p:cNvPr>
          <p:cNvSpPr>
            <a:spLocks noChangeShapeType="1"/>
          </p:cNvSpPr>
          <p:nvPr/>
        </p:nvSpPr>
        <p:spPr bwMode="auto">
          <a:xfrm>
            <a:off x="17664113" y="5724525"/>
            <a:ext cx="597058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4253" name="Rectangle 45">
            <a:extLst>
              <a:ext uri="{FF2B5EF4-FFF2-40B4-BE49-F238E27FC236}">
                <a16:creationId xmlns:a16="http://schemas.microsoft.com/office/drawing/2014/main" id="{2C56EF95-4164-4C33-B980-E5F3BDD7329C}"/>
              </a:ext>
            </a:extLst>
          </p:cNvPr>
          <p:cNvSpPr>
            <a:spLocks/>
          </p:cNvSpPr>
          <p:nvPr/>
        </p:nvSpPr>
        <p:spPr bwMode="auto">
          <a:xfrm>
            <a:off x="16679863" y="5759450"/>
            <a:ext cx="7235825" cy="3317875"/>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54" name="Line 46">
            <a:extLst>
              <a:ext uri="{FF2B5EF4-FFF2-40B4-BE49-F238E27FC236}">
                <a16:creationId xmlns:a16="http://schemas.microsoft.com/office/drawing/2014/main" id="{3653BC68-9D6E-4143-9283-E70F3285EB6C}"/>
              </a:ext>
            </a:extLst>
          </p:cNvPr>
          <p:cNvSpPr>
            <a:spLocks noChangeShapeType="1"/>
          </p:cNvSpPr>
          <p:nvPr/>
        </p:nvSpPr>
        <p:spPr bwMode="auto">
          <a:xfrm flipV="1">
            <a:off x="17629188" y="2824163"/>
            <a:ext cx="0" cy="29083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4255" name="Text Box 47">
            <a:extLst>
              <a:ext uri="{FF2B5EF4-FFF2-40B4-BE49-F238E27FC236}">
                <a16:creationId xmlns:a16="http://schemas.microsoft.com/office/drawing/2014/main" id="{B1F1E3CF-2C03-4044-9517-000E812349DB}"/>
              </a:ext>
            </a:extLst>
          </p:cNvPr>
          <p:cNvSpPr txBox="1">
            <a:spLocks/>
          </p:cNvSpPr>
          <p:nvPr/>
        </p:nvSpPr>
        <p:spPr bwMode="auto">
          <a:xfrm>
            <a:off x="20516850" y="5756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g</a:t>
            </a:r>
          </a:p>
        </p:txBody>
      </p:sp>
      <p:sp>
        <p:nvSpPr>
          <p:cNvPr id="94256" name="Text Box 48">
            <a:extLst>
              <a:ext uri="{FF2B5EF4-FFF2-40B4-BE49-F238E27FC236}">
                <a16:creationId xmlns:a16="http://schemas.microsoft.com/office/drawing/2014/main" id="{70048114-B2BA-46D6-9C89-8DBB8D7B5C0D}"/>
              </a:ext>
            </a:extLst>
          </p:cNvPr>
          <p:cNvSpPr txBox="1">
            <a:spLocks/>
          </p:cNvSpPr>
          <p:nvPr/>
        </p:nvSpPr>
        <p:spPr bwMode="auto">
          <a:xfrm>
            <a:off x="17243425" y="4027488"/>
            <a:ext cx="2286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s</a:t>
            </a:r>
          </a:p>
        </p:txBody>
      </p:sp>
      <p:sp>
        <p:nvSpPr>
          <p:cNvPr id="94257" name="Text Box 49">
            <a:extLst>
              <a:ext uri="{FF2B5EF4-FFF2-40B4-BE49-F238E27FC236}">
                <a16:creationId xmlns:a16="http://schemas.microsoft.com/office/drawing/2014/main" id="{6689DFDD-87E2-4B4C-9457-06E19AB3013F}"/>
              </a:ext>
            </a:extLst>
          </p:cNvPr>
          <p:cNvSpPr txBox="1">
            <a:spLocks/>
          </p:cNvSpPr>
          <p:nvPr/>
        </p:nvSpPr>
        <p:spPr bwMode="auto">
          <a:xfrm>
            <a:off x="17521238"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4258" name="Text Box 50">
            <a:extLst>
              <a:ext uri="{FF2B5EF4-FFF2-40B4-BE49-F238E27FC236}">
                <a16:creationId xmlns:a16="http://schemas.microsoft.com/office/drawing/2014/main" id="{85815ABE-F291-4CE5-A934-3E615FCA8E86}"/>
              </a:ext>
            </a:extLst>
          </p:cNvPr>
          <p:cNvSpPr txBox="1">
            <a:spLocks/>
          </p:cNvSpPr>
          <p:nvPr/>
        </p:nvSpPr>
        <p:spPr bwMode="auto">
          <a:xfrm>
            <a:off x="23531513"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4259" name="Text Box 51">
            <a:extLst>
              <a:ext uri="{FF2B5EF4-FFF2-40B4-BE49-F238E27FC236}">
                <a16:creationId xmlns:a16="http://schemas.microsoft.com/office/drawing/2014/main" id="{1577ED0A-9098-49CA-8B54-C461C5D05925}"/>
              </a:ext>
            </a:extLst>
          </p:cNvPr>
          <p:cNvSpPr txBox="1">
            <a:spLocks/>
          </p:cNvSpPr>
          <p:nvPr/>
        </p:nvSpPr>
        <p:spPr bwMode="auto">
          <a:xfrm>
            <a:off x="17141825" y="5538788"/>
            <a:ext cx="431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0.0</a:t>
            </a:r>
          </a:p>
        </p:txBody>
      </p:sp>
      <p:sp>
        <p:nvSpPr>
          <p:cNvPr id="94260" name="Text Box 52">
            <a:extLst>
              <a:ext uri="{FF2B5EF4-FFF2-40B4-BE49-F238E27FC236}">
                <a16:creationId xmlns:a16="http://schemas.microsoft.com/office/drawing/2014/main" id="{1539C117-6D66-41ED-B5FA-F6DB4529D7F3}"/>
              </a:ext>
            </a:extLst>
          </p:cNvPr>
          <p:cNvSpPr txBox="1">
            <a:spLocks/>
          </p:cNvSpPr>
          <p:nvPr/>
        </p:nvSpPr>
        <p:spPr bwMode="auto">
          <a:xfrm>
            <a:off x="17141825" y="2695575"/>
            <a:ext cx="4318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0.5</a:t>
            </a:r>
          </a:p>
        </p:txBody>
      </p:sp>
      <p:sp>
        <p:nvSpPr>
          <p:cNvPr id="94261" name="Line 56">
            <a:extLst>
              <a:ext uri="{FF2B5EF4-FFF2-40B4-BE49-F238E27FC236}">
                <a16:creationId xmlns:a16="http://schemas.microsoft.com/office/drawing/2014/main" id="{73FE86D1-EE5E-46AC-BA55-5C54519EC2B2}"/>
              </a:ext>
            </a:extLst>
          </p:cNvPr>
          <p:cNvSpPr>
            <a:spLocks noChangeShapeType="1"/>
          </p:cNvSpPr>
          <p:nvPr/>
        </p:nvSpPr>
        <p:spPr bwMode="auto">
          <a:xfrm>
            <a:off x="20213638" y="2754313"/>
            <a:ext cx="2212975" cy="636587"/>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4262" name="Oval 57">
            <a:extLst>
              <a:ext uri="{FF2B5EF4-FFF2-40B4-BE49-F238E27FC236}">
                <a16:creationId xmlns:a16="http://schemas.microsoft.com/office/drawing/2014/main" id="{9EAC0A11-2032-45FD-B12F-A21F93D53972}"/>
              </a:ext>
            </a:extLst>
          </p:cNvPr>
          <p:cNvSpPr>
            <a:spLocks/>
          </p:cNvSpPr>
          <p:nvPr/>
        </p:nvSpPr>
        <p:spPr bwMode="auto">
          <a:xfrm>
            <a:off x="20789900" y="2792413"/>
            <a:ext cx="254000" cy="254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63" name="Oval 58">
            <a:extLst>
              <a:ext uri="{FF2B5EF4-FFF2-40B4-BE49-F238E27FC236}">
                <a16:creationId xmlns:a16="http://schemas.microsoft.com/office/drawing/2014/main" id="{9039854A-34DA-4B2C-A4E1-158BCBE241D0}"/>
              </a:ext>
            </a:extLst>
          </p:cNvPr>
          <p:cNvSpPr>
            <a:spLocks/>
          </p:cNvSpPr>
          <p:nvPr/>
        </p:nvSpPr>
        <p:spPr bwMode="auto">
          <a:xfrm>
            <a:off x="22390100" y="3260725"/>
            <a:ext cx="254000" cy="254000"/>
          </a:xfrm>
          <a:prstGeom prst="ellipse">
            <a:avLst/>
          </a:prstGeom>
          <a:solidFill>
            <a:srgbClr val="80C495"/>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64" name="Oval 59">
            <a:extLst>
              <a:ext uri="{FF2B5EF4-FFF2-40B4-BE49-F238E27FC236}">
                <a16:creationId xmlns:a16="http://schemas.microsoft.com/office/drawing/2014/main" id="{3EE4FC57-501B-42CC-85D0-E81ACC8CA952}"/>
              </a:ext>
            </a:extLst>
          </p:cNvPr>
          <p:cNvSpPr>
            <a:spLocks/>
          </p:cNvSpPr>
          <p:nvPr/>
        </p:nvSpPr>
        <p:spPr bwMode="auto">
          <a:xfrm>
            <a:off x="20092988" y="2600325"/>
            <a:ext cx="254000" cy="254000"/>
          </a:xfrm>
          <a:prstGeom prst="ellipse">
            <a:avLst/>
          </a:prstGeom>
          <a:solidFill>
            <a:srgbClr val="006D22"/>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4265" name="Line 60">
            <a:extLst>
              <a:ext uri="{FF2B5EF4-FFF2-40B4-BE49-F238E27FC236}">
                <a16:creationId xmlns:a16="http://schemas.microsoft.com/office/drawing/2014/main" id="{2CEAB48B-3CF0-4050-B834-E11A7204896C}"/>
              </a:ext>
            </a:extLst>
          </p:cNvPr>
          <p:cNvSpPr>
            <a:spLocks noChangeShapeType="1"/>
          </p:cNvSpPr>
          <p:nvPr/>
        </p:nvSpPr>
        <p:spPr bwMode="auto">
          <a:xfrm flipV="1">
            <a:off x="17681575" y="2754313"/>
            <a:ext cx="2546350" cy="2949575"/>
          </a:xfrm>
          <a:prstGeom prst="line">
            <a:avLst/>
          </a:prstGeom>
          <a:noFill/>
          <a:ln w="63500">
            <a:solidFill>
              <a:srgbClr val="008028"/>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4266" name="Line 61">
            <a:extLst>
              <a:ext uri="{FF2B5EF4-FFF2-40B4-BE49-F238E27FC236}">
                <a16:creationId xmlns:a16="http://schemas.microsoft.com/office/drawing/2014/main" id="{66DC5322-6FF9-4EFC-9848-6756ED407E8D}"/>
              </a:ext>
            </a:extLst>
          </p:cNvPr>
          <p:cNvSpPr>
            <a:spLocks noChangeShapeType="1"/>
          </p:cNvSpPr>
          <p:nvPr/>
        </p:nvSpPr>
        <p:spPr bwMode="auto">
          <a:xfrm flipV="1">
            <a:off x="17662525" y="3368675"/>
            <a:ext cx="4851400" cy="2333625"/>
          </a:xfrm>
          <a:prstGeom prst="line">
            <a:avLst/>
          </a:prstGeom>
          <a:noFill/>
          <a:ln w="63500">
            <a:solidFill>
              <a:srgbClr val="80C495"/>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3246" name="Line 62">
            <a:extLst>
              <a:ext uri="{FF2B5EF4-FFF2-40B4-BE49-F238E27FC236}">
                <a16:creationId xmlns:a16="http://schemas.microsoft.com/office/drawing/2014/main" id="{AC28F2A4-AE31-1846-85DD-1682344C7882}"/>
              </a:ext>
            </a:extLst>
          </p:cNvPr>
          <p:cNvSpPr>
            <a:spLocks noChangeShapeType="1"/>
          </p:cNvSpPr>
          <p:nvPr/>
        </p:nvSpPr>
        <p:spPr bwMode="auto">
          <a:xfrm flipV="1">
            <a:off x="17653000" y="2913063"/>
            <a:ext cx="3305175" cy="2789237"/>
          </a:xfrm>
          <a:prstGeom prst="line">
            <a:avLst/>
          </a:prstGeom>
          <a:noFill/>
          <a:ln w="63500" cap="flat" cmpd="sng">
            <a:solidFill>
              <a:srgbClr val="000000"/>
            </a:solidFill>
            <a:prstDash val="solid"/>
            <a:round/>
            <a:headEnd type="none" w="med" len="med"/>
            <a:tailEnd type="stealth" w="med" len="med"/>
          </a:ln>
          <a:effectLst>
            <a:outerShdw blurRad="38100" dist="25400" dir="5400000" algn="ctr" rotWithShape="0">
              <a:srgbClr val="000000">
                <a:alpha val="50000"/>
              </a:srgbClr>
            </a:outerShdw>
          </a:effectLst>
          <a:extLst>
            <a:ext uri="{909E8E84-426E-40DD-AFC4-6F175D3DCCD1}">
              <a14:hiddenFill xmlns:a14="http://schemas.microsoft.com/office/drawing/2010/main">
                <a:noFill/>
              </a14:hiddenFill>
            </a:ext>
          </a:extLst>
        </p:spPr>
        <p:txBody>
          <a:bodyPr lIns="45719" tIns="45719" rIns="45719" bIns="45719"/>
          <a:lstStyle/>
          <a:p>
            <a:pPr algn="ctr" eaLnBrk="1">
              <a:defRPr/>
            </a:pPr>
            <a:endParaRPr lang="it-IT" altLang="it-I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4268" name="Text Box 63">
            <a:extLst>
              <a:ext uri="{FF2B5EF4-FFF2-40B4-BE49-F238E27FC236}">
                <a16:creationId xmlns:a16="http://schemas.microsoft.com/office/drawing/2014/main" id="{3D1098BC-9B6F-4158-9182-E10B296A5EC8}"/>
              </a:ext>
            </a:extLst>
          </p:cNvPr>
          <p:cNvSpPr txBox="1">
            <a:spLocks/>
          </p:cNvSpPr>
          <p:nvPr/>
        </p:nvSpPr>
        <p:spPr bwMode="auto">
          <a:xfrm>
            <a:off x="20775613" y="3051175"/>
            <a:ext cx="4016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p>
        </p:txBody>
      </p:sp>
      <p:sp>
        <p:nvSpPr>
          <p:cNvPr id="94269" name="Text Box 64">
            <a:extLst>
              <a:ext uri="{FF2B5EF4-FFF2-40B4-BE49-F238E27FC236}">
                <a16:creationId xmlns:a16="http://schemas.microsoft.com/office/drawing/2014/main" id="{1CD95225-A569-4EA0-8BF1-B287523F9EF2}"/>
              </a:ext>
            </a:extLst>
          </p:cNvPr>
          <p:cNvSpPr txBox="1">
            <a:spLocks/>
          </p:cNvSpPr>
          <p:nvPr/>
        </p:nvSpPr>
        <p:spPr bwMode="auto">
          <a:xfrm>
            <a:off x="22598063" y="2890838"/>
            <a:ext cx="849312"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out</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4270" name="Text Box 65">
            <a:extLst>
              <a:ext uri="{FF2B5EF4-FFF2-40B4-BE49-F238E27FC236}">
                <a16:creationId xmlns:a16="http://schemas.microsoft.com/office/drawing/2014/main" id="{9B3E2574-A59D-4E49-B555-E441137DB0D7}"/>
              </a:ext>
            </a:extLst>
          </p:cNvPr>
          <p:cNvSpPr txBox="1">
            <a:spLocks/>
          </p:cNvSpPr>
          <p:nvPr/>
        </p:nvSpPr>
        <p:spPr bwMode="auto">
          <a:xfrm>
            <a:off x="19327813" y="2122488"/>
            <a:ext cx="6572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in</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94271" name="Picture 66">
            <a:extLst>
              <a:ext uri="{FF2B5EF4-FFF2-40B4-BE49-F238E27FC236}">
                <a16:creationId xmlns:a16="http://schemas.microsoft.com/office/drawing/2014/main" id="{A3ACB29E-D114-47B7-A9C2-9CB9B34E50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76925" y="7629525"/>
            <a:ext cx="4043363"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72" name="Picture 67">
            <a:extLst>
              <a:ext uri="{FF2B5EF4-FFF2-40B4-BE49-F238E27FC236}">
                <a16:creationId xmlns:a16="http://schemas.microsoft.com/office/drawing/2014/main" id="{992A7032-5BBC-45E3-A32D-90324847861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662775" y="8816975"/>
            <a:ext cx="1871663"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73" name="Text Box 68">
            <a:extLst>
              <a:ext uri="{FF2B5EF4-FFF2-40B4-BE49-F238E27FC236}">
                <a16:creationId xmlns:a16="http://schemas.microsoft.com/office/drawing/2014/main" id="{74DC2A65-7A6A-4A4A-B269-EEF72F149ED8}"/>
              </a:ext>
            </a:extLst>
          </p:cNvPr>
          <p:cNvSpPr txBox="1">
            <a:spLocks/>
          </p:cNvSpPr>
          <p:nvPr/>
        </p:nvSpPr>
        <p:spPr bwMode="auto">
          <a:xfrm>
            <a:off x="17848263" y="6580188"/>
            <a:ext cx="5602287"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inner photons are obtained by simply </a:t>
            </a:r>
            <a:br>
              <a:rPr lang="it-IT" altLang="it-IT" sz="2600">
                <a:latin typeface="Arial" panose="020B0604020202020204" pitchFamily="34" charset="0"/>
                <a:cs typeface="Arial" panose="020B0604020202020204" pitchFamily="34" charset="0"/>
                <a:sym typeface="Arial" panose="020B0604020202020204" pitchFamily="34" charset="0"/>
              </a:rPr>
            </a:br>
            <a:r>
              <a:rPr lang="it-IT" altLang="it-IT" sz="2600">
                <a:latin typeface="Arial" panose="020B0604020202020204" pitchFamily="34" charset="0"/>
                <a:cs typeface="Arial" panose="020B0604020202020204" pitchFamily="34" charset="0"/>
                <a:sym typeface="Arial" panose="020B0604020202020204" pitchFamily="34" charset="0"/>
              </a:rPr>
              <a:t>inverting a linear system</a:t>
            </a:r>
          </a:p>
        </p:txBody>
      </p:sp>
      <p:sp>
        <p:nvSpPr>
          <p:cNvPr id="94274" name="Text Box 74">
            <a:extLst>
              <a:ext uri="{FF2B5EF4-FFF2-40B4-BE49-F238E27FC236}">
                <a16:creationId xmlns:a16="http://schemas.microsoft.com/office/drawing/2014/main" id="{05605C0B-9CB4-4D30-9EEC-2709B55E5EED}"/>
              </a:ext>
            </a:extLst>
          </p:cNvPr>
          <p:cNvSpPr txBox="1">
            <a:spLocks/>
          </p:cNvSpPr>
          <p:nvPr/>
        </p:nvSpPr>
        <p:spPr bwMode="auto">
          <a:xfrm>
            <a:off x="8285163" y="2074863"/>
            <a:ext cx="63182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of a single-fluorophore</a:t>
            </a:r>
          </a:p>
        </p:txBody>
      </p:sp>
      <p:pic>
        <p:nvPicPr>
          <p:cNvPr id="94275" name="Picture 75">
            <a:extLst>
              <a:ext uri="{FF2B5EF4-FFF2-40B4-BE49-F238E27FC236}">
                <a16:creationId xmlns:a16="http://schemas.microsoft.com/office/drawing/2014/main" id="{8697DC7A-449E-4960-A252-B9C7855F71F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05913" y="2782888"/>
            <a:ext cx="44767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76" name="Text Box 76">
            <a:extLst>
              <a:ext uri="{FF2B5EF4-FFF2-40B4-BE49-F238E27FC236}">
                <a16:creationId xmlns:a16="http://schemas.microsoft.com/office/drawing/2014/main" id="{A06CB569-4DD0-4BA5-B2AC-BD7B5071109D}"/>
              </a:ext>
            </a:extLst>
          </p:cNvPr>
          <p:cNvSpPr txBox="1">
            <a:spLocks/>
          </p:cNvSpPr>
          <p:nvPr/>
        </p:nvSpPr>
        <p:spPr bwMode="auto">
          <a:xfrm>
            <a:off x="11093450" y="3330575"/>
            <a:ext cx="7016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with</a:t>
            </a:r>
          </a:p>
        </p:txBody>
      </p:sp>
      <p:sp>
        <p:nvSpPr>
          <p:cNvPr id="94277" name="Text Box 77">
            <a:extLst>
              <a:ext uri="{FF2B5EF4-FFF2-40B4-BE49-F238E27FC236}">
                <a16:creationId xmlns:a16="http://schemas.microsoft.com/office/drawing/2014/main" id="{A7235417-3A10-434B-895F-B37A3F83B921}"/>
              </a:ext>
            </a:extLst>
          </p:cNvPr>
          <p:cNvSpPr txBox="1">
            <a:spLocks/>
          </p:cNvSpPr>
          <p:nvPr/>
        </p:nvSpPr>
        <p:spPr bwMode="auto">
          <a:xfrm>
            <a:off x="7165975" y="5470525"/>
            <a:ext cx="855662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from the detection volume (two rings) </a:t>
            </a:r>
          </a:p>
        </p:txBody>
      </p:sp>
      <p:pic>
        <p:nvPicPr>
          <p:cNvPr id="94278" name="Picture 78">
            <a:extLst>
              <a:ext uri="{FF2B5EF4-FFF2-40B4-BE49-F238E27FC236}">
                <a16:creationId xmlns:a16="http://schemas.microsoft.com/office/drawing/2014/main" id="{EAB82793-0891-4571-9E00-3C1464B039D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48525" y="6211888"/>
            <a:ext cx="8391525"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79" name="Text Box 79">
            <a:extLst>
              <a:ext uri="{FF2B5EF4-FFF2-40B4-BE49-F238E27FC236}">
                <a16:creationId xmlns:a16="http://schemas.microsoft.com/office/drawing/2014/main" id="{205F9928-295F-4115-ACC3-5DF9C8DFBBC7}"/>
              </a:ext>
            </a:extLst>
          </p:cNvPr>
          <p:cNvSpPr txBox="1">
            <a:spLocks/>
          </p:cNvSpPr>
          <p:nvPr/>
        </p:nvSpPr>
        <p:spPr bwMode="auto">
          <a:xfrm>
            <a:off x="9469438" y="7621588"/>
            <a:ext cx="39497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phasor plot representation</a:t>
            </a:r>
          </a:p>
        </p:txBody>
      </p:sp>
      <p:pic>
        <p:nvPicPr>
          <p:cNvPr id="94280" name="Picture 80">
            <a:extLst>
              <a:ext uri="{FF2B5EF4-FFF2-40B4-BE49-F238E27FC236}">
                <a16:creationId xmlns:a16="http://schemas.microsoft.com/office/drawing/2014/main" id="{97F97DE5-5F26-4F7E-8D6D-F88DD3F2E1F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66350" y="8382000"/>
            <a:ext cx="255587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81" name="Picture 81">
            <a:extLst>
              <a:ext uri="{FF2B5EF4-FFF2-40B4-BE49-F238E27FC236}">
                <a16:creationId xmlns:a16="http://schemas.microsoft.com/office/drawing/2014/main" id="{6036A8E1-216A-4569-9CC2-FA624EC407D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26200" y="8953500"/>
            <a:ext cx="10036175" cy="90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82" name="Picture 82">
            <a:extLst>
              <a:ext uri="{FF2B5EF4-FFF2-40B4-BE49-F238E27FC236}">
                <a16:creationId xmlns:a16="http://schemas.microsoft.com/office/drawing/2014/main" id="{D3A804C2-F160-402F-8064-87DCAA0453D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405938" y="10120313"/>
            <a:ext cx="407670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83" name="Picture 83">
            <a:extLst>
              <a:ext uri="{FF2B5EF4-FFF2-40B4-BE49-F238E27FC236}">
                <a16:creationId xmlns:a16="http://schemas.microsoft.com/office/drawing/2014/main" id="{F5569714-6200-4E50-8740-02EDB943201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72575" y="10987088"/>
            <a:ext cx="454342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84" name="Picture 84">
            <a:extLst>
              <a:ext uri="{FF2B5EF4-FFF2-40B4-BE49-F238E27FC236}">
                <a16:creationId xmlns:a16="http://schemas.microsoft.com/office/drawing/2014/main" id="{7035C139-CEBF-4BC8-81A3-83D79F91650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70688" y="11842750"/>
            <a:ext cx="93472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85" name="Text Box 85" descr="universal semicircle">
            <a:extLst>
              <a:ext uri="{FF2B5EF4-FFF2-40B4-BE49-F238E27FC236}">
                <a16:creationId xmlns:a16="http://schemas.microsoft.com/office/drawing/2014/main" id="{F6FF0A9E-A98F-4C32-959C-0DACFDFB13B3}"/>
              </a:ext>
            </a:extLst>
          </p:cNvPr>
          <p:cNvSpPr txBox="1">
            <a:spLocks/>
          </p:cNvSpPr>
          <p:nvPr/>
        </p:nvSpPr>
        <p:spPr bwMode="auto">
          <a:xfrm rot="1140000">
            <a:off x="20724813" y="2508250"/>
            <a:ext cx="17399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rPr>
              <a:t>universal semicircle</a:t>
            </a:r>
            <a:r>
              <a:rPr lang="it-IT" altLang="it-IT" sz="1300">
                <a:solidFill>
                  <a:srgbClr val="545454"/>
                </a:solidFill>
                <a:latin typeface="Arial" panose="020B0604020202020204" pitchFamily="34" charset="0"/>
                <a:cs typeface="Arial" panose="020B0604020202020204" pitchFamily="34" charset="0"/>
                <a:sym typeface="Arial" panose="020B0604020202020204" pitchFamily="34" charset="0"/>
              </a:rPr>
              <a:t> </a:t>
            </a:r>
            <a:endPar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endParaRPr>
          </a:p>
        </p:txBody>
      </p:sp>
      <p:pic>
        <p:nvPicPr>
          <p:cNvPr id="94286" name="Picture 86">
            <a:extLst>
              <a:ext uri="{FF2B5EF4-FFF2-40B4-BE49-F238E27FC236}">
                <a16:creationId xmlns:a16="http://schemas.microsoft.com/office/drawing/2014/main" id="{43A19EB8-9890-4368-90DB-43CE8F696CE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07638" y="12560300"/>
            <a:ext cx="1878012"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87" name="Picture 87">
            <a:extLst>
              <a:ext uri="{FF2B5EF4-FFF2-40B4-BE49-F238E27FC236}">
                <a16:creationId xmlns:a16="http://schemas.microsoft.com/office/drawing/2014/main" id="{84624DDA-ABFC-47B5-99F9-159B7492A57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554825" y="9453563"/>
            <a:ext cx="211772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88" name="Picture 3">
            <a:extLst>
              <a:ext uri="{FF2B5EF4-FFF2-40B4-BE49-F238E27FC236}">
                <a16:creationId xmlns:a16="http://schemas.microsoft.com/office/drawing/2014/main" id="{64CC01A3-5A8B-4D6C-B471-6C5A779C983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27638" y="10763250"/>
            <a:ext cx="57245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89" name="Picture 82">
            <a:extLst>
              <a:ext uri="{FF2B5EF4-FFF2-40B4-BE49-F238E27FC236}">
                <a16:creationId xmlns:a16="http://schemas.microsoft.com/office/drawing/2014/main" id="{26B80C0C-DD44-4AA2-B7D9-F72A2D7B50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12263" y="4017963"/>
            <a:ext cx="448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98">
            <a:extLst>
              <a:ext uri="{FF2B5EF4-FFF2-40B4-BE49-F238E27FC236}">
                <a16:creationId xmlns:a16="http://schemas.microsoft.com/office/drawing/2014/main" id="{9F780F37-30BA-40A4-B7DC-569DC8577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6832600"/>
            <a:ext cx="23590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1">
            <a:extLst>
              <a:ext uri="{FF2B5EF4-FFF2-40B4-BE49-F238E27FC236}">
                <a16:creationId xmlns:a16="http://schemas.microsoft.com/office/drawing/2014/main" id="{6B22C075-6CA0-47AF-956E-722760866D98}"/>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Principle (&amp; Background)</a:t>
            </a:r>
          </a:p>
        </p:txBody>
      </p:sp>
      <p:sp>
        <p:nvSpPr>
          <p:cNvPr id="95235" name="Rectangle 3">
            <a:extLst>
              <a:ext uri="{FF2B5EF4-FFF2-40B4-BE49-F238E27FC236}">
                <a16:creationId xmlns:a16="http://schemas.microsoft.com/office/drawing/2014/main" id="{24600B94-9860-4F58-BBF0-EB5202A4ADF4}"/>
              </a:ext>
            </a:extLst>
          </p:cNvPr>
          <p:cNvSpPr>
            <a:spLocks/>
          </p:cNvSpPr>
          <p:nvPr/>
        </p:nvSpPr>
        <p:spPr bwMode="auto">
          <a:xfrm>
            <a:off x="1243013" y="6796088"/>
            <a:ext cx="444500" cy="1270000"/>
          </a:xfrm>
          <a:prstGeom prst="rect">
            <a:avLst/>
          </a:prstGeom>
          <a:gradFill rotWithShape="0">
            <a:gsLst>
              <a:gs pos="0">
                <a:srgbClr val="FF2600"/>
              </a:gs>
              <a:gs pos="19305">
                <a:srgbClr val="FF9100"/>
              </a:gs>
              <a:gs pos="34309">
                <a:srgbClr val="FFFB00"/>
              </a:gs>
              <a:gs pos="52002">
                <a:srgbClr val="7FFC80"/>
              </a:gs>
              <a:gs pos="68114">
                <a:srgbClr val="00FDFF"/>
              </a:gs>
              <a:gs pos="83698">
                <a:srgbClr val="0298FF"/>
              </a:gs>
              <a:gs pos="100000">
                <a:srgbClr val="0433FF"/>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5236" name="Picture 4" descr="pasted-image.pdf">
            <a:extLst>
              <a:ext uri="{FF2B5EF4-FFF2-40B4-BE49-F238E27FC236}">
                <a16:creationId xmlns:a16="http://schemas.microsoft.com/office/drawing/2014/main" id="{A3F50044-7801-4562-BC47-8CF0D3078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209232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37" name="Picture 5" descr="pasted-image.pdf">
            <a:extLst>
              <a:ext uri="{FF2B5EF4-FFF2-40B4-BE49-F238E27FC236}">
                <a16:creationId xmlns:a16="http://schemas.microsoft.com/office/drawing/2014/main" id="{552B93BB-07A3-4610-9B3E-1F48B2D02D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92575"/>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38" name="Text Box 6">
            <a:extLst>
              <a:ext uri="{FF2B5EF4-FFF2-40B4-BE49-F238E27FC236}">
                <a16:creationId xmlns:a16="http://schemas.microsoft.com/office/drawing/2014/main" id="{74777B15-1CB9-4ED5-880D-3389C92CAD90}"/>
              </a:ext>
            </a:extLst>
          </p:cNvPr>
          <p:cNvSpPr txBox="1">
            <a:spLocks/>
          </p:cNvSpPr>
          <p:nvPr/>
        </p:nvSpPr>
        <p:spPr bwMode="auto">
          <a:xfrm>
            <a:off x="2757488" y="6246813"/>
            <a:ext cx="7239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 </a:t>
            </a:r>
            <a:r>
              <a:rPr lang="it-IT" altLang="it-IT" sz="1800">
                <a:latin typeface="Arial" panose="020B0604020202020204" pitchFamily="34" charset="0"/>
                <a:cs typeface="Arial" panose="020B0604020202020204" pitchFamily="34" charset="0"/>
                <a:sym typeface="Arial" panose="020B0604020202020204" pitchFamily="34" charset="0"/>
              </a:rPr>
              <a:t>(nm)</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5239" name="Text Box 7">
            <a:extLst>
              <a:ext uri="{FF2B5EF4-FFF2-40B4-BE49-F238E27FC236}">
                <a16:creationId xmlns:a16="http://schemas.microsoft.com/office/drawing/2014/main" id="{C76A6FB8-00D7-47AA-84D8-FB4F61DBE169}"/>
              </a:ext>
            </a:extLst>
          </p:cNvPr>
          <p:cNvSpPr txBox="1">
            <a:spLocks/>
          </p:cNvSpPr>
          <p:nvPr/>
        </p:nvSpPr>
        <p:spPr bwMode="auto">
          <a:xfrm>
            <a:off x="2998788" y="59674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40" name="Text Box 8">
            <a:extLst>
              <a:ext uri="{FF2B5EF4-FFF2-40B4-BE49-F238E27FC236}">
                <a16:creationId xmlns:a16="http://schemas.microsoft.com/office/drawing/2014/main" id="{95BD7489-8974-419B-B40E-00E4453E22D6}"/>
              </a:ext>
            </a:extLst>
          </p:cNvPr>
          <p:cNvSpPr txBox="1">
            <a:spLocks/>
          </p:cNvSpPr>
          <p:nvPr/>
        </p:nvSpPr>
        <p:spPr bwMode="auto">
          <a:xfrm>
            <a:off x="1641475" y="5967413"/>
            <a:ext cx="571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5241" name="Text Box 9">
            <a:extLst>
              <a:ext uri="{FF2B5EF4-FFF2-40B4-BE49-F238E27FC236}">
                <a16:creationId xmlns:a16="http://schemas.microsoft.com/office/drawing/2014/main" id="{11865B30-E7E4-4A25-AB4E-8AB04A97C95F}"/>
              </a:ext>
            </a:extLst>
          </p:cNvPr>
          <p:cNvSpPr txBox="1">
            <a:spLocks/>
          </p:cNvSpPr>
          <p:nvPr/>
        </p:nvSpPr>
        <p:spPr bwMode="auto">
          <a:xfrm>
            <a:off x="3997325" y="5967413"/>
            <a:ext cx="6302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+200</a:t>
            </a:r>
          </a:p>
        </p:txBody>
      </p:sp>
      <p:sp>
        <p:nvSpPr>
          <p:cNvPr id="95242" name="Text Box 10">
            <a:extLst>
              <a:ext uri="{FF2B5EF4-FFF2-40B4-BE49-F238E27FC236}">
                <a16:creationId xmlns:a16="http://schemas.microsoft.com/office/drawing/2014/main" id="{D8493857-0A64-45B8-9D20-4620FE4C2702}"/>
              </a:ext>
            </a:extLst>
          </p:cNvPr>
          <p:cNvSpPr txBox="1">
            <a:spLocks/>
          </p:cNvSpPr>
          <p:nvPr/>
        </p:nvSpPr>
        <p:spPr bwMode="auto">
          <a:xfrm rot="4020000">
            <a:off x="4148932" y="2470943"/>
            <a:ext cx="812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ED393E"/>
                </a:solidFill>
                <a:latin typeface="Arial" panose="020B0604020202020204" pitchFamily="34" charset="0"/>
                <a:cs typeface="Arial" panose="020B0604020202020204" pitchFamily="34" charset="0"/>
                <a:sym typeface="Arial" panose="020B0604020202020204" pitchFamily="34" charset="0"/>
              </a:rPr>
              <a:t>STED</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ED393E"/>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ED393E"/>
              </a:solidFill>
              <a:latin typeface="Arial" panose="020B0604020202020204" pitchFamily="34" charset="0"/>
              <a:cs typeface="Arial" panose="020B0604020202020204" pitchFamily="34" charset="0"/>
              <a:sym typeface="Arial" panose="020B0604020202020204" pitchFamily="34" charset="0"/>
            </a:endParaRPr>
          </a:p>
        </p:txBody>
      </p:sp>
      <p:sp>
        <p:nvSpPr>
          <p:cNvPr id="95243" name="Text Box 11">
            <a:extLst>
              <a:ext uri="{FF2B5EF4-FFF2-40B4-BE49-F238E27FC236}">
                <a16:creationId xmlns:a16="http://schemas.microsoft.com/office/drawing/2014/main" id="{ED0EA7CB-8988-4A47-BD2F-D681E5254A57}"/>
              </a:ext>
            </a:extLst>
          </p:cNvPr>
          <p:cNvSpPr txBox="1">
            <a:spLocks/>
          </p:cNvSpPr>
          <p:nvPr/>
        </p:nvSpPr>
        <p:spPr bwMode="auto">
          <a:xfrm rot="3660000">
            <a:off x="3712369" y="3077369"/>
            <a:ext cx="685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I</a:t>
            </a:r>
            <a:r>
              <a:rPr lang="it-IT" altLang="it-IT" sz="1800" baseline="-6000">
                <a:solidFill>
                  <a:srgbClr val="475CA7"/>
                </a:solidFill>
                <a:latin typeface="Arial" panose="020B0604020202020204" pitchFamily="34" charset="0"/>
                <a:cs typeface="Arial" panose="020B0604020202020204" pitchFamily="34" charset="0"/>
                <a:sym typeface="Arial" panose="020B0604020202020204" pitchFamily="34" charset="0"/>
              </a:rPr>
              <a:t>exc.</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475CA7"/>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475CA7"/>
              </a:solidFill>
              <a:latin typeface="Arial" panose="020B0604020202020204" pitchFamily="34" charset="0"/>
              <a:cs typeface="Arial" panose="020B0604020202020204" pitchFamily="34" charset="0"/>
              <a:sym typeface="Arial" panose="020B0604020202020204" pitchFamily="34" charset="0"/>
            </a:endParaRPr>
          </a:p>
        </p:txBody>
      </p:sp>
      <p:sp>
        <p:nvSpPr>
          <p:cNvPr id="95244" name="Text Box 12">
            <a:extLst>
              <a:ext uri="{FF2B5EF4-FFF2-40B4-BE49-F238E27FC236}">
                <a16:creationId xmlns:a16="http://schemas.microsoft.com/office/drawing/2014/main" id="{FCA92842-3EB5-465C-A9FB-952BEDE601BE}"/>
              </a:ext>
            </a:extLst>
          </p:cNvPr>
          <p:cNvSpPr txBox="1">
            <a:spLocks/>
          </p:cNvSpPr>
          <p:nvPr/>
        </p:nvSpPr>
        <p:spPr bwMode="auto">
          <a:xfrm rot="1500000">
            <a:off x="3813175" y="5527675"/>
            <a:ext cx="4826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F</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r>
              <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rPr>
              <a:t>r</a:t>
            </a:r>
            <a:r>
              <a:rPr lang="it-IT" altLang="it-IT" sz="1800">
                <a:solidFill>
                  <a:srgbClr val="00A859"/>
                </a:solidFill>
                <a:latin typeface="Arial" panose="020B0604020202020204" pitchFamily="34" charset="0"/>
                <a:cs typeface="Arial" panose="020B0604020202020204" pitchFamily="34" charset="0"/>
                <a:sym typeface="Arial" panose="020B0604020202020204" pitchFamily="34" charset="0"/>
              </a:rPr>
              <a:t>)</a:t>
            </a:r>
            <a:endParaRPr lang="it-IT" altLang="it-IT" sz="1800" i="1">
              <a:solidFill>
                <a:srgbClr val="00A859"/>
              </a:solidFill>
              <a:latin typeface="Arial" panose="020B0604020202020204" pitchFamily="34" charset="0"/>
              <a:cs typeface="Arial" panose="020B0604020202020204" pitchFamily="34" charset="0"/>
              <a:sym typeface="Arial" panose="020B0604020202020204" pitchFamily="34" charset="0"/>
            </a:endParaRPr>
          </a:p>
        </p:txBody>
      </p:sp>
      <p:sp>
        <p:nvSpPr>
          <p:cNvPr id="95245" name="Text Box 13">
            <a:extLst>
              <a:ext uri="{FF2B5EF4-FFF2-40B4-BE49-F238E27FC236}">
                <a16:creationId xmlns:a16="http://schemas.microsoft.com/office/drawing/2014/main" id="{C5C38CE8-2A95-4FE7-A594-343A3CAB8A86}"/>
              </a:ext>
            </a:extLst>
          </p:cNvPr>
          <p:cNvSpPr txBox="1">
            <a:spLocks/>
          </p:cNvSpPr>
          <p:nvPr/>
        </p:nvSpPr>
        <p:spPr bwMode="auto">
          <a:xfrm rot="3480000">
            <a:off x="1310481" y="4609307"/>
            <a:ext cx="849313"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𝜏</a:t>
            </a:r>
            <a:r>
              <a:rPr lang="it-IT" altLang="it-IT" sz="1800" i="1" baseline="-6000">
                <a:latin typeface="Arial" panose="020B0604020202020204" pitchFamily="34" charset="0"/>
                <a:cs typeface="Arial" panose="020B0604020202020204" pitchFamily="34" charset="0"/>
                <a:sym typeface="Arial" panose="020B0604020202020204" pitchFamily="34" charset="0"/>
              </a:rPr>
              <a:t>STED</a:t>
            </a:r>
            <a:r>
              <a:rPr lang="it-IT" altLang="it-IT" sz="1800">
                <a:latin typeface="Arial" panose="020B0604020202020204" pitchFamily="34" charset="0"/>
                <a:cs typeface="Arial" panose="020B0604020202020204" pitchFamily="34" charset="0"/>
                <a:sym typeface="Arial" panose="020B0604020202020204" pitchFamily="34" charset="0"/>
              </a:rPr>
              <a:t>(</a:t>
            </a:r>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a:latin typeface="Arial" panose="020B0604020202020204" pitchFamily="34" charset="0"/>
                <a:cs typeface="Arial" panose="020B0604020202020204" pitchFamily="34" charset="0"/>
                <a:sym typeface="Arial" panose="020B0604020202020204" pitchFamily="34" charset="0"/>
              </a:rPr>
              <a:t>)</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5246" name="Text Box 14">
            <a:extLst>
              <a:ext uri="{FF2B5EF4-FFF2-40B4-BE49-F238E27FC236}">
                <a16:creationId xmlns:a16="http://schemas.microsoft.com/office/drawing/2014/main" id="{472EEEDF-4F1B-49AA-956E-5838890E9D40}"/>
              </a:ext>
            </a:extLst>
          </p:cNvPr>
          <p:cNvSpPr txBox="1">
            <a:spLocks/>
          </p:cNvSpPr>
          <p:nvPr/>
        </p:nvSpPr>
        <p:spPr bwMode="auto">
          <a:xfrm>
            <a:off x="942975" y="3795713"/>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47" name="Text Box 15">
            <a:extLst>
              <a:ext uri="{FF2B5EF4-FFF2-40B4-BE49-F238E27FC236}">
                <a16:creationId xmlns:a16="http://schemas.microsoft.com/office/drawing/2014/main" id="{0CBE4465-5990-46F8-B129-418D8739268E}"/>
              </a:ext>
            </a:extLst>
          </p:cNvPr>
          <p:cNvSpPr txBox="1">
            <a:spLocks/>
          </p:cNvSpPr>
          <p:nvPr/>
        </p:nvSpPr>
        <p:spPr bwMode="auto">
          <a:xfrm>
            <a:off x="968375" y="58007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48" name="Text Box 16">
            <a:extLst>
              <a:ext uri="{FF2B5EF4-FFF2-40B4-BE49-F238E27FC236}">
                <a16:creationId xmlns:a16="http://schemas.microsoft.com/office/drawing/2014/main" id="{0F2E61EA-F23D-43CE-91C7-B3CC94B1317B}"/>
              </a:ext>
            </a:extLst>
          </p:cNvPr>
          <p:cNvSpPr txBox="1">
            <a:spLocks/>
          </p:cNvSpPr>
          <p:nvPr/>
        </p:nvSpPr>
        <p:spPr bwMode="auto">
          <a:xfrm>
            <a:off x="942975" y="2073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5249" name="Text Box 17">
            <a:extLst>
              <a:ext uri="{FF2B5EF4-FFF2-40B4-BE49-F238E27FC236}">
                <a16:creationId xmlns:a16="http://schemas.microsoft.com/office/drawing/2014/main" id="{9C3C41BE-48CB-40A5-83FC-BA39050ABC18}"/>
              </a:ext>
            </a:extLst>
          </p:cNvPr>
          <p:cNvSpPr txBox="1">
            <a:spLocks/>
          </p:cNvSpPr>
          <p:nvPr/>
        </p:nvSpPr>
        <p:spPr bwMode="auto">
          <a:xfrm>
            <a:off x="942975" y="40989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5250" name="Text Box 18">
            <a:extLst>
              <a:ext uri="{FF2B5EF4-FFF2-40B4-BE49-F238E27FC236}">
                <a16:creationId xmlns:a16="http://schemas.microsoft.com/office/drawing/2014/main" id="{A114ACBA-EDB0-4B69-B2CB-E57605289075}"/>
              </a:ext>
            </a:extLst>
          </p:cNvPr>
          <p:cNvSpPr txBox="1">
            <a:spLocks/>
          </p:cNvSpPr>
          <p:nvPr/>
        </p:nvSpPr>
        <p:spPr bwMode="auto">
          <a:xfrm rot="-5400000">
            <a:off x="-50006" y="2877344"/>
            <a:ext cx="15621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Intensity (a.u.)</a:t>
            </a:r>
          </a:p>
        </p:txBody>
      </p:sp>
      <p:sp>
        <p:nvSpPr>
          <p:cNvPr id="95251" name="Text Box 19">
            <a:extLst>
              <a:ext uri="{FF2B5EF4-FFF2-40B4-BE49-F238E27FC236}">
                <a16:creationId xmlns:a16="http://schemas.microsoft.com/office/drawing/2014/main" id="{F8AE8394-1AA3-453C-8BAA-F62917651BD0}"/>
              </a:ext>
            </a:extLst>
          </p:cNvPr>
          <p:cNvSpPr txBox="1">
            <a:spLocks/>
          </p:cNvSpPr>
          <p:nvPr/>
        </p:nvSpPr>
        <p:spPr bwMode="auto">
          <a:xfrm rot="-5400000">
            <a:off x="-50800" y="4916488"/>
            <a:ext cx="156368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solidFill>
                  <a:srgbClr val="2FB572"/>
                </a:solidFill>
                <a:latin typeface="Arial" panose="020B0604020202020204" pitchFamily="34" charset="0"/>
                <a:cs typeface="Arial" panose="020B0604020202020204" pitchFamily="34" charset="0"/>
                <a:sym typeface="Arial" panose="020B0604020202020204" pitchFamily="34" charset="0"/>
              </a:rPr>
              <a:t>Intensity (a.u.)</a:t>
            </a:r>
          </a:p>
        </p:txBody>
      </p:sp>
      <p:sp>
        <p:nvSpPr>
          <p:cNvPr id="95252" name="Text Box 20">
            <a:extLst>
              <a:ext uri="{FF2B5EF4-FFF2-40B4-BE49-F238E27FC236}">
                <a16:creationId xmlns:a16="http://schemas.microsoft.com/office/drawing/2014/main" id="{0F49CB72-BF13-4059-8E03-03895E0DD866}"/>
              </a:ext>
            </a:extLst>
          </p:cNvPr>
          <p:cNvSpPr txBox="1">
            <a:spLocks/>
          </p:cNvSpPr>
          <p:nvPr/>
        </p:nvSpPr>
        <p:spPr bwMode="auto">
          <a:xfrm rot="-5400000">
            <a:off x="4779169" y="4874419"/>
            <a:ext cx="1306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5253" name="Text Box 21">
            <a:extLst>
              <a:ext uri="{FF2B5EF4-FFF2-40B4-BE49-F238E27FC236}">
                <a16:creationId xmlns:a16="http://schemas.microsoft.com/office/drawing/2014/main" id="{751D251B-E156-4CE6-9BCC-859E79D0AD28}"/>
              </a:ext>
            </a:extLst>
          </p:cNvPr>
          <p:cNvSpPr txBox="1">
            <a:spLocks/>
          </p:cNvSpPr>
          <p:nvPr/>
        </p:nvSpPr>
        <p:spPr bwMode="auto">
          <a:xfrm>
            <a:off x="5081588" y="582612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54" name="Text Box 22">
            <a:extLst>
              <a:ext uri="{FF2B5EF4-FFF2-40B4-BE49-F238E27FC236}">
                <a16:creationId xmlns:a16="http://schemas.microsoft.com/office/drawing/2014/main" id="{21106DD0-A638-4CF3-A993-EEFD09EF322E}"/>
              </a:ext>
            </a:extLst>
          </p:cNvPr>
          <p:cNvSpPr txBox="1">
            <a:spLocks/>
          </p:cNvSpPr>
          <p:nvPr/>
        </p:nvSpPr>
        <p:spPr bwMode="auto">
          <a:xfrm>
            <a:off x="5081588" y="41243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5255" name="Oval 23">
            <a:extLst>
              <a:ext uri="{FF2B5EF4-FFF2-40B4-BE49-F238E27FC236}">
                <a16:creationId xmlns:a16="http://schemas.microsoft.com/office/drawing/2014/main" id="{A4D133EC-385D-4DC6-8AB7-9220D5D815DC}"/>
              </a:ext>
            </a:extLst>
          </p:cNvPr>
          <p:cNvSpPr>
            <a:spLocks/>
          </p:cNvSpPr>
          <p:nvPr/>
        </p:nvSpPr>
        <p:spPr bwMode="auto">
          <a:xfrm>
            <a:off x="3732213" y="7950200"/>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56" name="Text Box 24">
            <a:extLst>
              <a:ext uri="{FF2B5EF4-FFF2-40B4-BE49-F238E27FC236}">
                <a16:creationId xmlns:a16="http://schemas.microsoft.com/office/drawing/2014/main" id="{8C6906F9-D6F1-407E-BDCB-D3A7DD408472}"/>
              </a:ext>
            </a:extLst>
          </p:cNvPr>
          <p:cNvSpPr txBox="1">
            <a:spLocks/>
          </p:cNvSpPr>
          <p:nvPr/>
        </p:nvSpPr>
        <p:spPr bwMode="auto">
          <a:xfrm>
            <a:off x="3770313" y="8039100"/>
            <a:ext cx="465137"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out</a:t>
            </a:r>
            <a:r>
              <a:rPr lang="it-IT" altLang="it-IT" sz="1800" i="1">
                <a:latin typeface="Arial" panose="020B0604020202020204" pitchFamily="34" charset="0"/>
                <a:cs typeface="Arial" panose="020B0604020202020204" pitchFamily="34" charset="0"/>
                <a:sym typeface="Arial" panose="020B0604020202020204" pitchFamily="34" charset="0"/>
              </a:rPr>
              <a:t> </a:t>
            </a:r>
          </a:p>
        </p:txBody>
      </p:sp>
      <p:sp>
        <p:nvSpPr>
          <p:cNvPr id="95257" name="Text Box 25">
            <a:extLst>
              <a:ext uri="{FF2B5EF4-FFF2-40B4-BE49-F238E27FC236}">
                <a16:creationId xmlns:a16="http://schemas.microsoft.com/office/drawing/2014/main" id="{307BC6EA-CA4A-4C40-B2E2-19F9DAC66CEA}"/>
              </a:ext>
            </a:extLst>
          </p:cNvPr>
          <p:cNvSpPr txBox="1">
            <a:spLocks/>
          </p:cNvSpPr>
          <p:nvPr/>
        </p:nvSpPr>
        <p:spPr bwMode="auto">
          <a:xfrm rot="-5400000">
            <a:off x="77788" y="7208838"/>
            <a:ext cx="1308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Lifetime (𝜏</a:t>
            </a:r>
            <a:r>
              <a:rPr lang="it-IT" altLang="it-IT" sz="1800" baseline="-6000">
                <a:latin typeface="Arial" panose="020B0604020202020204" pitchFamily="34" charset="0"/>
                <a:cs typeface="Arial" panose="020B0604020202020204" pitchFamily="34" charset="0"/>
                <a:sym typeface="Arial" panose="020B0604020202020204" pitchFamily="34" charset="0"/>
              </a:rPr>
              <a:t>fl</a:t>
            </a:r>
            <a:r>
              <a:rPr lang="it-IT" altLang="it-IT" sz="1800">
                <a:latin typeface="Arial" panose="020B0604020202020204" pitchFamily="34" charset="0"/>
                <a:cs typeface="Arial" panose="020B0604020202020204" pitchFamily="34" charset="0"/>
                <a:sym typeface="Arial" panose="020B0604020202020204" pitchFamily="34" charset="0"/>
              </a:rPr>
              <a:t>)</a:t>
            </a:r>
          </a:p>
        </p:txBody>
      </p:sp>
      <p:sp>
        <p:nvSpPr>
          <p:cNvPr id="95258" name="Text Box 26">
            <a:extLst>
              <a:ext uri="{FF2B5EF4-FFF2-40B4-BE49-F238E27FC236}">
                <a16:creationId xmlns:a16="http://schemas.microsoft.com/office/drawing/2014/main" id="{80A26F9A-FDCE-4A1E-BB90-124F3299E624}"/>
              </a:ext>
            </a:extLst>
          </p:cNvPr>
          <p:cNvSpPr txBox="1">
            <a:spLocks/>
          </p:cNvSpPr>
          <p:nvPr/>
        </p:nvSpPr>
        <p:spPr bwMode="auto">
          <a:xfrm>
            <a:off x="965200" y="7856538"/>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59" name="Text Box 27">
            <a:extLst>
              <a:ext uri="{FF2B5EF4-FFF2-40B4-BE49-F238E27FC236}">
                <a16:creationId xmlns:a16="http://schemas.microsoft.com/office/drawing/2014/main" id="{7E4DA33C-DB05-477E-869C-DC11E703D70E}"/>
              </a:ext>
            </a:extLst>
          </p:cNvPr>
          <p:cNvSpPr txBox="1">
            <a:spLocks/>
          </p:cNvSpPr>
          <p:nvPr/>
        </p:nvSpPr>
        <p:spPr bwMode="auto">
          <a:xfrm>
            <a:off x="977900" y="6677025"/>
            <a:ext cx="2413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5260" name="Text Box 28">
            <a:extLst>
              <a:ext uri="{FF2B5EF4-FFF2-40B4-BE49-F238E27FC236}">
                <a16:creationId xmlns:a16="http://schemas.microsoft.com/office/drawing/2014/main" id="{FF21F681-2F3B-41A0-AFB8-6A92D25C9E23}"/>
              </a:ext>
            </a:extLst>
          </p:cNvPr>
          <p:cNvSpPr txBox="1">
            <a:spLocks/>
          </p:cNvSpPr>
          <p:nvPr/>
        </p:nvSpPr>
        <p:spPr bwMode="auto">
          <a:xfrm>
            <a:off x="1130300" y="116157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61" name="Text Box 29">
            <a:extLst>
              <a:ext uri="{FF2B5EF4-FFF2-40B4-BE49-F238E27FC236}">
                <a16:creationId xmlns:a16="http://schemas.microsoft.com/office/drawing/2014/main" id="{C561D031-DF87-4077-9047-DA40485442AB}"/>
              </a:ext>
            </a:extLst>
          </p:cNvPr>
          <p:cNvSpPr txBox="1">
            <a:spLocks/>
          </p:cNvSpPr>
          <p:nvPr/>
        </p:nvSpPr>
        <p:spPr bwMode="auto">
          <a:xfrm>
            <a:off x="4816475" y="11615738"/>
            <a:ext cx="368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20</a:t>
            </a:r>
          </a:p>
        </p:txBody>
      </p:sp>
      <p:sp>
        <p:nvSpPr>
          <p:cNvPr id="95262" name="Text Box 30">
            <a:extLst>
              <a:ext uri="{FF2B5EF4-FFF2-40B4-BE49-F238E27FC236}">
                <a16:creationId xmlns:a16="http://schemas.microsoft.com/office/drawing/2014/main" id="{4228C552-C4E2-40D8-9CC5-893997A5B9F9}"/>
              </a:ext>
            </a:extLst>
          </p:cNvPr>
          <p:cNvSpPr txBox="1">
            <a:spLocks/>
          </p:cNvSpPr>
          <p:nvPr/>
        </p:nvSpPr>
        <p:spPr bwMode="auto">
          <a:xfrm>
            <a:off x="2776538" y="11615738"/>
            <a:ext cx="6350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t </a:t>
            </a:r>
            <a:r>
              <a:rPr lang="it-IT" altLang="it-IT" sz="1800">
                <a:latin typeface="Arial" panose="020B0604020202020204" pitchFamily="34" charset="0"/>
                <a:cs typeface="Arial" panose="020B0604020202020204" pitchFamily="34" charset="0"/>
                <a:sym typeface="Arial" panose="020B0604020202020204" pitchFamily="34" charset="0"/>
              </a:rPr>
              <a:t>(ns)</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5263" name="Text Box 31">
            <a:extLst>
              <a:ext uri="{FF2B5EF4-FFF2-40B4-BE49-F238E27FC236}">
                <a16:creationId xmlns:a16="http://schemas.microsoft.com/office/drawing/2014/main" id="{CFEF19CD-E6B3-4145-B6D1-E630B15E0A3B}"/>
              </a:ext>
            </a:extLst>
          </p:cNvPr>
          <p:cNvSpPr txBox="1">
            <a:spLocks/>
          </p:cNvSpPr>
          <p:nvPr/>
        </p:nvSpPr>
        <p:spPr bwMode="auto">
          <a:xfrm rot="-5400000">
            <a:off x="197644" y="10478294"/>
            <a:ext cx="1066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F(t)</a:t>
            </a:r>
            <a:r>
              <a:rPr lang="it-IT" altLang="it-IT" sz="1800">
                <a:latin typeface="Arial" panose="020B0604020202020204" pitchFamily="34" charset="0"/>
                <a:cs typeface="Arial" panose="020B0604020202020204" pitchFamily="34" charset="0"/>
                <a:sym typeface="Arial" panose="020B0604020202020204" pitchFamily="34" charset="0"/>
              </a:rPr>
              <a:t> (a.u.)</a:t>
            </a:r>
          </a:p>
        </p:txBody>
      </p:sp>
      <p:sp>
        <p:nvSpPr>
          <p:cNvPr id="95264" name="Text Box 32">
            <a:extLst>
              <a:ext uri="{FF2B5EF4-FFF2-40B4-BE49-F238E27FC236}">
                <a16:creationId xmlns:a16="http://schemas.microsoft.com/office/drawing/2014/main" id="{4E0A4118-6055-451F-9EF1-23E0755FC328}"/>
              </a:ext>
            </a:extLst>
          </p:cNvPr>
          <p:cNvSpPr txBox="1">
            <a:spLocks/>
          </p:cNvSpPr>
          <p:nvPr/>
        </p:nvSpPr>
        <p:spPr bwMode="auto">
          <a:xfrm>
            <a:off x="955675" y="1139348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65" name="Oval 33">
            <a:extLst>
              <a:ext uri="{FF2B5EF4-FFF2-40B4-BE49-F238E27FC236}">
                <a16:creationId xmlns:a16="http://schemas.microsoft.com/office/drawing/2014/main" id="{832235B4-DB02-4ED9-817F-13131B2B7FA5}"/>
              </a:ext>
            </a:extLst>
          </p:cNvPr>
          <p:cNvSpPr>
            <a:spLocks/>
          </p:cNvSpPr>
          <p:nvPr/>
        </p:nvSpPr>
        <p:spPr bwMode="auto">
          <a:xfrm>
            <a:off x="2917825" y="7691438"/>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66" name="Text Box 34">
            <a:extLst>
              <a:ext uri="{FF2B5EF4-FFF2-40B4-BE49-F238E27FC236}">
                <a16:creationId xmlns:a16="http://schemas.microsoft.com/office/drawing/2014/main" id="{3BEB82BC-AAC3-43DA-8FE2-4A5608C60A35}"/>
              </a:ext>
            </a:extLst>
          </p:cNvPr>
          <p:cNvSpPr txBox="1">
            <a:spLocks/>
          </p:cNvSpPr>
          <p:nvPr/>
        </p:nvSpPr>
        <p:spPr bwMode="auto">
          <a:xfrm>
            <a:off x="2832100" y="7761288"/>
            <a:ext cx="309563"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r</a:t>
            </a:r>
            <a:r>
              <a:rPr lang="it-IT" altLang="it-IT" sz="1800" i="1" baseline="-6000">
                <a:latin typeface="Arial" panose="020B0604020202020204" pitchFamily="34" charset="0"/>
                <a:cs typeface="Arial" panose="020B0604020202020204" pitchFamily="34" charset="0"/>
                <a:sym typeface="Arial" panose="020B0604020202020204" pitchFamily="34" charset="0"/>
              </a:rPr>
              <a:t>in</a:t>
            </a:r>
            <a:endParaRPr lang="it-IT" altLang="it-IT" sz="1800" i="1">
              <a:latin typeface="Arial" panose="020B0604020202020204" pitchFamily="34" charset="0"/>
              <a:cs typeface="Arial" panose="020B0604020202020204" pitchFamily="34" charset="0"/>
              <a:sym typeface="Arial" panose="020B0604020202020204" pitchFamily="34" charset="0"/>
            </a:endParaRPr>
          </a:p>
        </p:txBody>
      </p:sp>
      <p:sp>
        <p:nvSpPr>
          <p:cNvPr id="95267" name="Text Box 35">
            <a:extLst>
              <a:ext uri="{FF2B5EF4-FFF2-40B4-BE49-F238E27FC236}">
                <a16:creationId xmlns:a16="http://schemas.microsoft.com/office/drawing/2014/main" id="{7957A400-101B-4C9C-A6E4-0CA7AE0BEAAB}"/>
              </a:ext>
            </a:extLst>
          </p:cNvPr>
          <p:cNvSpPr txBox="1">
            <a:spLocks/>
          </p:cNvSpPr>
          <p:nvPr/>
        </p:nvSpPr>
        <p:spPr bwMode="auto">
          <a:xfrm>
            <a:off x="955675" y="97266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5268" name="Oval 36">
            <a:extLst>
              <a:ext uri="{FF2B5EF4-FFF2-40B4-BE49-F238E27FC236}">
                <a16:creationId xmlns:a16="http://schemas.microsoft.com/office/drawing/2014/main" id="{1263E495-57D1-4D68-A2C9-52A257D0F838}"/>
              </a:ext>
            </a:extLst>
          </p:cNvPr>
          <p:cNvSpPr>
            <a:spLocks/>
          </p:cNvSpPr>
          <p:nvPr/>
        </p:nvSpPr>
        <p:spPr bwMode="auto">
          <a:xfrm>
            <a:off x="2509838" y="7378700"/>
            <a:ext cx="1270000" cy="1270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69" name="Oval 37">
            <a:extLst>
              <a:ext uri="{FF2B5EF4-FFF2-40B4-BE49-F238E27FC236}">
                <a16:creationId xmlns:a16="http://schemas.microsoft.com/office/drawing/2014/main" id="{E515D978-7A72-467B-99E1-05576663EB0A}"/>
              </a:ext>
            </a:extLst>
          </p:cNvPr>
          <p:cNvSpPr>
            <a:spLocks/>
          </p:cNvSpPr>
          <p:nvPr/>
        </p:nvSpPr>
        <p:spPr bwMode="auto">
          <a:xfrm>
            <a:off x="2827338" y="7696200"/>
            <a:ext cx="635000" cy="6350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70" name="Oval 38">
            <a:extLst>
              <a:ext uri="{FF2B5EF4-FFF2-40B4-BE49-F238E27FC236}">
                <a16:creationId xmlns:a16="http://schemas.microsoft.com/office/drawing/2014/main" id="{7EDE22A3-EA88-49AF-9737-519A0E7CB2EB}"/>
              </a:ext>
            </a:extLst>
          </p:cNvPr>
          <p:cNvSpPr>
            <a:spLocks/>
          </p:cNvSpPr>
          <p:nvPr/>
        </p:nvSpPr>
        <p:spPr bwMode="auto">
          <a:xfrm>
            <a:off x="3373438" y="80375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71" name="Oval 39">
            <a:extLst>
              <a:ext uri="{FF2B5EF4-FFF2-40B4-BE49-F238E27FC236}">
                <a16:creationId xmlns:a16="http://schemas.microsoft.com/office/drawing/2014/main" id="{BA86BCB6-6EC8-472F-93E4-7CCAD1BDF546}"/>
              </a:ext>
            </a:extLst>
          </p:cNvPr>
          <p:cNvSpPr>
            <a:spLocks/>
          </p:cNvSpPr>
          <p:nvPr/>
        </p:nvSpPr>
        <p:spPr bwMode="auto">
          <a:xfrm>
            <a:off x="3176588" y="8583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72" name="Oval 40">
            <a:extLst>
              <a:ext uri="{FF2B5EF4-FFF2-40B4-BE49-F238E27FC236}">
                <a16:creationId xmlns:a16="http://schemas.microsoft.com/office/drawing/2014/main" id="{FD248B13-BD7C-44FB-BC29-7C7E7A74990A}"/>
              </a:ext>
            </a:extLst>
          </p:cNvPr>
          <p:cNvSpPr>
            <a:spLocks/>
          </p:cNvSpPr>
          <p:nvPr/>
        </p:nvSpPr>
        <p:spPr bwMode="auto">
          <a:xfrm>
            <a:off x="2479675" y="809466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73" name="Oval 41">
            <a:extLst>
              <a:ext uri="{FF2B5EF4-FFF2-40B4-BE49-F238E27FC236}">
                <a16:creationId xmlns:a16="http://schemas.microsoft.com/office/drawing/2014/main" id="{B89CE68B-151C-4AC8-882F-B3D097078D36}"/>
              </a:ext>
            </a:extLst>
          </p:cNvPr>
          <p:cNvSpPr>
            <a:spLocks/>
          </p:cNvSpPr>
          <p:nvPr/>
        </p:nvSpPr>
        <p:spPr bwMode="auto">
          <a:xfrm>
            <a:off x="2701925" y="7440613"/>
            <a:ext cx="127000" cy="127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74" name="Oval 42">
            <a:extLst>
              <a:ext uri="{FF2B5EF4-FFF2-40B4-BE49-F238E27FC236}">
                <a16:creationId xmlns:a16="http://schemas.microsoft.com/office/drawing/2014/main" id="{F02302CF-CFB9-4AC5-9282-CAD942829953}"/>
              </a:ext>
            </a:extLst>
          </p:cNvPr>
          <p:cNvSpPr>
            <a:spLocks/>
          </p:cNvSpPr>
          <p:nvPr/>
        </p:nvSpPr>
        <p:spPr bwMode="auto">
          <a:xfrm>
            <a:off x="17651413" y="2727325"/>
            <a:ext cx="5994400" cy="59944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75" name="Line 43">
            <a:extLst>
              <a:ext uri="{FF2B5EF4-FFF2-40B4-BE49-F238E27FC236}">
                <a16:creationId xmlns:a16="http://schemas.microsoft.com/office/drawing/2014/main" id="{4DD7E0BF-D05C-46FE-B56C-E7B126B312B7}"/>
              </a:ext>
            </a:extLst>
          </p:cNvPr>
          <p:cNvSpPr>
            <a:spLocks noChangeShapeType="1"/>
          </p:cNvSpPr>
          <p:nvPr/>
        </p:nvSpPr>
        <p:spPr bwMode="auto">
          <a:xfrm>
            <a:off x="17664113" y="5724525"/>
            <a:ext cx="597058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5276" name="Rectangle 44">
            <a:extLst>
              <a:ext uri="{FF2B5EF4-FFF2-40B4-BE49-F238E27FC236}">
                <a16:creationId xmlns:a16="http://schemas.microsoft.com/office/drawing/2014/main" id="{7F99170E-6D57-44DC-AE2F-24CF37EED3B9}"/>
              </a:ext>
            </a:extLst>
          </p:cNvPr>
          <p:cNvSpPr>
            <a:spLocks/>
          </p:cNvSpPr>
          <p:nvPr/>
        </p:nvSpPr>
        <p:spPr bwMode="auto">
          <a:xfrm>
            <a:off x="16679863" y="5759450"/>
            <a:ext cx="7235825" cy="3317875"/>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77" name="Line 45">
            <a:extLst>
              <a:ext uri="{FF2B5EF4-FFF2-40B4-BE49-F238E27FC236}">
                <a16:creationId xmlns:a16="http://schemas.microsoft.com/office/drawing/2014/main" id="{1BFF5E06-8624-43E5-A1F7-030E5E225EF2}"/>
              </a:ext>
            </a:extLst>
          </p:cNvPr>
          <p:cNvSpPr>
            <a:spLocks noChangeShapeType="1"/>
          </p:cNvSpPr>
          <p:nvPr/>
        </p:nvSpPr>
        <p:spPr bwMode="auto">
          <a:xfrm flipV="1">
            <a:off x="17629188" y="2824163"/>
            <a:ext cx="0" cy="29083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5278" name="Text Box 46">
            <a:extLst>
              <a:ext uri="{FF2B5EF4-FFF2-40B4-BE49-F238E27FC236}">
                <a16:creationId xmlns:a16="http://schemas.microsoft.com/office/drawing/2014/main" id="{89184C22-0850-4055-B398-1863E58CF5D4}"/>
              </a:ext>
            </a:extLst>
          </p:cNvPr>
          <p:cNvSpPr txBox="1">
            <a:spLocks/>
          </p:cNvSpPr>
          <p:nvPr/>
        </p:nvSpPr>
        <p:spPr bwMode="auto">
          <a:xfrm>
            <a:off x="20516850" y="5756275"/>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g</a:t>
            </a:r>
          </a:p>
        </p:txBody>
      </p:sp>
      <p:sp>
        <p:nvSpPr>
          <p:cNvPr id="95279" name="Text Box 47">
            <a:extLst>
              <a:ext uri="{FF2B5EF4-FFF2-40B4-BE49-F238E27FC236}">
                <a16:creationId xmlns:a16="http://schemas.microsoft.com/office/drawing/2014/main" id="{5AE4D60D-3FA8-45AC-AF55-A1618D127ADD}"/>
              </a:ext>
            </a:extLst>
          </p:cNvPr>
          <p:cNvSpPr txBox="1">
            <a:spLocks/>
          </p:cNvSpPr>
          <p:nvPr/>
        </p:nvSpPr>
        <p:spPr bwMode="auto">
          <a:xfrm>
            <a:off x="17243425" y="4027488"/>
            <a:ext cx="2286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s</a:t>
            </a:r>
          </a:p>
        </p:txBody>
      </p:sp>
      <p:sp>
        <p:nvSpPr>
          <p:cNvPr id="95280" name="Text Box 48">
            <a:extLst>
              <a:ext uri="{FF2B5EF4-FFF2-40B4-BE49-F238E27FC236}">
                <a16:creationId xmlns:a16="http://schemas.microsoft.com/office/drawing/2014/main" id="{7E9BEF64-198E-44E6-BF11-1A1DC4348318}"/>
              </a:ext>
            </a:extLst>
          </p:cNvPr>
          <p:cNvSpPr txBox="1">
            <a:spLocks/>
          </p:cNvSpPr>
          <p:nvPr/>
        </p:nvSpPr>
        <p:spPr bwMode="auto">
          <a:xfrm>
            <a:off x="17521238"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5281" name="Text Box 49">
            <a:extLst>
              <a:ext uri="{FF2B5EF4-FFF2-40B4-BE49-F238E27FC236}">
                <a16:creationId xmlns:a16="http://schemas.microsoft.com/office/drawing/2014/main" id="{82150EBE-50FC-4079-8EED-7E51AD7CF7B8}"/>
              </a:ext>
            </a:extLst>
          </p:cNvPr>
          <p:cNvSpPr txBox="1">
            <a:spLocks/>
          </p:cNvSpPr>
          <p:nvPr/>
        </p:nvSpPr>
        <p:spPr bwMode="auto">
          <a:xfrm>
            <a:off x="23531513" y="5748338"/>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5282" name="Text Box 50">
            <a:extLst>
              <a:ext uri="{FF2B5EF4-FFF2-40B4-BE49-F238E27FC236}">
                <a16:creationId xmlns:a16="http://schemas.microsoft.com/office/drawing/2014/main" id="{2516935B-90D5-4BB3-AB18-1E1B58E529E4}"/>
              </a:ext>
            </a:extLst>
          </p:cNvPr>
          <p:cNvSpPr txBox="1">
            <a:spLocks/>
          </p:cNvSpPr>
          <p:nvPr/>
        </p:nvSpPr>
        <p:spPr bwMode="auto">
          <a:xfrm>
            <a:off x="17141825" y="5538788"/>
            <a:ext cx="431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0.0</a:t>
            </a:r>
          </a:p>
        </p:txBody>
      </p:sp>
      <p:sp>
        <p:nvSpPr>
          <p:cNvPr id="95283" name="Text Box 51">
            <a:extLst>
              <a:ext uri="{FF2B5EF4-FFF2-40B4-BE49-F238E27FC236}">
                <a16:creationId xmlns:a16="http://schemas.microsoft.com/office/drawing/2014/main" id="{1C1B06CC-1B4D-4CB5-AF19-B11E7C1449FE}"/>
              </a:ext>
            </a:extLst>
          </p:cNvPr>
          <p:cNvSpPr txBox="1">
            <a:spLocks/>
          </p:cNvSpPr>
          <p:nvPr/>
        </p:nvSpPr>
        <p:spPr bwMode="auto">
          <a:xfrm>
            <a:off x="17141825" y="2695575"/>
            <a:ext cx="4318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0.5</a:t>
            </a:r>
          </a:p>
        </p:txBody>
      </p:sp>
      <p:sp>
        <p:nvSpPr>
          <p:cNvPr id="95284" name="Line 52">
            <a:extLst>
              <a:ext uri="{FF2B5EF4-FFF2-40B4-BE49-F238E27FC236}">
                <a16:creationId xmlns:a16="http://schemas.microsoft.com/office/drawing/2014/main" id="{162EFC63-D2B9-488E-8890-AF2016EDCEA2}"/>
              </a:ext>
            </a:extLst>
          </p:cNvPr>
          <p:cNvSpPr>
            <a:spLocks noChangeShapeType="1"/>
          </p:cNvSpPr>
          <p:nvPr/>
        </p:nvSpPr>
        <p:spPr bwMode="auto">
          <a:xfrm>
            <a:off x="20213638" y="2754313"/>
            <a:ext cx="2212975" cy="636587"/>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5285" name="Oval 53">
            <a:extLst>
              <a:ext uri="{FF2B5EF4-FFF2-40B4-BE49-F238E27FC236}">
                <a16:creationId xmlns:a16="http://schemas.microsoft.com/office/drawing/2014/main" id="{8FA2C586-73B3-41DB-9379-80396B6332F7}"/>
              </a:ext>
            </a:extLst>
          </p:cNvPr>
          <p:cNvSpPr>
            <a:spLocks/>
          </p:cNvSpPr>
          <p:nvPr/>
        </p:nvSpPr>
        <p:spPr bwMode="auto">
          <a:xfrm>
            <a:off x="19862800" y="3681413"/>
            <a:ext cx="254000" cy="254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286" name="Line 54">
            <a:extLst>
              <a:ext uri="{FF2B5EF4-FFF2-40B4-BE49-F238E27FC236}">
                <a16:creationId xmlns:a16="http://schemas.microsoft.com/office/drawing/2014/main" id="{35D3D02F-0B0D-4A77-8030-80E03DDCECAC}"/>
              </a:ext>
            </a:extLst>
          </p:cNvPr>
          <p:cNvSpPr>
            <a:spLocks noChangeShapeType="1"/>
          </p:cNvSpPr>
          <p:nvPr/>
        </p:nvSpPr>
        <p:spPr bwMode="auto">
          <a:xfrm flipV="1">
            <a:off x="17681575" y="2754313"/>
            <a:ext cx="2546350" cy="2949575"/>
          </a:xfrm>
          <a:prstGeom prst="line">
            <a:avLst/>
          </a:prstGeom>
          <a:noFill/>
          <a:ln w="63500">
            <a:solidFill>
              <a:srgbClr val="008028"/>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5287" name="Line 55">
            <a:extLst>
              <a:ext uri="{FF2B5EF4-FFF2-40B4-BE49-F238E27FC236}">
                <a16:creationId xmlns:a16="http://schemas.microsoft.com/office/drawing/2014/main" id="{8BC193A9-4766-4E27-B904-E1B0F820974D}"/>
              </a:ext>
            </a:extLst>
          </p:cNvPr>
          <p:cNvSpPr>
            <a:spLocks noChangeShapeType="1"/>
          </p:cNvSpPr>
          <p:nvPr/>
        </p:nvSpPr>
        <p:spPr bwMode="auto">
          <a:xfrm flipV="1">
            <a:off x="17662525" y="3368675"/>
            <a:ext cx="4851400" cy="2333625"/>
          </a:xfrm>
          <a:prstGeom prst="line">
            <a:avLst/>
          </a:prstGeom>
          <a:noFill/>
          <a:ln w="63500">
            <a:solidFill>
              <a:srgbClr val="80C495"/>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4264" name="Line 56">
            <a:extLst>
              <a:ext uri="{FF2B5EF4-FFF2-40B4-BE49-F238E27FC236}">
                <a16:creationId xmlns:a16="http://schemas.microsoft.com/office/drawing/2014/main" id="{2AB21EC4-7445-2F4D-B7E3-27D19390BD1D}"/>
              </a:ext>
            </a:extLst>
          </p:cNvPr>
          <p:cNvSpPr>
            <a:spLocks noChangeShapeType="1"/>
          </p:cNvSpPr>
          <p:nvPr/>
        </p:nvSpPr>
        <p:spPr bwMode="auto">
          <a:xfrm flipV="1">
            <a:off x="17657763" y="3811588"/>
            <a:ext cx="2298700" cy="1928812"/>
          </a:xfrm>
          <a:prstGeom prst="line">
            <a:avLst/>
          </a:prstGeom>
          <a:noFill/>
          <a:ln w="63500" cap="flat" cmpd="sng">
            <a:solidFill>
              <a:srgbClr val="000000"/>
            </a:solidFill>
            <a:prstDash val="solid"/>
            <a:round/>
            <a:headEnd type="none" w="med" len="med"/>
            <a:tailEnd type="stealth" w="med" len="med"/>
          </a:ln>
          <a:effectLst>
            <a:outerShdw blurRad="38100" dist="25400" dir="5400000" algn="ctr" rotWithShape="0">
              <a:srgbClr val="000000">
                <a:alpha val="50000"/>
              </a:srgbClr>
            </a:outerShdw>
          </a:effectLst>
          <a:extLst>
            <a:ext uri="{909E8E84-426E-40DD-AFC4-6F175D3DCCD1}">
              <a14:hiddenFill xmlns:a14="http://schemas.microsoft.com/office/drawing/2010/main">
                <a:noFill/>
              </a14:hiddenFill>
            </a:ext>
          </a:extLst>
        </p:spPr>
        <p:txBody>
          <a:bodyPr lIns="45719" tIns="45719" rIns="45719" bIns="45719"/>
          <a:lstStyle/>
          <a:p>
            <a:pPr algn="ctr" eaLnBrk="1">
              <a:defRPr/>
            </a:pPr>
            <a:endParaRPr lang="it-IT" altLang="it-I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5289" name="Text Box 57">
            <a:extLst>
              <a:ext uri="{FF2B5EF4-FFF2-40B4-BE49-F238E27FC236}">
                <a16:creationId xmlns:a16="http://schemas.microsoft.com/office/drawing/2014/main" id="{21191EDE-DF23-4174-B061-FB1C6110C156}"/>
              </a:ext>
            </a:extLst>
          </p:cNvPr>
          <p:cNvSpPr txBox="1">
            <a:spLocks/>
          </p:cNvSpPr>
          <p:nvPr/>
        </p:nvSpPr>
        <p:spPr bwMode="auto">
          <a:xfrm>
            <a:off x="20013613" y="3775075"/>
            <a:ext cx="401637"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p>
        </p:txBody>
      </p:sp>
      <p:sp>
        <p:nvSpPr>
          <p:cNvPr id="95290" name="Text Box 58">
            <a:extLst>
              <a:ext uri="{FF2B5EF4-FFF2-40B4-BE49-F238E27FC236}">
                <a16:creationId xmlns:a16="http://schemas.microsoft.com/office/drawing/2014/main" id="{24A5E318-448F-48DF-9471-687C579F07BC}"/>
              </a:ext>
            </a:extLst>
          </p:cNvPr>
          <p:cNvSpPr txBox="1">
            <a:spLocks/>
          </p:cNvSpPr>
          <p:nvPr/>
        </p:nvSpPr>
        <p:spPr bwMode="auto">
          <a:xfrm>
            <a:off x="22598063" y="2890838"/>
            <a:ext cx="849312"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out</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5291" name="Text Box 59">
            <a:extLst>
              <a:ext uri="{FF2B5EF4-FFF2-40B4-BE49-F238E27FC236}">
                <a16:creationId xmlns:a16="http://schemas.microsoft.com/office/drawing/2014/main" id="{C9811EAD-D66C-4D21-8C1E-D70F11236D5E}"/>
              </a:ext>
            </a:extLst>
          </p:cNvPr>
          <p:cNvSpPr txBox="1">
            <a:spLocks/>
          </p:cNvSpPr>
          <p:nvPr/>
        </p:nvSpPr>
        <p:spPr bwMode="auto">
          <a:xfrm>
            <a:off x="19327813" y="2122488"/>
            <a:ext cx="6572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in</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5292" name="Text Box 60">
            <a:extLst>
              <a:ext uri="{FF2B5EF4-FFF2-40B4-BE49-F238E27FC236}">
                <a16:creationId xmlns:a16="http://schemas.microsoft.com/office/drawing/2014/main" id="{E8041C12-B81D-43EE-9AB5-58BE51FB55DB}"/>
              </a:ext>
            </a:extLst>
          </p:cNvPr>
          <p:cNvSpPr txBox="1">
            <a:spLocks/>
          </p:cNvSpPr>
          <p:nvPr/>
        </p:nvSpPr>
        <p:spPr bwMode="auto">
          <a:xfrm>
            <a:off x="17848263" y="6580188"/>
            <a:ext cx="5602287"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inner photons are obtained by simply </a:t>
            </a:r>
            <a:br>
              <a:rPr lang="it-IT" altLang="it-IT" sz="2600">
                <a:latin typeface="Arial" panose="020B0604020202020204" pitchFamily="34" charset="0"/>
                <a:cs typeface="Arial" panose="020B0604020202020204" pitchFamily="34" charset="0"/>
                <a:sym typeface="Arial" panose="020B0604020202020204" pitchFamily="34" charset="0"/>
              </a:rPr>
            </a:br>
            <a:r>
              <a:rPr lang="it-IT" altLang="it-IT" sz="2600">
                <a:latin typeface="Arial" panose="020B0604020202020204" pitchFamily="34" charset="0"/>
                <a:cs typeface="Arial" panose="020B0604020202020204" pitchFamily="34" charset="0"/>
                <a:sym typeface="Arial" panose="020B0604020202020204" pitchFamily="34" charset="0"/>
              </a:rPr>
              <a:t>inverting a linear system</a:t>
            </a:r>
          </a:p>
        </p:txBody>
      </p:sp>
      <p:sp>
        <p:nvSpPr>
          <p:cNvPr id="95293" name="Text Box 61">
            <a:extLst>
              <a:ext uri="{FF2B5EF4-FFF2-40B4-BE49-F238E27FC236}">
                <a16:creationId xmlns:a16="http://schemas.microsoft.com/office/drawing/2014/main" id="{B9D1FC92-B89E-4AFD-83C8-27E6BA37D412}"/>
              </a:ext>
            </a:extLst>
          </p:cNvPr>
          <p:cNvSpPr txBox="1">
            <a:spLocks/>
          </p:cNvSpPr>
          <p:nvPr/>
        </p:nvSpPr>
        <p:spPr bwMode="auto">
          <a:xfrm>
            <a:off x="8285163" y="2074863"/>
            <a:ext cx="63182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of a single-fluorophore</a:t>
            </a:r>
          </a:p>
        </p:txBody>
      </p:sp>
      <p:pic>
        <p:nvPicPr>
          <p:cNvPr id="95294" name="Picture 62">
            <a:extLst>
              <a:ext uri="{FF2B5EF4-FFF2-40B4-BE49-F238E27FC236}">
                <a16:creationId xmlns:a16="http://schemas.microsoft.com/office/drawing/2014/main" id="{59080387-4644-4EB5-86B2-B566BAE569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5913" y="2782888"/>
            <a:ext cx="44767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95" name="Text Box 63">
            <a:extLst>
              <a:ext uri="{FF2B5EF4-FFF2-40B4-BE49-F238E27FC236}">
                <a16:creationId xmlns:a16="http://schemas.microsoft.com/office/drawing/2014/main" id="{1E47D927-0663-41C2-B741-98E24F76A25D}"/>
              </a:ext>
            </a:extLst>
          </p:cNvPr>
          <p:cNvSpPr txBox="1">
            <a:spLocks/>
          </p:cNvSpPr>
          <p:nvPr/>
        </p:nvSpPr>
        <p:spPr bwMode="auto">
          <a:xfrm>
            <a:off x="11093450" y="3330575"/>
            <a:ext cx="7016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with</a:t>
            </a:r>
          </a:p>
        </p:txBody>
      </p:sp>
      <p:sp>
        <p:nvSpPr>
          <p:cNvPr id="95296" name="Text Box 64">
            <a:extLst>
              <a:ext uri="{FF2B5EF4-FFF2-40B4-BE49-F238E27FC236}">
                <a16:creationId xmlns:a16="http://schemas.microsoft.com/office/drawing/2014/main" id="{3F266723-3902-4A7C-A711-EC3927E5BDA6}"/>
              </a:ext>
            </a:extLst>
          </p:cNvPr>
          <p:cNvSpPr txBox="1">
            <a:spLocks/>
          </p:cNvSpPr>
          <p:nvPr/>
        </p:nvSpPr>
        <p:spPr bwMode="auto">
          <a:xfrm>
            <a:off x="7165975" y="5470525"/>
            <a:ext cx="855662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fluorescence signal from the detection volume (two rings) </a:t>
            </a:r>
          </a:p>
        </p:txBody>
      </p:sp>
      <p:pic>
        <p:nvPicPr>
          <p:cNvPr id="95297" name="Picture 65">
            <a:extLst>
              <a:ext uri="{FF2B5EF4-FFF2-40B4-BE49-F238E27FC236}">
                <a16:creationId xmlns:a16="http://schemas.microsoft.com/office/drawing/2014/main" id="{F84E4A8F-6E80-4372-9F01-CEB618372C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3188" y="6205538"/>
            <a:ext cx="9713912"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98" name="Text Box 66">
            <a:extLst>
              <a:ext uri="{FF2B5EF4-FFF2-40B4-BE49-F238E27FC236}">
                <a16:creationId xmlns:a16="http://schemas.microsoft.com/office/drawing/2014/main" id="{1E4DA3E5-6D7B-4E50-8DCD-DA1CE9828973}"/>
              </a:ext>
            </a:extLst>
          </p:cNvPr>
          <p:cNvSpPr txBox="1">
            <a:spLocks/>
          </p:cNvSpPr>
          <p:nvPr/>
        </p:nvSpPr>
        <p:spPr bwMode="auto">
          <a:xfrm>
            <a:off x="9469438" y="7621588"/>
            <a:ext cx="3949700"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phasor plot representation</a:t>
            </a:r>
          </a:p>
        </p:txBody>
      </p:sp>
      <p:pic>
        <p:nvPicPr>
          <p:cNvPr id="95299" name="Picture 67">
            <a:extLst>
              <a:ext uri="{FF2B5EF4-FFF2-40B4-BE49-F238E27FC236}">
                <a16:creationId xmlns:a16="http://schemas.microsoft.com/office/drawing/2014/main" id="{A8EC2EFB-4211-4A74-93A2-57BD08C66D1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66350" y="8382000"/>
            <a:ext cx="255587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00" name="Picture 68">
            <a:extLst>
              <a:ext uri="{FF2B5EF4-FFF2-40B4-BE49-F238E27FC236}">
                <a16:creationId xmlns:a16="http://schemas.microsoft.com/office/drawing/2014/main" id="{DC123DD2-1E13-4381-B70B-32B7CB88C0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26200" y="8953500"/>
            <a:ext cx="10036175" cy="90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01" name="Picture 69">
            <a:extLst>
              <a:ext uri="{FF2B5EF4-FFF2-40B4-BE49-F238E27FC236}">
                <a16:creationId xmlns:a16="http://schemas.microsoft.com/office/drawing/2014/main" id="{FEC3E459-31A4-493E-8F70-519C046151D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05938" y="10120313"/>
            <a:ext cx="407670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02" name="Picture 70">
            <a:extLst>
              <a:ext uri="{FF2B5EF4-FFF2-40B4-BE49-F238E27FC236}">
                <a16:creationId xmlns:a16="http://schemas.microsoft.com/office/drawing/2014/main" id="{AF7863DE-B704-4371-8661-62A78E6144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72575" y="10987088"/>
            <a:ext cx="454342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303" name="Oval 71">
            <a:extLst>
              <a:ext uri="{FF2B5EF4-FFF2-40B4-BE49-F238E27FC236}">
                <a16:creationId xmlns:a16="http://schemas.microsoft.com/office/drawing/2014/main" id="{C5E25018-F2CF-4A68-BF8A-F93B16DBDB25}"/>
              </a:ext>
            </a:extLst>
          </p:cNvPr>
          <p:cNvSpPr>
            <a:spLocks/>
          </p:cNvSpPr>
          <p:nvPr/>
        </p:nvSpPr>
        <p:spPr bwMode="auto">
          <a:xfrm>
            <a:off x="17527588" y="5581650"/>
            <a:ext cx="254000" cy="254000"/>
          </a:xfrm>
          <a:prstGeom prst="ellipse">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304" name="Text Box 72">
            <a:extLst>
              <a:ext uri="{FF2B5EF4-FFF2-40B4-BE49-F238E27FC236}">
                <a16:creationId xmlns:a16="http://schemas.microsoft.com/office/drawing/2014/main" id="{64F8E020-7473-46D4-AC73-93A166E527CD}"/>
              </a:ext>
            </a:extLst>
          </p:cNvPr>
          <p:cNvSpPr txBox="1">
            <a:spLocks/>
          </p:cNvSpPr>
          <p:nvPr/>
        </p:nvSpPr>
        <p:spPr bwMode="auto">
          <a:xfrm>
            <a:off x="17776825" y="5670550"/>
            <a:ext cx="105727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back</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5305" name="Line 73">
            <a:extLst>
              <a:ext uri="{FF2B5EF4-FFF2-40B4-BE49-F238E27FC236}">
                <a16:creationId xmlns:a16="http://schemas.microsoft.com/office/drawing/2014/main" id="{A4F3459F-66CF-4CD4-90A2-5620CA0786A7}"/>
              </a:ext>
            </a:extLst>
          </p:cNvPr>
          <p:cNvSpPr>
            <a:spLocks noChangeShapeType="1"/>
          </p:cNvSpPr>
          <p:nvPr/>
        </p:nvSpPr>
        <p:spPr bwMode="auto">
          <a:xfrm flipV="1">
            <a:off x="20015200" y="3390900"/>
            <a:ext cx="2438400" cy="460375"/>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5306" name="Line 74">
            <a:extLst>
              <a:ext uri="{FF2B5EF4-FFF2-40B4-BE49-F238E27FC236}">
                <a16:creationId xmlns:a16="http://schemas.microsoft.com/office/drawing/2014/main" id="{AEA2168F-9C2C-4462-A229-AAEDE0879772}"/>
              </a:ext>
            </a:extLst>
          </p:cNvPr>
          <p:cNvSpPr>
            <a:spLocks noChangeShapeType="1"/>
          </p:cNvSpPr>
          <p:nvPr/>
        </p:nvSpPr>
        <p:spPr bwMode="auto">
          <a:xfrm flipH="1">
            <a:off x="19997738" y="2754313"/>
            <a:ext cx="244475" cy="1062037"/>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5307" name="Oval 75">
            <a:extLst>
              <a:ext uri="{FF2B5EF4-FFF2-40B4-BE49-F238E27FC236}">
                <a16:creationId xmlns:a16="http://schemas.microsoft.com/office/drawing/2014/main" id="{FF1EAC49-218E-4247-B134-42AB9B02271F}"/>
              </a:ext>
            </a:extLst>
          </p:cNvPr>
          <p:cNvSpPr>
            <a:spLocks/>
          </p:cNvSpPr>
          <p:nvPr/>
        </p:nvSpPr>
        <p:spPr bwMode="auto">
          <a:xfrm>
            <a:off x="20092988" y="2600325"/>
            <a:ext cx="254000" cy="254000"/>
          </a:xfrm>
          <a:prstGeom prst="ellipse">
            <a:avLst/>
          </a:prstGeom>
          <a:solidFill>
            <a:srgbClr val="006D22"/>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5308" name="Oval 76">
            <a:extLst>
              <a:ext uri="{FF2B5EF4-FFF2-40B4-BE49-F238E27FC236}">
                <a16:creationId xmlns:a16="http://schemas.microsoft.com/office/drawing/2014/main" id="{6664F766-78EE-4D53-998C-A388F26E7D58}"/>
              </a:ext>
            </a:extLst>
          </p:cNvPr>
          <p:cNvSpPr>
            <a:spLocks/>
          </p:cNvSpPr>
          <p:nvPr/>
        </p:nvSpPr>
        <p:spPr bwMode="auto">
          <a:xfrm>
            <a:off x="22390100" y="3260725"/>
            <a:ext cx="254000" cy="254000"/>
          </a:xfrm>
          <a:prstGeom prst="ellipse">
            <a:avLst/>
          </a:prstGeom>
          <a:solidFill>
            <a:srgbClr val="80C495"/>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5309" name="Picture 89" descr="pasted-image.png">
            <a:extLst>
              <a:ext uri="{FF2B5EF4-FFF2-40B4-BE49-F238E27FC236}">
                <a16:creationId xmlns:a16="http://schemas.microsoft.com/office/drawing/2014/main" id="{986AB917-5891-4D25-AA78-75FAC39A8551}"/>
              </a:ext>
            </a:extLst>
          </p:cNvPr>
          <p:cNvPicPr>
            <a:picLocks/>
          </p:cNvPicPr>
          <p:nvPr/>
        </p:nvPicPr>
        <p:blipFill>
          <a:blip r:embed="rId11">
            <a:extLst>
              <a:ext uri="{28A0092B-C50C-407E-A947-70E740481C1C}">
                <a14:useLocalDpi xmlns:a14="http://schemas.microsoft.com/office/drawing/2010/main" val="0"/>
              </a:ext>
            </a:extLst>
          </a:blip>
          <a:srcRect l="17653" t="11528" r="14099" b="16660"/>
          <a:stretch>
            <a:fillRect/>
          </a:stretch>
        </p:blipFill>
        <p:spPr bwMode="auto">
          <a:xfrm>
            <a:off x="1243013" y="9690100"/>
            <a:ext cx="3810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310" name="Text Box 90" descr="universal semicircle">
            <a:extLst>
              <a:ext uri="{FF2B5EF4-FFF2-40B4-BE49-F238E27FC236}">
                <a16:creationId xmlns:a16="http://schemas.microsoft.com/office/drawing/2014/main" id="{1E4FF326-5FCE-4CCE-AB96-2BD174EB82EA}"/>
              </a:ext>
            </a:extLst>
          </p:cNvPr>
          <p:cNvSpPr txBox="1">
            <a:spLocks/>
          </p:cNvSpPr>
          <p:nvPr/>
        </p:nvSpPr>
        <p:spPr bwMode="auto">
          <a:xfrm rot="1140000">
            <a:off x="20724813" y="2508250"/>
            <a:ext cx="17399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rPr>
              <a:t>universal semicircle</a:t>
            </a:r>
            <a:r>
              <a:rPr lang="it-IT" altLang="it-IT" sz="1300">
                <a:solidFill>
                  <a:srgbClr val="545454"/>
                </a:solidFill>
                <a:latin typeface="Arial" panose="020B0604020202020204" pitchFamily="34" charset="0"/>
                <a:cs typeface="Arial" panose="020B0604020202020204" pitchFamily="34" charset="0"/>
                <a:sym typeface="Arial" panose="020B0604020202020204" pitchFamily="34" charset="0"/>
              </a:rPr>
              <a:t> </a:t>
            </a:r>
            <a:endPar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endParaRPr>
          </a:p>
        </p:txBody>
      </p:sp>
      <p:pic>
        <p:nvPicPr>
          <p:cNvPr id="95311" name="Picture 91">
            <a:extLst>
              <a:ext uri="{FF2B5EF4-FFF2-40B4-BE49-F238E27FC236}">
                <a16:creationId xmlns:a16="http://schemas.microsoft.com/office/drawing/2014/main" id="{9BF4F0A2-17C9-4FD5-B923-ED65DC14BEB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576925" y="7629525"/>
            <a:ext cx="4043363"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12" name="Picture 92">
            <a:extLst>
              <a:ext uri="{FF2B5EF4-FFF2-40B4-BE49-F238E27FC236}">
                <a16:creationId xmlns:a16="http://schemas.microsoft.com/office/drawing/2014/main" id="{9FC4253E-AE82-4D51-9C63-58D94EFADD3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662775" y="8816975"/>
            <a:ext cx="1871663"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13" name="Picture 93">
            <a:extLst>
              <a:ext uri="{FF2B5EF4-FFF2-40B4-BE49-F238E27FC236}">
                <a16:creationId xmlns:a16="http://schemas.microsoft.com/office/drawing/2014/main" id="{849CC74D-BAAC-44B8-BE1D-FE641F77CF6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554825" y="9453563"/>
            <a:ext cx="211772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14" name="Picture 94">
            <a:extLst>
              <a:ext uri="{FF2B5EF4-FFF2-40B4-BE49-F238E27FC236}">
                <a16:creationId xmlns:a16="http://schemas.microsoft.com/office/drawing/2014/main" id="{E4F2FBFE-D73C-4143-9C77-D7103C5AAD8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07638" y="12560300"/>
            <a:ext cx="18764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15" name="Picture 95">
            <a:extLst>
              <a:ext uri="{FF2B5EF4-FFF2-40B4-BE49-F238E27FC236}">
                <a16:creationId xmlns:a16="http://schemas.microsoft.com/office/drawing/2014/main" id="{A47C4737-858E-4EDC-91CD-6FD4193625D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70688" y="11842750"/>
            <a:ext cx="93472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16" name="Picture 96">
            <a:extLst>
              <a:ext uri="{FF2B5EF4-FFF2-40B4-BE49-F238E27FC236}">
                <a16:creationId xmlns:a16="http://schemas.microsoft.com/office/drawing/2014/main" id="{B0BA8E53-CA4D-4D91-B0CA-26DE8E67EB9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715038" y="10144125"/>
            <a:ext cx="3844925"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317" name="Picture 1">
            <a:extLst>
              <a:ext uri="{FF2B5EF4-FFF2-40B4-BE49-F238E27FC236}">
                <a16:creationId xmlns:a16="http://schemas.microsoft.com/office/drawing/2014/main" id="{C7E4EA50-7F79-4E16-A1A7-524F7368EEA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164050" y="10763250"/>
            <a:ext cx="69691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18" name="Picture 87">
            <a:extLst>
              <a:ext uri="{FF2B5EF4-FFF2-40B4-BE49-F238E27FC236}">
                <a16:creationId xmlns:a16="http://schemas.microsoft.com/office/drawing/2014/main" id="{9D442A9A-CCB1-47B1-BF58-5C6D5760FB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12263" y="4017963"/>
            <a:ext cx="448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a:extLst>
              <a:ext uri="{FF2B5EF4-FFF2-40B4-BE49-F238E27FC236}">
                <a16:creationId xmlns:a16="http://schemas.microsoft.com/office/drawing/2014/main" id="{84826808-7938-4A8A-90C8-9617E5CDC26C}"/>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 Implementation</a:t>
            </a:r>
          </a:p>
        </p:txBody>
      </p:sp>
      <p:sp>
        <p:nvSpPr>
          <p:cNvPr id="96258" name="Oval 2">
            <a:extLst>
              <a:ext uri="{FF2B5EF4-FFF2-40B4-BE49-F238E27FC236}">
                <a16:creationId xmlns:a16="http://schemas.microsoft.com/office/drawing/2014/main" id="{90DE847D-3003-45B8-B790-C8B7028F5AAA}"/>
              </a:ext>
            </a:extLst>
          </p:cNvPr>
          <p:cNvSpPr>
            <a:spLocks/>
          </p:cNvSpPr>
          <p:nvPr/>
        </p:nvSpPr>
        <p:spPr bwMode="auto">
          <a:xfrm>
            <a:off x="3803650" y="2794000"/>
            <a:ext cx="5994400" cy="5994400"/>
          </a:xfrm>
          <a:prstGeom prst="ellipse">
            <a:avLst/>
          </a:prstGeom>
          <a:noFill/>
          <a:ln w="25400">
            <a:solidFill>
              <a:srgbClr val="000000"/>
            </a:solidFill>
            <a:prstDash val="dash"/>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6259" name="Line 3">
            <a:extLst>
              <a:ext uri="{FF2B5EF4-FFF2-40B4-BE49-F238E27FC236}">
                <a16:creationId xmlns:a16="http://schemas.microsoft.com/office/drawing/2014/main" id="{66A02057-832E-4C65-8350-2A7E93231C6C}"/>
              </a:ext>
            </a:extLst>
          </p:cNvPr>
          <p:cNvSpPr>
            <a:spLocks noChangeShapeType="1"/>
          </p:cNvSpPr>
          <p:nvPr/>
        </p:nvSpPr>
        <p:spPr bwMode="auto">
          <a:xfrm>
            <a:off x="3816350" y="5791200"/>
            <a:ext cx="59705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6260" name="Rectangle 4">
            <a:extLst>
              <a:ext uri="{FF2B5EF4-FFF2-40B4-BE49-F238E27FC236}">
                <a16:creationId xmlns:a16="http://schemas.microsoft.com/office/drawing/2014/main" id="{C5F51048-EC08-421B-A484-C894782E8146}"/>
              </a:ext>
            </a:extLst>
          </p:cNvPr>
          <p:cNvSpPr>
            <a:spLocks/>
          </p:cNvSpPr>
          <p:nvPr/>
        </p:nvSpPr>
        <p:spPr bwMode="auto">
          <a:xfrm>
            <a:off x="2832100" y="5826125"/>
            <a:ext cx="7235825" cy="3317875"/>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6261" name="Line 5">
            <a:extLst>
              <a:ext uri="{FF2B5EF4-FFF2-40B4-BE49-F238E27FC236}">
                <a16:creationId xmlns:a16="http://schemas.microsoft.com/office/drawing/2014/main" id="{29732713-1303-429E-A8F6-FBFC769E5AE6}"/>
              </a:ext>
            </a:extLst>
          </p:cNvPr>
          <p:cNvSpPr>
            <a:spLocks noChangeShapeType="1"/>
          </p:cNvSpPr>
          <p:nvPr/>
        </p:nvSpPr>
        <p:spPr bwMode="auto">
          <a:xfrm flipV="1">
            <a:off x="3781425" y="2892425"/>
            <a:ext cx="0" cy="29083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6262" name="Text Box 6">
            <a:extLst>
              <a:ext uri="{FF2B5EF4-FFF2-40B4-BE49-F238E27FC236}">
                <a16:creationId xmlns:a16="http://schemas.microsoft.com/office/drawing/2014/main" id="{C6CC2FD2-1C8A-44D5-A164-254EB6FB7AFF}"/>
              </a:ext>
            </a:extLst>
          </p:cNvPr>
          <p:cNvSpPr txBox="1">
            <a:spLocks/>
          </p:cNvSpPr>
          <p:nvPr/>
        </p:nvSpPr>
        <p:spPr bwMode="auto">
          <a:xfrm>
            <a:off x="6669088" y="5822950"/>
            <a:ext cx="2413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g</a:t>
            </a:r>
          </a:p>
        </p:txBody>
      </p:sp>
      <p:sp>
        <p:nvSpPr>
          <p:cNvPr id="96263" name="Text Box 7">
            <a:extLst>
              <a:ext uri="{FF2B5EF4-FFF2-40B4-BE49-F238E27FC236}">
                <a16:creationId xmlns:a16="http://schemas.microsoft.com/office/drawing/2014/main" id="{D335A3A6-07CF-4802-9CAC-01B0CC331038}"/>
              </a:ext>
            </a:extLst>
          </p:cNvPr>
          <p:cNvSpPr txBox="1">
            <a:spLocks/>
          </p:cNvSpPr>
          <p:nvPr/>
        </p:nvSpPr>
        <p:spPr bwMode="auto">
          <a:xfrm>
            <a:off x="3395663" y="4094163"/>
            <a:ext cx="2286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i="1">
                <a:latin typeface="Arial" panose="020B0604020202020204" pitchFamily="34" charset="0"/>
                <a:cs typeface="Arial" panose="020B0604020202020204" pitchFamily="34" charset="0"/>
                <a:sym typeface="Arial" panose="020B0604020202020204" pitchFamily="34" charset="0"/>
              </a:rPr>
              <a:t>s</a:t>
            </a:r>
          </a:p>
        </p:txBody>
      </p:sp>
      <p:sp>
        <p:nvSpPr>
          <p:cNvPr id="96264" name="Text Box 8">
            <a:extLst>
              <a:ext uri="{FF2B5EF4-FFF2-40B4-BE49-F238E27FC236}">
                <a16:creationId xmlns:a16="http://schemas.microsoft.com/office/drawing/2014/main" id="{4DFC098F-FE64-414C-8B87-11E01FD73CC1}"/>
              </a:ext>
            </a:extLst>
          </p:cNvPr>
          <p:cNvSpPr txBox="1">
            <a:spLocks/>
          </p:cNvSpPr>
          <p:nvPr/>
        </p:nvSpPr>
        <p:spPr bwMode="auto">
          <a:xfrm>
            <a:off x="3673475" y="58150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a:t>
            </a:r>
          </a:p>
        </p:txBody>
      </p:sp>
      <p:sp>
        <p:nvSpPr>
          <p:cNvPr id="96265" name="Text Box 9">
            <a:extLst>
              <a:ext uri="{FF2B5EF4-FFF2-40B4-BE49-F238E27FC236}">
                <a16:creationId xmlns:a16="http://schemas.microsoft.com/office/drawing/2014/main" id="{C0E2B3E5-B89B-409A-A77C-8258A67EFCD4}"/>
              </a:ext>
            </a:extLst>
          </p:cNvPr>
          <p:cNvSpPr txBox="1">
            <a:spLocks/>
          </p:cNvSpPr>
          <p:nvPr/>
        </p:nvSpPr>
        <p:spPr bwMode="auto">
          <a:xfrm>
            <a:off x="9683750" y="5815013"/>
            <a:ext cx="2413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1</a:t>
            </a:r>
          </a:p>
        </p:txBody>
      </p:sp>
      <p:sp>
        <p:nvSpPr>
          <p:cNvPr id="96266" name="Text Box 10">
            <a:extLst>
              <a:ext uri="{FF2B5EF4-FFF2-40B4-BE49-F238E27FC236}">
                <a16:creationId xmlns:a16="http://schemas.microsoft.com/office/drawing/2014/main" id="{9C773272-C173-4D98-97E4-01B307DE6246}"/>
              </a:ext>
            </a:extLst>
          </p:cNvPr>
          <p:cNvSpPr txBox="1">
            <a:spLocks/>
          </p:cNvSpPr>
          <p:nvPr/>
        </p:nvSpPr>
        <p:spPr bwMode="auto">
          <a:xfrm>
            <a:off x="3294063" y="5605463"/>
            <a:ext cx="4318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0.0</a:t>
            </a:r>
          </a:p>
        </p:txBody>
      </p:sp>
      <p:sp>
        <p:nvSpPr>
          <p:cNvPr id="96267" name="Text Box 11">
            <a:extLst>
              <a:ext uri="{FF2B5EF4-FFF2-40B4-BE49-F238E27FC236}">
                <a16:creationId xmlns:a16="http://schemas.microsoft.com/office/drawing/2014/main" id="{EFAEF86A-AB91-444C-A648-4ADB0E27F783}"/>
              </a:ext>
            </a:extLst>
          </p:cNvPr>
          <p:cNvSpPr txBox="1">
            <a:spLocks/>
          </p:cNvSpPr>
          <p:nvPr/>
        </p:nvSpPr>
        <p:spPr bwMode="auto">
          <a:xfrm>
            <a:off x="3294063" y="2762250"/>
            <a:ext cx="4318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800">
                <a:latin typeface="Arial" panose="020B0604020202020204" pitchFamily="34" charset="0"/>
                <a:cs typeface="Arial" panose="020B0604020202020204" pitchFamily="34" charset="0"/>
                <a:sym typeface="Arial" panose="020B0604020202020204" pitchFamily="34" charset="0"/>
              </a:rPr>
              <a:t>0.5</a:t>
            </a:r>
          </a:p>
        </p:txBody>
      </p:sp>
      <p:sp>
        <p:nvSpPr>
          <p:cNvPr id="96268" name="Line 12">
            <a:extLst>
              <a:ext uri="{FF2B5EF4-FFF2-40B4-BE49-F238E27FC236}">
                <a16:creationId xmlns:a16="http://schemas.microsoft.com/office/drawing/2014/main" id="{65F8A4A6-9811-4CFD-99E0-DEC9C09B2122}"/>
              </a:ext>
            </a:extLst>
          </p:cNvPr>
          <p:cNvSpPr>
            <a:spLocks noChangeShapeType="1"/>
          </p:cNvSpPr>
          <p:nvPr/>
        </p:nvSpPr>
        <p:spPr bwMode="auto">
          <a:xfrm>
            <a:off x="6365875" y="2820988"/>
            <a:ext cx="2212975" cy="636587"/>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6269" name="Oval 13">
            <a:extLst>
              <a:ext uri="{FF2B5EF4-FFF2-40B4-BE49-F238E27FC236}">
                <a16:creationId xmlns:a16="http://schemas.microsoft.com/office/drawing/2014/main" id="{5E719BED-2B48-4E71-B3B2-F4FA5F801C4C}"/>
              </a:ext>
            </a:extLst>
          </p:cNvPr>
          <p:cNvSpPr>
            <a:spLocks/>
          </p:cNvSpPr>
          <p:nvPr/>
        </p:nvSpPr>
        <p:spPr bwMode="auto">
          <a:xfrm>
            <a:off x="6015038" y="3749675"/>
            <a:ext cx="254000" cy="254000"/>
          </a:xfrm>
          <a:prstGeom prst="ellipse">
            <a:avLst/>
          </a:prstGeom>
          <a:solidFill>
            <a:srgbClr val="00000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6270" name="Line 14">
            <a:extLst>
              <a:ext uri="{FF2B5EF4-FFF2-40B4-BE49-F238E27FC236}">
                <a16:creationId xmlns:a16="http://schemas.microsoft.com/office/drawing/2014/main" id="{9D210844-353E-4763-93E5-BAF52E3DA7DF}"/>
              </a:ext>
            </a:extLst>
          </p:cNvPr>
          <p:cNvSpPr>
            <a:spLocks noChangeShapeType="1"/>
          </p:cNvSpPr>
          <p:nvPr/>
        </p:nvSpPr>
        <p:spPr bwMode="auto">
          <a:xfrm flipV="1">
            <a:off x="3833813" y="2820988"/>
            <a:ext cx="2546350" cy="2949575"/>
          </a:xfrm>
          <a:prstGeom prst="line">
            <a:avLst/>
          </a:prstGeom>
          <a:noFill/>
          <a:ln w="63500">
            <a:solidFill>
              <a:srgbClr val="008028"/>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6271" name="Line 15">
            <a:extLst>
              <a:ext uri="{FF2B5EF4-FFF2-40B4-BE49-F238E27FC236}">
                <a16:creationId xmlns:a16="http://schemas.microsoft.com/office/drawing/2014/main" id="{9A073EF2-127B-4A25-A4E5-175ABD5DEDF6}"/>
              </a:ext>
            </a:extLst>
          </p:cNvPr>
          <p:cNvSpPr>
            <a:spLocks noChangeShapeType="1"/>
          </p:cNvSpPr>
          <p:nvPr/>
        </p:nvSpPr>
        <p:spPr bwMode="auto">
          <a:xfrm flipV="1">
            <a:off x="3814763" y="3435350"/>
            <a:ext cx="4851400" cy="2333625"/>
          </a:xfrm>
          <a:prstGeom prst="line">
            <a:avLst/>
          </a:prstGeom>
          <a:noFill/>
          <a:ln w="63500">
            <a:solidFill>
              <a:srgbClr val="80C495"/>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5248" name="Line 16">
            <a:extLst>
              <a:ext uri="{FF2B5EF4-FFF2-40B4-BE49-F238E27FC236}">
                <a16:creationId xmlns:a16="http://schemas.microsoft.com/office/drawing/2014/main" id="{B96D1AAF-09BA-6C4D-955E-271FC448272C}"/>
              </a:ext>
            </a:extLst>
          </p:cNvPr>
          <p:cNvSpPr>
            <a:spLocks noChangeShapeType="1"/>
          </p:cNvSpPr>
          <p:nvPr/>
        </p:nvSpPr>
        <p:spPr bwMode="auto">
          <a:xfrm flipV="1">
            <a:off x="3810000" y="3878263"/>
            <a:ext cx="2298700" cy="1928812"/>
          </a:xfrm>
          <a:prstGeom prst="line">
            <a:avLst/>
          </a:prstGeom>
          <a:noFill/>
          <a:ln w="63500" cap="flat" cmpd="sng">
            <a:solidFill>
              <a:srgbClr val="000000"/>
            </a:solidFill>
            <a:prstDash val="solid"/>
            <a:round/>
            <a:headEnd type="none" w="med" len="med"/>
            <a:tailEnd type="stealth" w="med" len="med"/>
          </a:ln>
          <a:effectLst>
            <a:outerShdw blurRad="38100" dist="25400" dir="5400000" algn="ctr" rotWithShape="0">
              <a:srgbClr val="000000">
                <a:alpha val="50000"/>
              </a:srgbClr>
            </a:outerShdw>
          </a:effectLst>
          <a:extLst>
            <a:ext uri="{909E8E84-426E-40DD-AFC4-6F175D3DCCD1}">
              <a14:hiddenFill xmlns:a14="http://schemas.microsoft.com/office/drawing/2010/main">
                <a:noFill/>
              </a14:hiddenFill>
            </a:ext>
          </a:extLst>
        </p:spPr>
        <p:txBody>
          <a:bodyPr lIns="45719" tIns="45719" rIns="45719" bIns="45719"/>
          <a:lstStyle/>
          <a:p>
            <a:pPr algn="ctr" eaLnBrk="1">
              <a:defRPr/>
            </a:pPr>
            <a:endParaRPr lang="it-IT" altLang="it-I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6273" name="Text Box 17">
            <a:extLst>
              <a:ext uri="{FF2B5EF4-FFF2-40B4-BE49-F238E27FC236}">
                <a16:creationId xmlns:a16="http://schemas.microsoft.com/office/drawing/2014/main" id="{1A3AEC64-F34E-44CB-BE89-FBC0C94C70E6}"/>
              </a:ext>
            </a:extLst>
          </p:cNvPr>
          <p:cNvSpPr txBox="1">
            <a:spLocks/>
          </p:cNvSpPr>
          <p:nvPr/>
        </p:nvSpPr>
        <p:spPr bwMode="auto">
          <a:xfrm>
            <a:off x="6319838" y="3130550"/>
            <a:ext cx="906462"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a:t>(x)</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6274" name="Text Box 18">
            <a:extLst>
              <a:ext uri="{FF2B5EF4-FFF2-40B4-BE49-F238E27FC236}">
                <a16:creationId xmlns:a16="http://schemas.microsoft.com/office/drawing/2014/main" id="{A0EEBF0D-F257-4C71-8523-08B609F8335E}"/>
              </a:ext>
            </a:extLst>
          </p:cNvPr>
          <p:cNvSpPr txBox="1">
            <a:spLocks/>
          </p:cNvSpPr>
          <p:nvPr/>
        </p:nvSpPr>
        <p:spPr bwMode="auto">
          <a:xfrm>
            <a:off x="8750300" y="2957513"/>
            <a:ext cx="849313"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out</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6275" name="Text Box 19">
            <a:extLst>
              <a:ext uri="{FF2B5EF4-FFF2-40B4-BE49-F238E27FC236}">
                <a16:creationId xmlns:a16="http://schemas.microsoft.com/office/drawing/2014/main" id="{316B568F-E5C4-49C4-A586-9FE7242291CD}"/>
              </a:ext>
            </a:extLst>
          </p:cNvPr>
          <p:cNvSpPr txBox="1">
            <a:spLocks/>
          </p:cNvSpPr>
          <p:nvPr/>
        </p:nvSpPr>
        <p:spPr bwMode="auto">
          <a:xfrm>
            <a:off x="5480050" y="2189163"/>
            <a:ext cx="65722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in</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6276" name="Oval 20">
            <a:extLst>
              <a:ext uri="{FF2B5EF4-FFF2-40B4-BE49-F238E27FC236}">
                <a16:creationId xmlns:a16="http://schemas.microsoft.com/office/drawing/2014/main" id="{581ECE7F-4388-4D1C-8840-E9A8B07E068D}"/>
              </a:ext>
            </a:extLst>
          </p:cNvPr>
          <p:cNvSpPr>
            <a:spLocks/>
          </p:cNvSpPr>
          <p:nvPr/>
        </p:nvSpPr>
        <p:spPr bwMode="auto">
          <a:xfrm>
            <a:off x="3679825" y="5648325"/>
            <a:ext cx="254000" cy="254000"/>
          </a:xfrm>
          <a:prstGeom prst="ellipse">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6277" name="Text Box 21">
            <a:extLst>
              <a:ext uri="{FF2B5EF4-FFF2-40B4-BE49-F238E27FC236}">
                <a16:creationId xmlns:a16="http://schemas.microsoft.com/office/drawing/2014/main" id="{95C3A467-B1AC-4A8F-8089-F8F0F1DA7D6D}"/>
              </a:ext>
            </a:extLst>
          </p:cNvPr>
          <p:cNvSpPr txBox="1">
            <a:spLocks/>
          </p:cNvSpPr>
          <p:nvPr/>
        </p:nvSpPr>
        <p:spPr bwMode="auto">
          <a:xfrm>
            <a:off x="3929063" y="5737225"/>
            <a:ext cx="1057275"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t>
            </a:r>
            <a:r>
              <a:rPr lang="it-IT" altLang="it-IT" sz="3400" b="1" baseline="-600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back</a:t>
            </a:r>
            <a:endParaRPr lang="it-IT" altLang="it-IT" sz="34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6278" name="Line 22">
            <a:extLst>
              <a:ext uri="{FF2B5EF4-FFF2-40B4-BE49-F238E27FC236}">
                <a16:creationId xmlns:a16="http://schemas.microsoft.com/office/drawing/2014/main" id="{7F6C906A-12EE-4887-9E4F-B7BBA80E3763}"/>
              </a:ext>
            </a:extLst>
          </p:cNvPr>
          <p:cNvSpPr>
            <a:spLocks noChangeShapeType="1"/>
          </p:cNvSpPr>
          <p:nvPr/>
        </p:nvSpPr>
        <p:spPr bwMode="auto">
          <a:xfrm flipV="1">
            <a:off x="6167438" y="3459163"/>
            <a:ext cx="2438400" cy="458787"/>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6279" name="Line 23">
            <a:extLst>
              <a:ext uri="{FF2B5EF4-FFF2-40B4-BE49-F238E27FC236}">
                <a16:creationId xmlns:a16="http://schemas.microsoft.com/office/drawing/2014/main" id="{38320809-1B3D-441B-8431-7506F22F8794}"/>
              </a:ext>
            </a:extLst>
          </p:cNvPr>
          <p:cNvSpPr>
            <a:spLocks noChangeShapeType="1"/>
          </p:cNvSpPr>
          <p:nvPr/>
        </p:nvSpPr>
        <p:spPr bwMode="auto">
          <a:xfrm flipH="1">
            <a:off x="6149975" y="2822575"/>
            <a:ext cx="244475" cy="1060450"/>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en-US"/>
          </a:p>
        </p:txBody>
      </p:sp>
      <p:sp>
        <p:nvSpPr>
          <p:cNvPr id="96280" name="Oval 24">
            <a:extLst>
              <a:ext uri="{FF2B5EF4-FFF2-40B4-BE49-F238E27FC236}">
                <a16:creationId xmlns:a16="http://schemas.microsoft.com/office/drawing/2014/main" id="{94E8D374-D3FD-417E-B646-C437B5023738}"/>
              </a:ext>
            </a:extLst>
          </p:cNvPr>
          <p:cNvSpPr>
            <a:spLocks/>
          </p:cNvSpPr>
          <p:nvPr/>
        </p:nvSpPr>
        <p:spPr bwMode="auto">
          <a:xfrm>
            <a:off x="6245225" y="2667000"/>
            <a:ext cx="254000" cy="254000"/>
          </a:xfrm>
          <a:prstGeom prst="ellipse">
            <a:avLst/>
          </a:prstGeom>
          <a:solidFill>
            <a:srgbClr val="006D22"/>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sp>
        <p:nvSpPr>
          <p:cNvPr id="96281" name="Oval 25">
            <a:extLst>
              <a:ext uri="{FF2B5EF4-FFF2-40B4-BE49-F238E27FC236}">
                <a16:creationId xmlns:a16="http://schemas.microsoft.com/office/drawing/2014/main" id="{F21E2C78-5B2C-42A4-87D9-65FDA12CEBD9}"/>
              </a:ext>
            </a:extLst>
          </p:cNvPr>
          <p:cNvSpPr>
            <a:spLocks/>
          </p:cNvSpPr>
          <p:nvPr/>
        </p:nvSpPr>
        <p:spPr bwMode="auto">
          <a:xfrm>
            <a:off x="8542338" y="3327400"/>
            <a:ext cx="254000" cy="254000"/>
          </a:xfrm>
          <a:prstGeom prst="ellipse">
            <a:avLst/>
          </a:prstGeom>
          <a:solidFill>
            <a:srgbClr val="80C495"/>
          </a:solidFill>
          <a:ln w="12700">
            <a:solidFill>
              <a:srgbClr val="000000"/>
            </a:solidFill>
            <a:miter lim="4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endParaRPr lang="it-IT" altLang="it-IT"/>
          </a:p>
        </p:txBody>
      </p:sp>
      <p:pic>
        <p:nvPicPr>
          <p:cNvPr id="96282" name="Picture 38" descr="Image">
            <a:extLst>
              <a:ext uri="{FF2B5EF4-FFF2-40B4-BE49-F238E27FC236}">
                <a16:creationId xmlns:a16="http://schemas.microsoft.com/office/drawing/2014/main" id="{8839EC2C-E24D-4AD7-9DB7-00F7B94E2C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65013" y="2008188"/>
            <a:ext cx="9385300" cy="1052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83" name="Text Box 39" descr="universal semicircle">
            <a:extLst>
              <a:ext uri="{FF2B5EF4-FFF2-40B4-BE49-F238E27FC236}">
                <a16:creationId xmlns:a16="http://schemas.microsoft.com/office/drawing/2014/main" id="{BFE6511D-7AFA-4A14-BCE8-46E113A9436B}"/>
              </a:ext>
            </a:extLst>
          </p:cNvPr>
          <p:cNvSpPr txBox="1">
            <a:spLocks/>
          </p:cNvSpPr>
          <p:nvPr/>
        </p:nvSpPr>
        <p:spPr bwMode="auto">
          <a:xfrm rot="2040000">
            <a:off x="17037050" y="2097088"/>
            <a:ext cx="17399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rPr>
              <a:t>universal semicircle</a:t>
            </a:r>
            <a:r>
              <a:rPr lang="it-IT" altLang="it-IT" sz="1300">
                <a:solidFill>
                  <a:srgbClr val="545454"/>
                </a:solidFill>
                <a:latin typeface="Arial" panose="020B0604020202020204" pitchFamily="34" charset="0"/>
                <a:cs typeface="Arial" panose="020B0604020202020204" pitchFamily="34" charset="0"/>
                <a:sym typeface="Arial" panose="020B0604020202020204" pitchFamily="34" charset="0"/>
              </a:rPr>
              <a:t> </a:t>
            </a:r>
            <a:endPar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endParaRPr>
          </a:p>
        </p:txBody>
      </p:sp>
      <p:sp>
        <p:nvSpPr>
          <p:cNvPr id="96284" name="Text Box 40" descr="Lanzanò L.,…, Vicidomini G., Nat. Comm., 6,6701 (2015)">
            <a:extLst>
              <a:ext uri="{FF2B5EF4-FFF2-40B4-BE49-F238E27FC236}">
                <a16:creationId xmlns:a16="http://schemas.microsoft.com/office/drawing/2014/main" id="{E2EE1B6D-87EC-47AB-8982-FAB7D020A97E}"/>
              </a:ext>
            </a:extLst>
          </p:cNvPr>
          <p:cNvSpPr txBox="1">
            <a:spLocks/>
          </p:cNvSpPr>
          <p:nvPr/>
        </p:nvSpPr>
        <p:spPr bwMode="auto">
          <a:xfrm>
            <a:off x="19000788" y="12647613"/>
            <a:ext cx="48355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1350">
              <a:defRPr sz="5000">
                <a:solidFill>
                  <a:srgbClr val="000000"/>
                </a:solidFill>
                <a:latin typeface="Helvetica Light" charset="0"/>
                <a:ea typeface="Helvetica Light" charset="0"/>
                <a:cs typeface="Helvetica Light" charset="0"/>
                <a:sym typeface="Helvetica Light" charset="0"/>
              </a:defRPr>
            </a:lvl1pPr>
            <a:lvl2pPr marL="742950" indent="-285750" algn="ctr" defTabSz="641350">
              <a:defRPr sz="5000">
                <a:solidFill>
                  <a:srgbClr val="000000"/>
                </a:solidFill>
                <a:latin typeface="Helvetica Light" charset="0"/>
                <a:ea typeface="Helvetica Light" charset="0"/>
                <a:cs typeface="Helvetica Light" charset="0"/>
                <a:sym typeface="Helvetica Light" charset="0"/>
              </a:defRPr>
            </a:lvl2pPr>
            <a:lvl3pPr marL="1143000" indent="-228600" algn="ctr" defTabSz="641350">
              <a:defRPr sz="5000">
                <a:solidFill>
                  <a:srgbClr val="000000"/>
                </a:solidFill>
                <a:latin typeface="Helvetica Light" charset="0"/>
                <a:ea typeface="Helvetica Light" charset="0"/>
                <a:cs typeface="Helvetica Light" charset="0"/>
                <a:sym typeface="Helvetica Light" charset="0"/>
              </a:defRPr>
            </a:lvl3pPr>
            <a:lvl4pPr marL="1600200" indent="-228600" algn="ctr" defTabSz="641350">
              <a:defRPr sz="5000">
                <a:solidFill>
                  <a:srgbClr val="000000"/>
                </a:solidFill>
                <a:latin typeface="Helvetica Light" charset="0"/>
                <a:ea typeface="Helvetica Light" charset="0"/>
                <a:cs typeface="Helvetica Light" charset="0"/>
                <a:sym typeface="Helvetica Light" charset="0"/>
              </a:defRPr>
            </a:lvl4pPr>
            <a:lvl5pPr marL="2057400" indent="-228600" algn="ctr" defTabSz="641350">
              <a:defRPr sz="5000">
                <a:solidFill>
                  <a:srgbClr val="000000"/>
                </a:solidFill>
                <a:latin typeface="Helvetica Light" charset="0"/>
                <a:ea typeface="Helvetica Light" charset="0"/>
                <a:cs typeface="Helvetica Light" charset="0"/>
                <a:sym typeface="Helvetica Light" charset="0"/>
              </a:defRPr>
            </a:lvl5pPr>
            <a:lvl6pPr marL="25146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400" b="1">
                <a:latin typeface="Arial" panose="020B0604020202020204" pitchFamily="34" charset="0"/>
                <a:cs typeface="Arial" panose="020B0604020202020204" pitchFamily="34" charset="0"/>
                <a:sym typeface="Arial" panose="020B0604020202020204" pitchFamily="34" charset="0"/>
              </a:rPr>
              <a:t>Lanzanò L.,…, Vicidomini G., Nat. Comm., 6,6701 (2015)</a:t>
            </a:r>
          </a:p>
        </p:txBody>
      </p:sp>
      <p:sp>
        <p:nvSpPr>
          <p:cNvPr id="96285" name="Text Box 41" descr="universal semicircle">
            <a:extLst>
              <a:ext uri="{FF2B5EF4-FFF2-40B4-BE49-F238E27FC236}">
                <a16:creationId xmlns:a16="http://schemas.microsoft.com/office/drawing/2014/main" id="{654B52F1-B027-4422-9FF7-3F8434F85D8C}"/>
              </a:ext>
            </a:extLst>
          </p:cNvPr>
          <p:cNvSpPr txBox="1">
            <a:spLocks/>
          </p:cNvSpPr>
          <p:nvPr/>
        </p:nvSpPr>
        <p:spPr bwMode="auto">
          <a:xfrm rot="1140000">
            <a:off x="6845300" y="2565400"/>
            <a:ext cx="1738313"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rPr>
              <a:t>universal semicircle</a:t>
            </a:r>
            <a:r>
              <a:rPr lang="it-IT" altLang="it-IT" sz="1300">
                <a:solidFill>
                  <a:srgbClr val="545454"/>
                </a:solidFill>
                <a:latin typeface="Arial" panose="020B0604020202020204" pitchFamily="34" charset="0"/>
                <a:cs typeface="Arial" panose="020B0604020202020204" pitchFamily="34" charset="0"/>
                <a:sym typeface="Arial" panose="020B0604020202020204" pitchFamily="34" charset="0"/>
              </a:rPr>
              <a:t> </a:t>
            </a:r>
            <a:endParaRPr lang="it-IT" altLang="it-IT" sz="1300" b="1">
              <a:solidFill>
                <a:srgbClr val="6A6A6A"/>
              </a:solidFill>
              <a:latin typeface="Arial" panose="020B0604020202020204" pitchFamily="34" charset="0"/>
              <a:cs typeface="Arial" panose="020B0604020202020204" pitchFamily="34" charset="0"/>
              <a:sym typeface="Arial" panose="020B0604020202020204" pitchFamily="34" charset="0"/>
            </a:endParaRPr>
          </a:p>
        </p:txBody>
      </p:sp>
      <p:pic>
        <p:nvPicPr>
          <p:cNvPr id="96286" name="Picture 42">
            <a:extLst>
              <a:ext uri="{FF2B5EF4-FFF2-40B4-BE49-F238E27FC236}">
                <a16:creationId xmlns:a16="http://schemas.microsoft.com/office/drawing/2014/main" id="{09C91BD4-2329-486A-AB3A-8ACC4C770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1438" y="7599363"/>
            <a:ext cx="3443287"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87" name="Picture 43">
            <a:extLst>
              <a:ext uri="{FF2B5EF4-FFF2-40B4-BE49-F238E27FC236}">
                <a16:creationId xmlns:a16="http://schemas.microsoft.com/office/drawing/2014/main" id="{FF195442-70E9-45FD-84DA-18035CF516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6263" y="9086850"/>
            <a:ext cx="4973637"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88" name="Text Box 44">
            <a:extLst>
              <a:ext uri="{FF2B5EF4-FFF2-40B4-BE49-F238E27FC236}">
                <a16:creationId xmlns:a16="http://schemas.microsoft.com/office/drawing/2014/main" id="{374E14AD-6FCF-490A-AB17-A30945F4E537}"/>
              </a:ext>
            </a:extLst>
          </p:cNvPr>
          <p:cNvSpPr txBox="1">
            <a:spLocks/>
          </p:cNvSpPr>
          <p:nvPr/>
        </p:nvSpPr>
        <p:spPr bwMode="auto">
          <a:xfrm>
            <a:off x="3165475" y="6869113"/>
            <a:ext cx="7235825"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signal of fluorophores in the “zero” intensity point</a:t>
            </a:r>
          </a:p>
        </p:txBody>
      </p:sp>
      <p:sp>
        <p:nvSpPr>
          <p:cNvPr id="96289" name="Text Box 45">
            <a:extLst>
              <a:ext uri="{FF2B5EF4-FFF2-40B4-BE49-F238E27FC236}">
                <a16:creationId xmlns:a16="http://schemas.microsoft.com/office/drawing/2014/main" id="{9AF97DD0-68A9-45BC-BF9F-E95668AFE233}"/>
              </a:ext>
            </a:extLst>
          </p:cNvPr>
          <p:cNvSpPr txBox="1">
            <a:spLocks/>
          </p:cNvSpPr>
          <p:nvPr/>
        </p:nvSpPr>
        <p:spPr bwMode="auto">
          <a:xfrm>
            <a:off x="2776538" y="8356600"/>
            <a:ext cx="80264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600">
                <a:latin typeface="Arial" panose="020B0604020202020204" pitchFamily="34" charset="0"/>
                <a:cs typeface="Arial" panose="020B0604020202020204" pitchFamily="34" charset="0"/>
                <a:sym typeface="Arial" panose="020B0604020202020204" pitchFamily="34" charset="0"/>
              </a:rPr>
              <a:t>signal of fluorophores at </a:t>
            </a:r>
            <a:r>
              <a:rPr lang="it-IT" altLang="it-IT" sz="2600" i="1">
                <a:latin typeface="Arial" panose="020B0604020202020204" pitchFamily="34" charset="0"/>
                <a:cs typeface="Arial" panose="020B0604020202020204" pitchFamily="34" charset="0"/>
                <a:sym typeface="Arial" panose="020B0604020202020204" pitchFamily="34" charset="0"/>
              </a:rPr>
              <a:t>r</a:t>
            </a:r>
            <a:r>
              <a:rPr lang="it-IT" altLang="it-IT" sz="2600">
                <a:latin typeface="Arial" panose="020B0604020202020204" pitchFamily="34" charset="0"/>
                <a:cs typeface="Arial" panose="020B0604020202020204" pitchFamily="34" charset="0"/>
                <a:sym typeface="Arial" panose="020B0604020202020204" pitchFamily="34" charset="0"/>
              </a:rPr>
              <a:t> equal to the doughnut crest </a:t>
            </a:r>
          </a:p>
        </p:txBody>
      </p:sp>
      <p:pic>
        <p:nvPicPr>
          <p:cNvPr id="96290" name="Picture 46">
            <a:extLst>
              <a:ext uri="{FF2B5EF4-FFF2-40B4-BE49-F238E27FC236}">
                <a16:creationId xmlns:a16="http://schemas.microsoft.com/office/drawing/2014/main" id="{23E6436F-FBF2-4660-972A-2FCB8D62C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9463" y="10098088"/>
            <a:ext cx="69675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1" descr="Slide Number">
            <a:extLst>
              <a:ext uri="{FF2B5EF4-FFF2-40B4-BE49-F238E27FC236}">
                <a16:creationId xmlns:a16="http://schemas.microsoft.com/office/drawing/2014/main" id="{D494A4F8-0576-4BD3-BC99-7819F4C8074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31221546-6F9B-4696-8F29-3C651E334766}" type="slidenum">
              <a:rPr lang="it-IT" altLang="it-IT" sz="2600">
                <a:latin typeface="Arial" panose="020B0604020202020204" pitchFamily="34" charset="0"/>
                <a:cs typeface="Arial" panose="020B0604020202020204" pitchFamily="34" charset="0"/>
                <a:sym typeface="Arial" panose="020B0604020202020204" pitchFamily="34" charset="0"/>
              </a:rPr>
              <a:pPr eaLnBrk="1"/>
              <a:t>74</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97282" name="Picture 2" descr="Image">
            <a:extLst>
              <a:ext uri="{FF2B5EF4-FFF2-40B4-BE49-F238E27FC236}">
                <a16:creationId xmlns:a16="http://schemas.microsoft.com/office/drawing/2014/main" id="{14EB1B49-4914-4DBA-A215-82C6938823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1016000"/>
            <a:ext cx="17932400" cy="1054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3" name="Text Box 3" descr="Confocal and STED measurements of fixed Hela cells, with Oregon-Green 488 - labelled tubulin.">
            <a:extLst>
              <a:ext uri="{FF2B5EF4-FFF2-40B4-BE49-F238E27FC236}">
                <a16:creationId xmlns:a16="http://schemas.microsoft.com/office/drawing/2014/main" id="{FAEA4609-EC80-4B22-8707-A736D2D94D91}"/>
              </a:ext>
            </a:extLst>
          </p:cNvPr>
          <p:cNvSpPr txBox="1">
            <a:spLocks/>
          </p:cNvSpPr>
          <p:nvPr/>
        </p:nvSpPr>
        <p:spPr bwMode="auto">
          <a:xfrm>
            <a:off x="231775" y="12433300"/>
            <a:ext cx="24384000"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000">
                <a:latin typeface="Arial" panose="020B0604020202020204" pitchFamily="34" charset="0"/>
                <a:cs typeface="Arial" panose="020B0604020202020204" pitchFamily="34" charset="0"/>
                <a:sym typeface="Arial" panose="020B0604020202020204" pitchFamily="34" charset="0"/>
              </a:rPr>
              <a:t>Confocal and STED measurements of fixed Hela cells, with Oregon-Green 488 - labelled tubulin.</a:t>
            </a:r>
          </a:p>
        </p:txBody>
      </p:sp>
      <p:sp>
        <p:nvSpPr>
          <p:cNvPr id="97284" name="Text Box 4" descr="Confocal">
            <a:extLst>
              <a:ext uri="{FF2B5EF4-FFF2-40B4-BE49-F238E27FC236}">
                <a16:creationId xmlns:a16="http://schemas.microsoft.com/office/drawing/2014/main" id="{E4E4920E-8EF1-4127-8A97-091D3A1BFDB5}"/>
              </a:ext>
            </a:extLst>
          </p:cNvPr>
          <p:cNvSpPr txBox="1">
            <a:spLocks/>
          </p:cNvSpPr>
          <p:nvPr/>
        </p:nvSpPr>
        <p:spPr bwMode="auto">
          <a:xfrm rot="-5400000">
            <a:off x="1137443" y="2682082"/>
            <a:ext cx="26209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solidFill>
                  <a:srgbClr val="00245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Confocal</a:t>
            </a:r>
          </a:p>
        </p:txBody>
      </p:sp>
      <p:sp>
        <p:nvSpPr>
          <p:cNvPr id="97285" name="Rectangle 5" descr="Separation of Photons by LIfetime Tuning (SPLIT)">
            <a:extLst>
              <a:ext uri="{FF2B5EF4-FFF2-40B4-BE49-F238E27FC236}">
                <a16:creationId xmlns:a16="http://schemas.microsoft.com/office/drawing/2014/main" id="{01363410-D330-48F4-89E3-1F1AD10A1847}"/>
              </a:ext>
            </a:extLst>
          </p:cNvPr>
          <p:cNvSpPr>
            <a:spLocks/>
          </p:cNvSpPr>
          <p:nvPr>
            <p:ph type="title"/>
          </p:nvPr>
        </p:nvSpPr>
        <p:spPr>
          <a:xfrm>
            <a:off x="188913" y="207963"/>
            <a:ext cx="19929475" cy="1169987"/>
          </a:xfrm>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a:t>
            </a:r>
          </a:p>
        </p:txBody>
      </p:sp>
      <p:sp>
        <p:nvSpPr>
          <p:cNvPr id="97286" name="Text Box 6" descr="Lanzanò L.,…, Vicidomini G., Nat. Comm., 6,6701 (2015)">
            <a:extLst>
              <a:ext uri="{FF2B5EF4-FFF2-40B4-BE49-F238E27FC236}">
                <a16:creationId xmlns:a16="http://schemas.microsoft.com/office/drawing/2014/main" id="{E922B6CA-420E-4797-80E4-07BD5A85EFC7}"/>
              </a:ext>
            </a:extLst>
          </p:cNvPr>
          <p:cNvSpPr txBox="1">
            <a:spLocks/>
          </p:cNvSpPr>
          <p:nvPr/>
        </p:nvSpPr>
        <p:spPr bwMode="auto">
          <a:xfrm>
            <a:off x="19000788" y="12647613"/>
            <a:ext cx="48355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1350">
              <a:defRPr sz="5000">
                <a:solidFill>
                  <a:srgbClr val="000000"/>
                </a:solidFill>
                <a:latin typeface="Helvetica Light" charset="0"/>
                <a:ea typeface="Helvetica Light" charset="0"/>
                <a:cs typeface="Helvetica Light" charset="0"/>
                <a:sym typeface="Helvetica Light" charset="0"/>
              </a:defRPr>
            </a:lvl1pPr>
            <a:lvl2pPr marL="742950" indent="-285750" algn="ctr" defTabSz="641350">
              <a:defRPr sz="5000">
                <a:solidFill>
                  <a:srgbClr val="000000"/>
                </a:solidFill>
                <a:latin typeface="Helvetica Light" charset="0"/>
                <a:ea typeface="Helvetica Light" charset="0"/>
                <a:cs typeface="Helvetica Light" charset="0"/>
                <a:sym typeface="Helvetica Light" charset="0"/>
              </a:defRPr>
            </a:lvl2pPr>
            <a:lvl3pPr marL="1143000" indent="-228600" algn="ctr" defTabSz="641350">
              <a:defRPr sz="5000">
                <a:solidFill>
                  <a:srgbClr val="000000"/>
                </a:solidFill>
                <a:latin typeface="Helvetica Light" charset="0"/>
                <a:ea typeface="Helvetica Light" charset="0"/>
                <a:cs typeface="Helvetica Light" charset="0"/>
                <a:sym typeface="Helvetica Light" charset="0"/>
              </a:defRPr>
            </a:lvl3pPr>
            <a:lvl4pPr marL="1600200" indent="-228600" algn="ctr" defTabSz="641350">
              <a:defRPr sz="5000">
                <a:solidFill>
                  <a:srgbClr val="000000"/>
                </a:solidFill>
                <a:latin typeface="Helvetica Light" charset="0"/>
                <a:ea typeface="Helvetica Light" charset="0"/>
                <a:cs typeface="Helvetica Light" charset="0"/>
                <a:sym typeface="Helvetica Light" charset="0"/>
              </a:defRPr>
            </a:lvl4pPr>
            <a:lvl5pPr marL="2057400" indent="-228600" algn="ctr" defTabSz="641350">
              <a:defRPr sz="5000">
                <a:solidFill>
                  <a:srgbClr val="000000"/>
                </a:solidFill>
                <a:latin typeface="Helvetica Light" charset="0"/>
                <a:ea typeface="Helvetica Light" charset="0"/>
                <a:cs typeface="Helvetica Light" charset="0"/>
                <a:sym typeface="Helvetica Light" charset="0"/>
              </a:defRPr>
            </a:lvl5pPr>
            <a:lvl6pPr marL="25146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Lanzanò L.,…, Vicidomini G., Nat. Comm., 6,6701 (2015)</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descr="Slide Number">
            <a:extLst>
              <a:ext uri="{FF2B5EF4-FFF2-40B4-BE49-F238E27FC236}">
                <a16:creationId xmlns:a16="http://schemas.microsoft.com/office/drawing/2014/main" id="{C137814F-B33D-4ADB-8C73-CFA6BFB8BA72}"/>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F53C4804-7045-463C-B605-80BEA3A90D52}" type="slidenum">
              <a:rPr lang="it-IT" altLang="it-IT" sz="2600">
                <a:latin typeface="Arial" panose="020B0604020202020204" pitchFamily="34" charset="0"/>
                <a:cs typeface="Arial" panose="020B0604020202020204" pitchFamily="34" charset="0"/>
                <a:sym typeface="Arial" panose="020B0604020202020204" pitchFamily="34" charset="0"/>
              </a:rPr>
              <a:pPr eaLnBrk="1"/>
              <a:t>75</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98306" name="Picture 2" descr="Image">
            <a:extLst>
              <a:ext uri="{FF2B5EF4-FFF2-40B4-BE49-F238E27FC236}">
                <a16:creationId xmlns:a16="http://schemas.microsoft.com/office/drawing/2014/main" id="{7AFBE113-5D63-4D8A-B3D9-1DAC44B758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1016000"/>
            <a:ext cx="18389600" cy="1150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7" name="Text Box 3" descr="STED-FLIM">
            <a:extLst>
              <a:ext uri="{FF2B5EF4-FFF2-40B4-BE49-F238E27FC236}">
                <a16:creationId xmlns:a16="http://schemas.microsoft.com/office/drawing/2014/main" id="{926320B5-BC1F-485F-8988-5857E66FC994}"/>
              </a:ext>
            </a:extLst>
          </p:cNvPr>
          <p:cNvSpPr txBox="1">
            <a:spLocks/>
          </p:cNvSpPr>
          <p:nvPr/>
        </p:nvSpPr>
        <p:spPr bwMode="auto">
          <a:xfrm rot="-5400000">
            <a:off x="715168" y="3139282"/>
            <a:ext cx="346551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solidFill>
                  <a:srgbClr val="00245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STED-FLIM</a:t>
            </a:r>
          </a:p>
        </p:txBody>
      </p:sp>
      <p:sp>
        <p:nvSpPr>
          <p:cNvPr id="98308" name="Text Box 4" descr="Confocal and STED measurements of fixed Hela cells, with Oregon-Green 488 - labelled tubulin.">
            <a:extLst>
              <a:ext uri="{FF2B5EF4-FFF2-40B4-BE49-F238E27FC236}">
                <a16:creationId xmlns:a16="http://schemas.microsoft.com/office/drawing/2014/main" id="{87F3C694-F5D4-498A-8803-0795CDAC2247}"/>
              </a:ext>
            </a:extLst>
          </p:cNvPr>
          <p:cNvSpPr txBox="1">
            <a:spLocks/>
          </p:cNvSpPr>
          <p:nvPr/>
        </p:nvSpPr>
        <p:spPr bwMode="auto">
          <a:xfrm>
            <a:off x="231775" y="12433300"/>
            <a:ext cx="24384000"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000">
                <a:latin typeface="Arial" panose="020B0604020202020204" pitchFamily="34" charset="0"/>
                <a:cs typeface="Arial" panose="020B0604020202020204" pitchFamily="34" charset="0"/>
                <a:sym typeface="Arial" panose="020B0604020202020204" pitchFamily="34" charset="0"/>
              </a:rPr>
              <a:t>Confocal and STED measurements of fixed Hela cells, with Oregon-Green 488 - labelled tubulin.</a:t>
            </a:r>
          </a:p>
        </p:txBody>
      </p:sp>
      <p:sp>
        <p:nvSpPr>
          <p:cNvPr id="98309" name="Rectangle 5" descr="Separation of Photons by LIfetime Tuning (SPLIT)">
            <a:extLst>
              <a:ext uri="{FF2B5EF4-FFF2-40B4-BE49-F238E27FC236}">
                <a16:creationId xmlns:a16="http://schemas.microsoft.com/office/drawing/2014/main" id="{56F2793C-A306-4393-8A70-B179FD69D4AF}"/>
              </a:ext>
            </a:extLst>
          </p:cNvPr>
          <p:cNvSpPr>
            <a:spLocks/>
          </p:cNvSpPr>
          <p:nvPr>
            <p:ph type="title"/>
          </p:nvPr>
        </p:nvSpPr>
        <p:spPr>
          <a:xfrm>
            <a:off x="188913" y="207963"/>
            <a:ext cx="19929475" cy="1169987"/>
          </a:xfrm>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SPLIT-STED</a:t>
            </a:r>
          </a:p>
        </p:txBody>
      </p:sp>
      <p:sp>
        <p:nvSpPr>
          <p:cNvPr id="98310" name="Text Box 6" descr="Lanzanò L.,…, Vicidomini G., Nat. Comm., 6,6701 (2015)">
            <a:extLst>
              <a:ext uri="{FF2B5EF4-FFF2-40B4-BE49-F238E27FC236}">
                <a16:creationId xmlns:a16="http://schemas.microsoft.com/office/drawing/2014/main" id="{1ACC9BE1-D182-4A23-87B0-1AE0E417DFF4}"/>
              </a:ext>
            </a:extLst>
          </p:cNvPr>
          <p:cNvSpPr txBox="1">
            <a:spLocks/>
          </p:cNvSpPr>
          <p:nvPr/>
        </p:nvSpPr>
        <p:spPr bwMode="auto">
          <a:xfrm>
            <a:off x="19000788" y="12647613"/>
            <a:ext cx="48355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1350">
              <a:defRPr sz="5000">
                <a:solidFill>
                  <a:srgbClr val="000000"/>
                </a:solidFill>
                <a:latin typeface="Helvetica Light" charset="0"/>
                <a:ea typeface="Helvetica Light" charset="0"/>
                <a:cs typeface="Helvetica Light" charset="0"/>
                <a:sym typeface="Helvetica Light" charset="0"/>
              </a:defRPr>
            </a:lvl1pPr>
            <a:lvl2pPr marL="742950" indent="-285750" algn="ctr" defTabSz="641350">
              <a:defRPr sz="5000">
                <a:solidFill>
                  <a:srgbClr val="000000"/>
                </a:solidFill>
                <a:latin typeface="Helvetica Light" charset="0"/>
                <a:ea typeface="Helvetica Light" charset="0"/>
                <a:cs typeface="Helvetica Light" charset="0"/>
                <a:sym typeface="Helvetica Light" charset="0"/>
              </a:defRPr>
            </a:lvl2pPr>
            <a:lvl3pPr marL="1143000" indent="-228600" algn="ctr" defTabSz="641350">
              <a:defRPr sz="5000">
                <a:solidFill>
                  <a:srgbClr val="000000"/>
                </a:solidFill>
                <a:latin typeface="Helvetica Light" charset="0"/>
                <a:ea typeface="Helvetica Light" charset="0"/>
                <a:cs typeface="Helvetica Light" charset="0"/>
                <a:sym typeface="Helvetica Light" charset="0"/>
              </a:defRPr>
            </a:lvl3pPr>
            <a:lvl4pPr marL="1600200" indent="-228600" algn="ctr" defTabSz="641350">
              <a:defRPr sz="5000">
                <a:solidFill>
                  <a:srgbClr val="000000"/>
                </a:solidFill>
                <a:latin typeface="Helvetica Light" charset="0"/>
                <a:ea typeface="Helvetica Light" charset="0"/>
                <a:cs typeface="Helvetica Light" charset="0"/>
                <a:sym typeface="Helvetica Light" charset="0"/>
              </a:defRPr>
            </a:lvl4pPr>
            <a:lvl5pPr marL="2057400" indent="-228600" algn="ctr" defTabSz="641350">
              <a:defRPr sz="5000">
                <a:solidFill>
                  <a:srgbClr val="000000"/>
                </a:solidFill>
                <a:latin typeface="Helvetica Light" charset="0"/>
                <a:ea typeface="Helvetica Light" charset="0"/>
                <a:cs typeface="Helvetica Light" charset="0"/>
                <a:sym typeface="Helvetica Light" charset="0"/>
              </a:defRPr>
            </a:lvl5pPr>
            <a:lvl6pPr marL="25146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Lanzanò L.,…, Vicidomini G., Nat. Comm., 6,6701 (2015)</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descr="SPLIT Vs Gated-STED">
            <a:extLst>
              <a:ext uri="{FF2B5EF4-FFF2-40B4-BE49-F238E27FC236}">
                <a16:creationId xmlns:a16="http://schemas.microsoft.com/office/drawing/2014/main" id="{C95AC47E-CF42-427A-8BA3-9CA2FAE503B9}"/>
              </a:ext>
            </a:extLst>
          </p:cNvPr>
          <p:cNvSpPr>
            <a:spLocks/>
          </p:cNvSpPr>
          <p:nvPr>
            <p:ph type="title"/>
          </p:nvPr>
        </p:nvSpPr>
        <p:spPr>
          <a:xfrm>
            <a:off x="188913" y="207963"/>
            <a:ext cx="19929475" cy="1169987"/>
          </a:xfrm>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 Vs Gated-STED</a:t>
            </a:r>
          </a:p>
        </p:txBody>
      </p:sp>
      <p:sp>
        <p:nvSpPr>
          <p:cNvPr id="99330" name="Text Box 2" descr="Slide Number">
            <a:extLst>
              <a:ext uri="{FF2B5EF4-FFF2-40B4-BE49-F238E27FC236}">
                <a16:creationId xmlns:a16="http://schemas.microsoft.com/office/drawing/2014/main" id="{26C177D5-71FD-4FCF-975E-047CC575FF04}"/>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16AF69A8-7144-4274-802F-1608FBE62097}" type="slidenum">
              <a:rPr lang="it-IT" altLang="it-IT" sz="2600">
                <a:latin typeface="Arial" panose="020B0604020202020204" pitchFamily="34" charset="0"/>
                <a:cs typeface="Arial" panose="020B0604020202020204" pitchFamily="34" charset="0"/>
                <a:sym typeface="Arial" panose="020B0604020202020204" pitchFamily="34" charset="0"/>
              </a:rPr>
              <a:pPr eaLnBrk="1"/>
              <a:t>76</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99331" name="Picture 3" descr="Image">
            <a:extLst>
              <a:ext uri="{FF2B5EF4-FFF2-40B4-BE49-F238E27FC236}">
                <a16:creationId xmlns:a16="http://schemas.microsoft.com/office/drawing/2014/main" id="{3BBF2804-7678-4D4B-B4C0-69E2B9D80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1854200"/>
            <a:ext cx="9829800" cy="975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2" name="Picture 4" descr="Image">
            <a:extLst>
              <a:ext uri="{FF2B5EF4-FFF2-40B4-BE49-F238E27FC236}">
                <a16:creationId xmlns:a16="http://schemas.microsoft.com/office/drawing/2014/main" id="{3D4595B1-A6A4-4BE7-B119-5D59E926A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0650" y="1617663"/>
            <a:ext cx="18415000" cy="1074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3" name="Text Box 5" descr="Confocal and STED measurements of fixed Hela cells, with Oregon-Green 488 - labelled tubulin.">
            <a:extLst>
              <a:ext uri="{FF2B5EF4-FFF2-40B4-BE49-F238E27FC236}">
                <a16:creationId xmlns:a16="http://schemas.microsoft.com/office/drawing/2014/main" id="{7BB31708-C5A6-4B9D-86FB-BD61827850FE}"/>
              </a:ext>
            </a:extLst>
          </p:cNvPr>
          <p:cNvSpPr txBox="1">
            <a:spLocks/>
          </p:cNvSpPr>
          <p:nvPr/>
        </p:nvSpPr>
        <p:spPr bwMode="auto">
          <a:xfrm>
            <a:off x="231775" y="12433300"/>
            <a:ext cx="24384000"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2000">
                <a:latin typeface="Arial" panose="020B0604020202020204" pitchFamily="34" charset="0"/>
                <a:cs typeface="Arial" panose="020B0604020202020204" pitchFamily="34" charset="0"/>
                <a:sym typeface="Arial" panose="020B0604020202020204" pitchFamily="34" charset="0"/>
              </a:rPr>
              <a:t>Confocal and STED measurements of fixed Hela cells, with Oregon-Green 488 - labelled tubulin.</a:t>
            </a:r>
          </a:p>
        </p:txBody>
      </p:sp>
      <p:sp>
        <p:nvSpPr>
          <p:cNvPr id="99334" name="Text Box 6" descr="Photons from the center…">
            <a:extLst>
              <a:ext uri="{FF2B5EF4-FFF2-40B4-BE49-F238E27FC236}">
                <a16:creationId xmlns:a16="http://schemas.microsoft.com/office/drawing/2014/main" id="{FE76E94C-CBB6-4241-9237-5F9A3C25CAC7}"/>
              </a:ext>
            </a:extLst>
          </p:cNvPr>
          <p:cNvSpPr txBox="1">
            <a:spLocks/>
          </p:cNvSpPr>
          <p:nvPr/>
        </p:nvSpPr>
        <p:spPr bwMode="auto">
          <a:xfrm>
            <a:off x="21223288" y="2236788"/>
            <a:ext cx="2895600"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000">
                <a:solidFill>
                  <a:schemeClr val="accent2"/>
                </a:solidFill>
                <a:latin typeface="Arial" panose="020B0604020202020204" pitchFamily="34" charset="0"/>
                <a:cs typeface="Arial" panose="020B0604020202020204" pitchFamily="34" charset="0"/>
                <a:sym typeface="Arial" panose="020B0604020202020204" pitchFamily="34" charset="0"/>
              </a:rPr>
              <a:t>Photons from the center</a:t>
            </a:r>
          </a:p>
          <a:p>
            <a:pPr eaLnBrk="1"/>
            <a:r>
              <a:rPr lang="it-IT" altLang="it-IT" sz="2000">
                <a:solidFill>
                  <a:schemeClr val="accent2"/>
                </a:solidFill>
                <a:latin typeface="Arial" panose="020B0604020202020204" pitchFamily="34" charset="0"/>
                <a:cs typeface="Arial" panose="020B0604020202020204" pitchFamily="34" charset="0"/>
                <a:sym typeface="Arial" panose="020B0604020202020204" pitchFamily="34" charset="0"/>
              </a:rPr>
              <a:t>(slow components)</a:t>
            </a:r>
          </a:p>
        </p:txBody>
      </p:sp>
      <p:sp>
        <p:nvSpPr>
          <p:cNvPr id="99335" name="Text Box 7" descr="Photons from the periphery (fast components)">
            <a:extLst>
              <a:ext uri="{FF2B5EF4-FFF2-40B4-BE49-F238E27FC236}">
                <a16:creationId xmlns:a16="http://schemas.microsoft.com/office/drawing/2014/main" id="{B389B06C-8502-45A5-8224-27558B124157}"/>
              </a:ext>
            </a:extLst>
          </p:cNvPr>
          <p:cNvSpPr txBox="1">
            <a:spLocks/>
          </p:cNvSpPr>
          <p:nvPr/>
        </p:nvSpPr>
        <p:spPr bwMode="auto">
          <a:xfrm>
            <a:off x="21082000" y="4714875"/>
            <a:ext cx="3176588"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000">
                <a:solidFill>
                  <a:srgbClr val="C82506"/>
                </a:solidFill>
                <a:latin typeface="Arial" panose="020B0604020202020204" pitchFamily="34" charset="0"/>
                <a:cs typeface="Arial" panose="020B0604020202020204" pitchFamily="34" charset="0"/>
                <a:sym typeface="Arial" panose="020B0604020202020204" pitchFamily="34" charset="0"/>
              </a:rPr>
              <a:t>Photons from the periphery</a:t>
            </a:r>
            <a:br>
              <a:rPr lang="it-IT" altLang="it-IT" sz="2000">
                <a:solidFill>
                  <a:srgbClr val="C82506"/>
                </a:solidFill>
                <a:latin typeface="Arial" panose="020B0604020202020204" pitchFamily="34" charset="0"/>
                <a:cs typeface="Arial" panose="020B0604020202020204" pitchFamily="34" charset="0"/>
                <a:sym typeface="Arial" panose="020B0604020202020204" pitchFamily="34" charset="0"/>
              </a:rPr>
            </a:br>
            <a:r>
              <a:rPr lang="it-IT" altLang="it-IT" sz="2000">
                <a:solidFill>
                  <a:srgbClr val="C82506"/>
                </a:solidFill>
                <a:latin typeface="Arial" panose="020B0604020202020204" pitchFamily="34" charset="0"/>
                <a:cs typeface="Arial" panose="020B0604020202020204" pitchFamily="34" charset="0"/>
                <a:sym typeface="Arial" panose="020B0604020202020204" pitchFamily="34" charset="0"/>
              </a:rPr>
              <a:t>(fast components)</a:t>
            </a:r>
          </a:p>
        </p:txBody>
      </p:sp>
      <p:sp>
        <p:nvSpPr>
          <p:cNvPr id="99336" name="Text Box 8" descr="anti Stokes-shift background photons…">
            <a:extLst>
              <a:ext uri="{FF2B5EF4-FFF2-40B4-BE49-F238E27FC236}">
                <a16:creationId xmlns:a16="http://schemas.microsoft.com/office/drawing/2014/main" id="{819D94D3-34C6-46AA-9B4C-A62AC6504672}"/>
              </a:ext>
            </a:extLst>
          </p:cNvPr>
          <p:cNvSpPr txBox="1">
            <a:spLocks/>
          </p:cNvSpPr>
          <p:nvPr/>
        </p:nvSpPr>
        <p:spPr bwMode="auto">
          <a:xfrm>
            <a:off x="21426488" y="7005638"/>
            <a:ext cx="2487612" cy="9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000">
                <a:solidFill>
                  <a:schemeClr val="accent1"/>
                </a:solidFill>
                <a:latin typeface="Arial" panose="020B0604020202020204" pitchFamily="34" charset="0"/>
                <a:cs typeface="Arial" panose="020B0604020202020204" pitchFamily="34" charset="0"/>
                <a:sym typeface="Arial" panose="020B0604020202020204" pitchFamily="34" charset="0"/>
              </a:rPr>
              <a:t>anti Stokes-shift</a:t>
            </a:r>
            <a:br>
              <a:rPr lang="it-IT" altLang="it-IT" sz="2000">
                <a:solidFill>
                  <a:schemeClr val="accent1"/>
                </a:solidFill>
                <a:latin typeface="Arial" panose="020B0604020202020204" pitchFamily="34" charset="0"/>
                <a:cs typeface="Arial" panose="020B0604020202020204" pitchFamily="34" charset="0"/>
                <a:sym typeface="Arial" panose="020B0604020202020204" pitchFamily="34" charset="0"/>
              </a:rPr>
            </a:br>
            <a:r>
              <a:rPr lang="it-IT" altLang="it-IT" sz="2000">
                <a:solidFill>
                  <a:schemeClr val="accent1"/>
                </a:solidFill>
                <a:latin typeface="Arial" panose="020B0604020202020204" pitchFamily="34" charset="0"/>
                <a:cs typeface="Arial" panose="020B0604020202020204" pitchFamily="34" charset="0"/>
                <a:sym typeface="Arial" panose="020B0604020202020204" pitchFamily="34" charset="0"/>
              </a:rPr>
              <a:t>background photons</a:t>
            </a:r>
          </a:p>
          <a:p>
            <a:pPr eaLnBrk="1"/>
            <a:r>
              <a:rPr lang="it-IT" altLang="it-IT" sz="2000">
                <a:solidFill>
                  <a:schemeClr val="accent1"/>
                </a:solidFill>
                <a:latin typeface="Arial" panose="020B0604020202020204" pitchFamily="34" charset="0"/>
                <a:cs typeface="Arial" panose="020B0604020202020204" pitchFamily="34" charset="0"/>
                <a:sym typeface="Arial" panose="020B0604020202020204" pitchFamily="34" charset="0"/>
              </a:rPr>
              <a:t>(uncorrelated)</a:t>
            </a:r>
          </a:p>
        </p:txBody>
      </p:sp>
      <p:sp>
        <p:nvSpPr>
          <p:cNvPr id="99337" name="Text Box 9" descr="Lanzanò L.,…, Vicidomini G., Nat. Comm., 6,6701 (2015)">
            <a:extLst>
              <a:ext uri="{FF2B5EF4-FFF2-40B4-BE49-F238E27FC236}">
                <a16:creationId xmlns:a16="http://schemas.microsoft.com/office/drawing/2014/main" id="{0CE6B8ED-2F81-4AB4-9160-4FC4DA1771DC}"/>
              </a:ext>
            </a:extLst>
          </p:cNvPr>
          <p:cNvSpPr txBox="1">
            <a:spLocks/>
          </p:cNvSpPr>
          <p:nvPr/>
        </p:nvSpPr>
        <p:spPr bwMode="auto">
          <a:xfrm>
            <a:off x="19000788" y="12647613"/>
            <a:ext cx="48355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7" tIns="71437" rIns="71437" bIns="71437" anchor="ctr">
            <a:spAutoFit/>
          </a:bodyPr>
          <a:lstStyle>
            <a:lvl1pPr algn="ctr" defTabSz="641350">
              <a:defRPr sz="5000">
                <a:solidFill>
                  <a:srgbClr val="000000"/>
                </a:solidFill>
                <a:latin typeface="Helvetica Light" charset="0"/>
                <a:ea typeface="Helvetica Light" charset="0"/>
                <a:cs typeface="Helvetica Light" charset="0"/>
                <a:sym typeface="Helvetica Light" charset="0"/>
              </a:defRPr>
            </a:lvl1pPr>
            <a:lvl2pPr marL="742950" indent="-285750" algn="ctr" defTabSz="641350">
              <a:defRPr sz="5000">
                <a:solidFill>
                  <a:srgbClr val="000000"/>
                </a:solidFill>
                <a:latin typeface="Helvetica Light" charset="0"/>
                <a:ea typeface="Helvetica Light" charset="0"/>
                <a:cs typeface="Helvetica Light" charset="0"/>
                <a:sym typeface="Helvetica Light" charset="0"/>
              </a:defRPr>
            </a:lvl2pPr>
            <a:lvl3pPr marL="1143000" indent="-228600" algn="ctr" defTabSz="641350">
              <a:defRPr sz="5000">
                <a:solidFill>
                  <a:srgbClr val="000000"/>
                </a:solidFill>
                <a:latin typeface="Helvetica Light" charset="0"/>
                <a:ea typeface="Helvetica Light" charset="0"/>
                <a:cs typeface="Helvetica Light" charset="0"/>
                <a:sym typeface="Helvetica Light" charset="0"/>
              </a:defRPr>
            </a:lvl3pPr>
            <a:lvl4pPr marL="1600200" indent="-228600" algn="ctr" defTabSz="641350">
              <a:defRPr sz="5000">
                <a:solidFill>
                  <a:srgbClr val="000000"/>
                </a:solidFill>
                <a:latin typeface="Helvetica Light" charset="0"/>
                <a:ea typeface="Helvetica Light" charset="0"/>
                <a:cs typeface="Helvetica Light" charset="0"/>
                <a:sym typeface="Helvetica Light" charset="0"/>
              </a:defRPr>
            </a:lvl4pPr>
            <a:lvl5pPr marL="2057400" indent="-228600" algn="ctr" defTabSz="641350">
              <a:defRPr sz="5000">
                <a:solidFill>
                  <a:srgbClr val="000000"/>
                </a:solidFill>
                <a:latin typeface="Helvetica Light" charset="0"/>
                <a:ea typeface="Helvetica Light" charset="0"/>
                <a:cs typeface="Helvetica Light" charset="0"/>
                <a:sym typeface="Helvetica Light" charset="0"/>
              </a:defRPr>
            </a:lvl5pPr>
            <a:lvl6pPr marL="25146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64135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eaLnBrk="1"/>
            <a:r>
              <a:rPr lang="it-IT" altLang="it-IT" sz="1400" b="1">
                <a:latin typeface="Arial" panose="020B0604020202020204" pitchFamily="34" charset="0"/>
                <a:cs typeface="Arial" panose="020B0604020202020204" pitchFamily="34" charset="0"/>
                <a:sym typeface="Arial" panose="020B0604020202020204" pitchFamily="34" charset="0"/>
              </a:rPr>
              <a:t>Lanzanò L.,…, Vicidomini G., Nat. Comm., 6,6701 (2015)</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a:extLst>
              <a:ext uri="{FF2B5EF4-FFF2-40B4-BE49-F238E27FC236}">
                <a16:creationId xmlns:a16="http://schemas.microsoft.com/office/drawing/2014/main" id="{B4BDB4B3-13DA-46A1-B43C-BAA32CFD0D6A}"/>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SPLIT-pSTED</a:t>
            </a:r>
          </a:p>
        </p:txBody>
      </p:sp>
      <p:pic>
        <p:nvPicPr>
          <p:cNvPr id="100354" name="Picture 2" descr="pasted-image.tiff">
            <a:extLst>
              <a:ext uri="{FF2B5EF4-FFF2-40B4-BE49-F238E27FC236}">
                <a16:creationId xmlns:a16="http://schemas.microsoft.com/office/drawing/2014/main" id="{FD753EC5-C464-4B50-A47E-3E837BB15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2316163"/>
            <a:ext cx="19629437" cy="1008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0355" name="Picture 3" descr="pasted-image.tiff">
            <a:extLst>
              <a:ext uri="{FF2B5EF4-FFF2-40B4-BE49-F238E27FC236}">
                <a16:creationId xmlns:a16="http://schemas.microsoft.com/office/drawing/2014/main" id="{AE289FB1-897C-4AC2-BB70-9141AC51D5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6046788"/>
            <a:ext cx="4743450" cy="359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a:extLst>
              <a:ext uri="{FF2B5EF4-FFF2-40B4-BE49-F238E27FC236}">
                <a16:creationId xmlns:a16="http://schemas.microsoft.com/office/drawing/2014/main" id="{18BC01CD-B386-4585-B17C-F74434F47F3C}"/>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Acknowledgements</a:t>
            </a:r>
          </a:p>
        </p:txBody>
      </p:sp>
      <p:sp>
        <p:nvSpPr>
          <p:cNvPr id="101378" name="Text Box 2">
            <a:extLst>
              <a:ext uri="{FF2B5EF4-FFF2-40B4-BE49-F238E27FC236}">
                <a16:creationId xmlns:a16="http://schemas.microsoft.com/office/drawing/2014/main" id="{ADCF7092-D470-4048-8094-F1F4BA6BEFEB}"/>
              </a:ext>
            </a:extLst>
          </p:cNvPr>
          <p:cNvSpPr txBox="1">
            <a:spLocks/>
          </p:cNvSpPr>
          <p:nvPr/>
        </p:nvSpPr>
        <p:spPr bwMode="auto">
          <a:xfrm>
            <a:off x="23787100" y="13144500"/>
            <a:ext cx="4826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08EB097F-B6A9-4AF9-AADF-8A4DF3272066}" type="slidenum">
              <a:rPr lang="it-IT" altLang="it-IT" sz="2600">
                <a:latin typeface="Arial" panose="020B0604020202020204" pitchFamily="34" charset="0"/>
                <a:cs typeface="Arial" panose="020B0604020202020204" pitchFamily="34" charset="0"/>
                <a:sym typeface="Arial" panose="020B0604020202020204" pitchFamily="34" charset="0"/>
              </a:rPr>
              <a:pPr eaLnBrk="1"/>
              <a:t>78</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grpSp>
        <p:nvGrpSpPr>
          <p:cNvPr id="101379" name="Group 3">
            <a:extLst>
              <a:ext uri="{FF2B5EF4-FFF2-40B4-BE49-F238E27FC236}">
                <a16:creationId xmlns:a16="http://schemas.microsoft.com/office/drawing/2014/main" id="{8F247A4B-A800-4EA1-9EA3-872072BF8B67}"/>
              </a:ext>
            </a:extLst>
          </p:cNvPr>
          <p:cNvGrpSpPr>
            <a:grpSpLocks/>
          </p:cNvGrpSpPr>
          <p:nvPr/>
        </p:nvGrpSpPr>
        <p:grpSpPr bwMode="auto">
          <a:xfrm>
            <a:off x="4321175" y="5502275"/>
            <a:ext cx="3048000" cy="3124200"/>
            <a:chOff x="0" y="0"/>
            <a:chExt cx="3048000" cy="3124200"/>
          </a:xfrm>
        </p:grpSpPr>
        <p:pic>
          <p:nvPicPr>
            <p:cNvPr id="101419" name="Picture 4" descr="pasted-image.tiff">
              <a:extLst>
                <a:ext uri="{FF2B5EF4-FFF2-40B4-BE49-F238E27FC236}">
                  <a16:creationId xmlns:a16="http://schemas.microsoft.com/office/drawing/2014/main" id="{88110904-B926-4FF1-8ED8-4277247CA8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8900"/>
              <a:ext cx="27940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20" name="Picture 5">
              <a:extLst>
                <a:ext uri="{FF2B5EF4-FFF2-40B4-BE49-F238E27FC236}">
                  <a16:creationId xmlns:a16="http://schemas.microsoft.com/office/drawing/2014/main" id="{EDE7819F-7DE5-4EA8-847D-85CD351BE6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01380" name="Group 6">
            <a:extLst>
              <a:ext uri="{FF2B5EF4-FFF2-40B4-BE49-F238E27FC236}">
                <a16:creationId xmlns:a16="http://schemas.microsoft.com/office/drawing/2014/main" id="{EFF5EFFD-336C-4D96-AACA-975C055EE1B9}"/>
              </a:ext>
            </a:extLst>
          </p:cNvPr>
          <p:cNvGrpSpPr>
            <a:grpSpLocks/>
          </p:cNvGrpSpPr>
          <p:nvPr/>
        </p:nvGrpSpPr>
        <p:grpSpPr bwMode="auto">
          <a:xfrm>
            <a:off x="1062038" y="5502275"/>
            <a:ext cx="3048000" cy="3124200"/>
            <a:chOff x="0" y="0"/>
            <a:chExt cx="3048000" cy="3124200"/>
          </a:xfrm>
        </p:grpSpPr>
        <p:pic>
          <p:nvPicPr>
            <p:cNvPr id="101417" name="Picture 7" descr="pasted-image.tiff">
              <a:extLst>
                <a:ext uri="{FF2B5EF4-FFF2-40B4-BE49-F238E27FC236}">
                  <a16:creationId xmlns:a16="http://schemas.microsoft.com/office/drawing/2014/main" id="{C3FC7C0F-602E-48B3-B5B7-81CA8A3044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88900"/>
              <a:ext cx="27940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18" name="Picture 8">
              <a:extLst>
                <a:ext uri="{FF2B5EF4-FFF2-40B4-BE49-F238E27FC236}">
                  <a16:creationId xmlns:a16="http://schemas.microsoft.com/office/drawing/2014/main" id="{D96237E8-9BA9-4DA0-9A44-FB061CD1E6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1381" name="Text Box 9">
            <a:extLst>
              <a:ext uri="{FF2B5EF4-FFF2-40B4-BE49-F238E27FC236}">
                <a16:creationId xmlns:a16="http://schemas.microsoft.com/office/drawing/2014/main" id="{E3703085-BF09-40F9-A6BB-858BC8F39289}"/>
              </a:ext>
            </a:extLst>
          </p:cNvPr>
          <p:cNvSpPr txBox="1">
            <a:spLocks/>
          </p:cNvSpPr>
          <p:nvPr/>
        </p:nvSpPr>
        <p:spPr bwMode="auto">
          <a:xfrm>
            <a:off x="4848225" y="8482013"/>
            <a:ext cx="1993900"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a:latin typeface="Arial" panose="020B0604020202020204" pitchFamily="34" charset="0"/>
                <a:cs typeface="Arial" panose="020B0604020202020204" pitchFamily="34" charset="0"/>
                <a:sym typeface="Arial" panose="020B0604020202020204" pitchFamily="34" charset="0"/>
              </a:rPr>
              <a:t>Dr. Sami Koho</a:t>
            </a:r>
          </a:p>
          <a:p>
            <a:pPr eaLnBrk="1"/>
            <a:r>
              <a:rPr lang="it-IT" altLang="it-IT" sz="2200">
                <a:solidFill>
                  <a:srgbClr val="D41D00"/>
                </a:solidFill>
                <a:latin typeface="Arial" panose="020B0604020202020204" pitchFamily="34" charset="0"/>
                <a:cs typeface="Arial" panose="020B0604020202020204" pitchFamily="34" charset="0"/>
                <a:sym typeface="Arial" panose="020B0604020202020204" pitchFamily="34" charset="0"/>
              </a:rPr>
              <a:t>Researcher</a:t>
            </a:r>
          </a:p>
        </p:txBody>
      </p:sp>
      <p:sp>
        <p:nvSpPr>
          <p:cNvPr id="101382" name="Text Box 10">
            <a:extLst>
              <a:ext uri="{FF2B5EF4-FFF2-40B4-BE49-F238E27FC236}">
                <a16:creationId xmlns:a16="http://schemas.microsoft.com/office/drawing/2014/main" id="{2261D648-8952-4F4F-8A3D-E81BEEB2DA74}"/>
              </a:ext>
            </a:extLst>
          </p:cNvPr>
          <p:cNvSpPr txBox="1">
            <a:spLocks/>
          </p:cNvSpPr>
          <p:nvPr/>
        </p:nvSpPr>
        <p:spPr bwMode="auto">
          <a:xfrm>
            <a:off x="1193800" y="8456613"/>
            <a:ext cx="2786063"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a:latin typeface="Arial" panose="020B0604020202020204" pitchFamily="34" charset="0"/>
                <a:cs typeface="Arial" panose="020B0604020202020204" pitchFamily="34" charset="0"/>
                <a:sym typeface="Arial" panose="020B0604020202020204" pitchFamily="34" charset="0"/>
              </a:rPr>
              <a:t>Dr Simonluca Piazza</a:t>
            </a:r>
          </a:p>
          <a:p>
            <a:pPr eaLnBrk="1"/>
            <a:r>
              <a:rPr lang="it-IT" altLang="it-IT" sz="2200">
                <a:solidFill>
                  <a:srgbClr val="D41D00"/>
                </a:solidFill>
                <a:latin typeface="Arial" panose="020B0604020202020204" pitchFamily="34" charset="0"/>
                <a:cs typeface="Arial" panose="020B0604020202020204" pitchFamily="34" charset="0"/>
                <a:sym typeface="Arial" panose="020B0604020202020204" pitchFamily="34" charset="0"/>
              </a:rPr>
              <a:t>Post Doc</a:t>
            </a:r>
          </a:p>
        </p:txBody>
      </p:sp>
      <p:grpSp>
        <p:nvGrpSpPr>
          <p:cNvPr id="101383" name="Group 11">
            <a:extLst>
              <a:ext uri="{FF2B5EF4-FFF2-40B4-BE49-F238E27FC236}">
                <a16:creationId xmlns:a16="http://schemas.microsoft.com/office/drawing/2014/main" id="{81977D51-3E59-44BF-9590-FC32F945255A}"/>
              </a:ext>
            </a:extLst>
          </p:cNvPr>
          <p:cNvGrpSpPr>
            <a:grpSpLocks/>
          </p:cNvGrpSpPr>
          <p:nvPr/>
        </p:nvGrpSpPr>
        <p:grpSpPr bwMode="auto">
          <a:xfrm>
            <a:off x="4321175" y="1724025"/>
            <a:ext cx="3048000" cy="3124200"/>
            <a:chOff x="0" y="0"/>
            <a:chExt cx="3048000" cy="3124200"/>
          </a:xfrm>
        </p:grpSpPr>
        <p:pic>
          <p:nvPicPr>
            <p:cNvPr id="101415" name="Picture 12" descr="pasted-image.tiff">
              <a:extLst>
                <a:ext uri="{FF2B5EF4-FFF2-40B4-BE49-F238E27FC236}">
                  <a16:creationId xmlns:a16="http://schemas.microsoft.com/office/drawing/2014/main" id="{258B4000-152C-4B99-B61F-9D68DE4BD4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0" y="88900"/>
              <a:ext cx="27940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16" name="Picture 13">
              <a:extLst>
                <a:ext uri="{FF2B5EF4-FFF2-40B4-BE49-F238E27FC236}">
                  <a16:creationId xmlns:a16="http://schemas.microsoft.com/office/drawing/2014/main" id="{B2F3805F-7AF0-4CF6-8B45-5AE8F203D7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01384" name="Group 14">
            <a:extLst>
              <a:ext uri="{FF2B5EF4-FFF2-40B4-BE49-F238E27FC236}">
                <a16:creationId xmlns:a16="http://schemas.microsoft.com/office/drawing/2014/main" id="{3C70764E-4DF5-47DD-9B53-DABA0B4EF2A8}"/>
              </a:ext>
            </a:extLst>
          </p:cNvPr>
          <p:cNvGrpSpPr>
            <a:grpSpLocks/>
          </p:cNvGrpSpPr>
          <p:nvPr/>
        </p:nvGrpSpPr>
        <p:grpSpPr bwMode="auto">
          <a:xfrm>
            <a:off x="1062038" y="1724025"/>
            <a:ext cx="3048000" cy="3124200"/>
            <a:chOff x="0" y="0"/>
            <a:chExt cx="3048000" cy="3124200"/>
          </a:xfrm>
        </p:grpSpPr>
        <p:pic>
          <p:nvPicPr>
            <p:cNvPr id="101413" name="Picture 15" descr="pasted-image.tiff">
              <a:extLst>
                <a:ext uri="{FF2B5EF4-FFF2-40B4-BE49-F238E27FC236}">
                  <a16:creationId xmlns:a16="http://schemas.microsoft.com/office/drawing/2014/main" id="{E9DB3B22-766A-4867-B08B-AA6B381B3E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0" y="88900"/>
              <a:ext cx="27940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14" name="Picture 16">
              <a:extLst>
                <a:ext uri="{FF2B5EF4-FFF2-40B4-BE49-F238E27FC236}">
                  <a16:creationId xmlns:a16="http://schemas.microsoft.com/office/drawing/2014/main" id="{70F3EF52-66B8-4451-9DA6-34860D0DDF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01385" name="Group 17">
            <a:extLst>
              <a:ext uri="{FF2B5EF4-FFF2-40B4-BE49-F238E27FC236}">
                <a16:creationId xmlns:a16="http://schemas.microsoft.com/office/drawing/2014/main" id="{047B36BB-3EF4-4600-8F54-5753BC8F97F7}"/>
              </a:ext>
            </a:extLst>
          </p:cNvPr>
          <p:cNvGrpSpPr>
            <a:grpSpLocks/>
          </p:cNvGrpSpPr>
          <p:nvPr/>
        </p:nvGrpSpPr>
        <p:grpSpPr bwMode="auto">
          <a:xfrm>
            <a:off x="7589838" y="1724025"/>
            <a:ext cx="3048000" cy="3124200"/>
            <a:chOff x="0" y="0"/>
            <a:chExt cx="3048000" cy="3124200"/>
          </a:xfrm>
        </p:grpSpPr>
        <p:pic>
          <p:nvPicPr>
            <p:cNvPr id="101411" name="Picture 18" descr="pasted-image.tiff">
              <a:extLst>
                <a:ext uri="{FF2B5EF4-FFF2-40B4-BE49-F238E27FC236}">
                  <a16:creationId xmlns:a16="http://schemas.microsoft.com/office/drawing/2014/main" id="{68ADDF31-19E7-4846-9E08-C0FD8AFB87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000" y="88900"/>
              <a:ext cx="27940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12" name="Picture 19">
              <a:extLst>
                <a:ext uri="{FF2B5EF4-FFF2-40B4-BE49-F238E27FC236}">
                  <a16:creationId xmlns:a16="http://schemas.microsoft.com/office/drawing/2014/main" id="{B1F942BF-FDEC-4671-94B9-58E2D44507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1386" name="Text Box 20">
            <a:extLst>
              <a:ext uri="{FF2B5EF4-FFF2-40B4-BE49-F238E27FC236}">
                <a16:creationId xmlns:a16="http://schemas.microsoft.com/office/drawing/2014/main" id="{BFB157DE-946D-4680-B43D-CBF6530D8ACB}"/>
              </a:ext>
            </a:extLst>
          </p:cNvPr>
          <p:cNvSpPr txBox="1">
            <a:spLocks/>
          </p:cNvSpPr>
          <p:nvPr/>
        </p:nvSpPr>
        <p:spPr bwMode="auto">
          <a:xfrm>
            <a:off x="1460500" y="4714875"/>
            <a:ext cx="2252663"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a:latin typeface="Arial" panose="020B0604020202020204" pitchFamily="34" charset="0"/>
                <a:cs typeface="Arial" panose="020B0604020202020204" pitchFamily="34" charset="0"/>
                <a:sym typeface="Arial" panose="020B0604020202020204" pitchFamily="34" charset="0"/>
              </a:rPr>
              <a:t>Giorgio Tortarolo</a:t>
            </a:r>
          </a:p>
          <a:p>
            <a:pPr eaLnBrk="1"/>
            <a:r>
              <a:rPr lang="it-IT" altLang="it-IT" sz="2200">
                <a:solidFill>
                  <a:srgbClr val="D41D00"/>
                </a:solidFill>
                <a:latin typeface="Arial" panose="020B0604020202020204" pitchFamily="34" charset="0"/>
                <a:cs typeface="Arial" panose="020B0604020202020204" pitchFamily="34" charset="0"/>
                <a:sym typeface="Arial" panose="020B0604020202020204" pitchFamily="34" charset="0"/>
              </a:rPr>
              <a:t>PhD Student</a:t>
            </a:r>
          </a:p>
        </p:txBody>
      </p:sp>
      <p:sp>
        <p:nvSpPr>
          <p:cNvPr id="101387" name="Text Box 21">
            <a:extLst>
              <a:ext uri="{FF2B5EF4-FFF2-40B4-BE49-F238E27FC236}">
                <a16:creationId xmlns:a16="http://schemas.microsoft.com/office/drawing/2014/main" id="{B082F3AC-8960-4C48-8995-508E38596809}"/>
              </a:ext>
            </a:extLst>
          </p:cNvPr>
          <p:cNvSpPr txBox="1">
            <a:spLocks/>
          </p:cNvSpPr>
          <p:nvPr/>
        </p:nvSpPr>
        <p:spPr bwMode="auto">
          <a:xfrm>
            <a:off x="4632325" y="4714875"/>
            <a:ext cx="2427288"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a:latin typeface="Arial" panose="020B0604020202020204" pitchFamily="34" charset="0"/>
                <a:cs typeface="Arial" panose="020B0604020202020204" pitchFamily="34" charset="0"/>
                <a:sym typeface="Arial" panose="020B0604020202020204" pitchFamily="34" charset="0"/>
              </a:rPr>
              <a:t>Dr Marco Castello</a:t>
            </a:r>
          </a:p>
          <a:p>
            <a:pPr eaLnBrk="1"/>
            <a:r>
              <a:rPr lang="it-IT" altLang="it-IT" sz="2200">
                <a:solidFill>
                  <a:srgbClr val="D41D00"/>
                </a:solidFill>
                <a:latin typeface="Arial" panose="020B0604020202020204" pitchFamily="34" charset="0"/>
                <a:cs typeface="Arial" panose="020B0604020202020204" pitchFamily="34" charset="0"/>
                <a:sym typeface="Arial" panose="020B0604020202020204" pitchFamily="34" charset="0"/>
              </a:rPr>
              <a:t>Post Doc</a:t>
            </a:r>
          </a:p>
        </p:txBody>
      </p:sp>
      <p:sp>
        <p:nvSpPr>
          <p:cNvPr id="101388" name="Text Box 22">
            <a:extLst>
              <a:ext uri="{FF2B5EF4-FFF2-40B4-BE49-F238E27FC236}">
                <a16:creationId xmlns:a16="http://schemas.microsoft.com/office/drawing/2014/main" id="{38099E2F-EE4E-4B99-B452-9E2E88033D4F}"/>
              </a:ext>
            </a:extLst>
          </p:cNvPr>
          <p:cNvSpPr txBox="1">
            <a:spLocks/>
          </p:cNvSpPr>
          <p:nvPr/>
        </p:nvSpPr>
        <p:spPr bwMode="auto">
          <a:xfrm>
            <a:off x="7954963" y="4714875"/>
            <a:ext cx="2316162"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a:latin typeface="Arial" panose="020B0604020202020204" pitchFamily="34" charset="0"/>
                <a:cs typeface="Arial" panose="020B0604020202020204" pitchFamily="34" charset="0"/>
                <a:sym typeface="Arial" panose="020B0604020202020204" pitchFamily="34" charset="0"/>
              </a:rPr>
              <a:t>Marco Scotto</a:t>
            </a:r>
          </a:p>
          <a:p>
            <a:pPr eaLnBrk="1"/>
            <a:r>
              <a:rPr lang="it-IT" altLang="it-IT" sz="2200">
                <a:solidFill>
                  <a:srgbClr val="C82506"/>
                </a:solidFill>
                <a:latin typeface="Arial" panose="020B0604020202020204" pitchFamily="34" charset="0"/>
                <a:cs typeface="Arial" panose="020B0604020202020204" pitchFamily="34" charset="0"/>
                <a:sym typeface="Arial" panose="020B0604020202020204" pitchFamily="34" charset="0"/>
              </a:rPr>
              <a:t>Senior Technician</a:t>
            </a:r>
          </a:p>
        </p:txBody>
      </p:sp>
      <p:grpSp>
        <p:nvGrpSpPr>
          <p:cNvPr id="101389" name="Group 23">
            <a:extLst>
              <a:ext uri="{FF2B5EF4-FFF2-40B4-BE49-F238E27FC236}">
                <a16:creationId xmlns:a16="http://schemas.microsoft.com/office/drawing/2014/main" id="{FB509262-24A1-42E0-B640-BAD06C89BF29}"/>
              </a:ext>
            </a:extLst>
          </p:cNvPr>
          <p:cNvGrpSpPr>
            <a:grpSpLocks/>
          </p:cNvGrpSpPr>
          <p:nvPr/>
        </p:nvGrpSpPr>
        <p:grpSpPr bwMode="auto">
          <a:xfrm>
            <a:off x="7696200" y="5564188"/>
            <a:ext cx="5880100" cy="4968875"/>
            <a:chOff x="0" y="0"/>
            <a:chExt cx="5880100" cy="4969644"/>
          </a:xfrm>
        </p:grpSpPr>
        <p:pic>
          <p:nvPicPr>
            <p:cNvPr id="101408" name="Picture 24" descr="pasted-image.tiff">
              <a:extLst>
                <a:ext uri="{FF2B5EF4-FFF2-40B4-BE49-F238E27FC236}">
                  <a16:creationId xmlns:a16="http://schemas.microsoft.com/office/drawing/2014/main" id="{45F88776-E3DA-4AF0-89CE-E35A3EEC78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880100" cy="20059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09" name="Picture 25" descr="pasted-image.tiff">
              <a:extLst>
                <a:ext uri="{FF2B5EF4-FFF2-40B4-BE49-F238E27FC236}">
                  <a16:creationId xmlns:a16="http://schemas.microsoft.com/office/drawing/2014/main" id="{BA333C23-BD8A-4961-8A7A-8980A4C4C0E6}"/>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21" y="2175643"/>
              <a:ext cx="2794001" cy="2794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10" name="Picture 26" descr="pasted-image.tiff">
              <a:extLst>
                <a:ext uri="{FF2B5EF4-FFF2-40B4-BE49-F238E27FC236}">
                  <a16:creationId xmlns:a16="http://schemas.microsoft.com/office/drawing/2014/main" id="{1CC7ED70-8419-4C7E-9218-4D7C0FA1A762}"/>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3085878" y="2175643"/>
              <a:ext cx="2794001" cy="2794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01390" name="Group 27">
            <a:extLst>
              <a:ext uri="{FF2B5EF4-FFF2-40B4-BE49-F238E27FC236}">
                <a16:creationId xmlns:a16="http://schemas.microsoft.com/office/drawing/2014/main" id="{E7C7CAD7-26C3-45CF-B18B-EC1CD8A76B8E}"/>
              </a:ext>
            </a:extLst>
          </p:cNvPr>
          <p:cNvGrpSpPr>
            <a:grpSpLocks/>
          </p:cNvGrpSpPr>
          <p:nvPr/>
        </p:nvGrpSpPr>
        <p:grpSpPr bwMode="auto">
          <a:xfrm>
            <a:off x="1062038" y="9317038"/>
            <a:ext cx="3048000" cy="3124200"/>
            <a:chOff x="0" y="0"/>
            <a:chExt cx="3048000" cy="3124200"/>
          </a:xfrm>
        </p:grpSpPr>
        <p:pic>
          <p:nvPicPr>
            <p:cNvPr id="101406" name="Picture 28" descr="pasted-image.tiff">
              <a:extLst>
                <a:ext uri="{FF2B5EF4-FFF2-40B4-BE49-F238E27FC236}">
                  <a16:creationId xmlns:a16="http://schemas.microsoft.com/office/drawing/2014/main" id="{E0D7F4CD-9F6D-4AC8-822E-8FC9F0DE1A5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7000" y="88900"/>
              <a:ext cx="27940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07" name="Picture 29">
              <a:extLst>
                <a:ext uri="{FF2B5EF4-FFF2-40B4-BE49-F238E27FC236}">
                  <a16:creationId xmlns:a16="http://schemas.microsoft.com/office/drawing/2014/main" id="{E6D17577-FA63-410B-BDF8-0A6CEA687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1391" name="Text Box 30">
            <a:extLst>
              <a:ext uri="{FF2B5EF4-FFF2-40B4-BE49-F238E27FC236}">
                <a16:creationId xmlns:a16="http://schemas.microsoft.com/office/drawing/2014/main" id="{215F5020-3227-4DC9-BB3E-C37D244592D8}"/>
              </a:ext>
            </a:extLst>
          </p:cNvPr>
          <p:cNvSpPr txBox="1">
            <a:spLocks/>
          </p:cNvSpPr>
          <p:nvPr/>
        </p:nvSpPr>
        <p:spPr bwMode="auto">
          <a:xfrm>
            <a:off x="1558925" y="12298363"/>
            <a:ext cx="2055813"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a:latin typeface="Arial" panose="020B0604020202020204" pitchFamily="34" charset="0"/>
                <a:cs typeface="Arial" panose="020B0604020202020204" pitchFamily="34" charset="0"/>
                <a:sym typeface="Arial" panose="020B0604020202020204" pitchFamily="34" charset="0"/>
              </a:rPr>
              <a:t>Dr Eli Slenders</a:t>
            </a:r>
          </a:p>
          <a:p>
            <a:pPr eaLnBrk="1"/>
            <a:r>
              <a:rPr lang="it-IT" altLang="it-IT" sz="2200">
                <a:solidFill>
                  <a:srgbClr val="D41D00"/>
                </a:solidFill>
                <a:latin typeface="Arial" panose="020B0604020202020204" pitchFamily="34" charset="0"/>
                <a:cs typeface="Arial" panose="020B0604020202020204" pitchFamily="34" charset="0"/>
                <a:sym typeface="Arial" panose="020B0604020202020204" pitchFamily="34" charset="0"/>
              </a:rPr>
              <a:t>Post Doc</a:t>
            </a:r>
          </a:p>
        </p:txBody>
      </p:sp>
      <p:grpSp>
        <p:nvGrpSpPr>
          <p:cNvPr id="101392" name="Group 31">
            <a:extLst>
              <a:ext uri="{FF2B5EF4-FFF2-40B4-BE49-F238E27FC236}">
                <a16:creationId xmlns:a16="http://schemas.microsoft.com/office/drawing/2014/main" id="{D3D6D0A1-34E9-486E-9F2A-039C8EAD1277}"/>
              </a:ext>
            </a:extLst>
          </p:cNvPr>
          <p:cNvGrpSpPr>
            <a:grpSpLocks/>
          </p:cNvGrpSpPr>
          <p:nvPr/>
        </p:nvGrpSpPr>
        <p:grpSpPr bwMode="auto">
          <a:xfrm>
            <a:off x="4321175" y="9320213"/>
            <a:ext cx="3048000" cy="3119437"/>
            <a:chOff x="0" y="0"/>
            <a:chExt cx="3048000" cy="3118406"/>
          </a:xfrm>
        </p:grpSpPr>
        <p:pic>
          <p:nvPicPr>
            <p:cNvPr id="101404" name="Picture 32" descr="pasted-image.tiff">
              <a:extLst>
                <a:ext uri="{FF2B5EF4-FFF2-40B4-BE49-F238E27FC236}">
                  <a16:creationId xmlns:a16="http://schemas.microsoft.com/office/drawing/2014/main" id="{1576759E-C3C6-4368-BBE2-4212AB582F1A}"/>
                </a:ext>
              </a:extLst>
            </p:cNvPr>
            <p:cNvPicPr>
              <a:picLocks noChangeAspect="1"/>
            </p:cNvPicPr>
            <p:nvPr/>
          </p:nvPicPr>
          <p:blipFill>
            <a:blip r:embed="rId12">
              <a:extLst>
                <a:ext uri="{28A0092B-C50C-407E-A947-70E740481C1C}">
                  <a14:useLocalDpi xmlns:a14="http://schemas.microsoft.com/office/drawing/2010/main" val="0"/>
                </a:ext>
              </a:extLst>
            </a:blip>
            <a:srcRect r="3963" b="4163"/>
            <a:stretch>
              <a:fillRect/>
            </a:stretch>
          </p:blipFill>
          <p:spPr bwMode="auto">
            <a:xfrm>
              <a:off x="127000" y="88900"/>
              <a:ext cx="2794000" cy="2788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05" name="Picture 33">
              <a:extLst>
                <a:ext uri="{FF2B5EF4-FFF2-40B4-BE49-F238E27FC236}">
                  <a16:creationId xmlns:a16="http://schemas.microsoft.com/office/drawing/2014/main" id="{CA4CC724-12B9-4082-BA25-C0B718DD01A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3048000" cy="3118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1393" name="Text Box 34">
            <a:extLst>
              <a:ext uri="{FF2B5EF4-FFF2-40B4-BE49-F238E27FC236}">
                <a16:creationId xmlns:a16="http://schemas.microsoft.com/office/drawing/2014/main" id="{587F0830-A442-4613-BE14-6FD4A39AEA99}"/>
              </a:ext>
            </a:extLst>
          </p:cNvPr>
          <p:cNvSpPr txBox="1">
            <a:spLocks/>
          </p:cNvSpPr>
          <p:nvPr/>
        </p:nvSpPr>
        <p:spPr bwMode="auto">
          <a:xfrm>
            <a:off x="4460875" y="12247563"/>
            <a:ext cx="2770188"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200">
                <a:latin typeface="Arial" panose="020B0604020202020204" pitchFamily="34" charset="0"/>
                <a:cs typeface="Arial" panose="020B0604020202020204" pitchFamily="34" charset="0"/>
                <a:sym typeface="Arial" panose="020B0604020202020204" pitchFamily="34" charset="0"/>
              </a:rPr>
              <a:t>Alessandro Rossetta</a:t>
            </a:r>
          </a:p>
          <a:p>
            <a:pPr eaLnBrk="1"/>
            <a:r>
              <a:rPr lang="it-IT" altLang="it-IT" sz="2200">
                <a:solidFill>
                  <a:srgbClr val="D41D00"/>
                </a:solidFill>
                <a:latin typeface="Arial" panose="020B0604020202020204" pitchFamily="34" charset="0"/>
                <a:cs typeface="Arial" panose="020B0604020202020204" pitchFamily="34" charset="0"/>
                <a:sym typeface="Arial" panose="020B0604020202020204" pitchFamily="34" charset="0"/>
              </a:rPr>
              <a:t>PhD Student</a:t>
            </a:r>
          </a:p>
        </p:txBody>
      </p:sp>
      <p:sp>
        <p:nvSpPr>
          <p:cNvPr id="101394" name="Text Box 35">
            <a:extLst>
              <a:ext uri="{FF2B5EF4-FFF2-40B4-BE49-F238E27FC236}">
                <a16:creationId xmlns:a16="http://schemas.microsoft.com/office/drawing/2014/main" id="{BE306B9E-6D62-4A3B-B302-26526BFB5F2C}"/>
              </a:ext>
            </a:extLst>
          </p:cNvPr>
          <p:cNvSpPr txBox="1">
            <a:spLocks/>
          </p:cNvSpPr>
          <p:nvPr/>
        </p:nvSpPr>
        <p:spPr bwMode="auto">
          <a:xfrm>
            <a:off x="9269413" y="11725275"/>
            <a:ext cx="12471400" cy="122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4000">
                <a:latin typeface="Arial" panose="020B0604020202020204" pitchFamily="34" charset="0"/>
                <a:cs typeface="Arial" panose="020B0604020202020204" pitchFamily="34" charset="0"/>
                <a:sym typeface="Arial" panose="020B0604020202020204" pitchFamily="34" charset="0"/>
              </a:rPr>
              <a:t>We are hiring Ph.D. Students, PostDocs, and an electrical engineering technician </a:t>
            </a:r>
          </a:p>
        </p:txBody>
      </p:sp>
      <p:sp>
        <p:nvSpPr>
          <p:cNvPr id="101395" name="Text Box 36">
            <a:extLst>
              <a:ext uri="{FF2B5EF4-FFF2-40B4-BE49-F238E27FC236}">
                <a16:creationId xmlns:a16="http://schemas.microsoft.com/office/drawing/2014/main" id="{BBF9B960-E480-4EC4-8F7D-08AFA3167F99}"/>
              </a:ext>
            </a:extLst>
          </p:cNvPr>
          <p:cNvSpPr txBox="1">
            <a:spLocks/>
          </p:cNvSpPr>
          <p:nvPr/>
        </p:nvSpPr>
        <p:spPr bwMode="auto">
          <a:xfrm>
            <a:off x="15332075" y="7037388"/>
            <a:ext cx="3554413" cy="471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Prof. Alberto Diaspro</a:t>
            </a:r>
          </a:p>
          <a:p>
            <a:pPr eaLnBrk="1"/>
            <a:r>
              <a:rPr lang="it-IT" altLang="it-IT" sz="2400">
                <a:latin typeface="Arial" panose="020B0604020202020204" pitchFamily="34" charset="0"/>
                <a:cs typeface="Arial" panose="020B0604020202020204" pitchFamily="34" charset="0"/>
                <a:sym typeface="Arial" panose="020B0604020202020204" pitchFamily="34" charset="0"/>
              </a:rPr>
              <a:t>Prof. Colin Sheppard</a:t>
            </a:r>
          </a:p>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Dr. Paolo Bianchini</a:t>
            </a:r>
          </a:p>
          <a:p>
            <a:pPr eaLnBrk="1"/>
            <a:r>
              <a:rPr lang="it-IT" altLang="it-IT" sz="2400">
                <a:latin typeface="Arial" panose="020B0604020202020204" pitchFamily="34" charset="0"/>
                <a:cs typeface="Arial" panose="020B0604020202020204" pitchFamily="34" charset="0"/>
                <a:sym typeface="Arial" panose="020B0604020202020204" pitchFamily="34" charset="0"/>
              </a:rPr>
              <a:t>Dr. Takahiro Deguchi</a:t>
            </a:r>
          </a:p>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Dr. Luca Lanzanò</a:t>
            </a:r>
          </a:p>
          <a:p>
            <a:pPr eaLnBrk="1"/>
            <a:r>
              <a:rPr lang="it-IT" altLang="it-IT" sz="2400">
                <a:latin typeface="Arial" panose="020B0604020202020204" pitchFamily="34" charset="0"/>
                <a:cs typeface="Arial" panose="020B0604020202020204" pitchFamily="34" charset="0"/>
                <a:sym typeface="Arial" panose="020B0604020202020204" pitchFamily="34" charset="0"/>
              </a:rPr>
              <a:t>Dr. Luca Pesce</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Michele Oneto</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Simone Pelicci</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Ivan Coto Hernandez</a:t>
            </a:r>
          </a:p>
          <a:p>
            <a:pPr eaLnBrk="1"/>
            <a:r>
              <a:rPr lang="it-IT" altLang="it-IT" sz="2400">
                <a:latin typeface="Arial" panose="020B0604020202020204" pitchFamily="34" charset="0"/>
                <a:cs typeface="Arial" panose="020B0604020202020204" pitchFamily="34" charset="0"/>
                <a:sym typeface="Arial" panose="020B0604020202020204" pitchFamily="34" charset="0"/>
              </a:rPr>
              <a:t>Dr. Benjamin Harke</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Francesca Cella</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Silvia Galiani</a:t>
            </a:r>
          </a:p>
        </p:txBody>
      </p:sp>
      <p:pic>
        <p:nvPicPr>
          <p:cNvPr id="101396" name="Picture 37" descr="pasted-image.tif">
            <a:extLst>
              <a:ext uri="{FF2B5EF4-FFF2-40B4-BE49-F238E27FC236}">
                <a16:creationId xmlns:a16="http://schemas.microsoft.com/office/drawing/2014/main" id="{EC254A30-6FEA-4328-B2C0-38DE2CDFF6B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157575" y="1393825"/>
            <a:ext cx="1905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97" name="Text Box 38">
            <a:extLst>
              <a:ext uri="{FF2B5EF4-FFF2-40B4-BE49-F238E27FC236}">
                <a16:creationId xmlns:a16="http://schemas.microsoft.com/office/drawing/2014/main" id="{6B9C5B0C-C1CC-4114-94BE-880C65890BCE}"/>
              </a:ext>
            </a:extLst>
          </p:cNvPr>
          <p:cNvSpPr txBox="1">
            <a:spLocks/>
          </p:cNvSpPr>
          <p:nvPr/>
        </p:nvSpPr>
        <p:spPr bwMode="auto">
          <a:xfrm>
            <a:off x="15697200" y="3402013"/>
            <a:ext cx="2824163" cy="115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a:latin typeface="Arial" panose="020B0604020202020204" pitchFamily="34" charset="0"/>
                <a:cs typeface="Arial" panose="020B0604020202020204" pitchFamily="34" charset="0"/>
                <a:sym typeface="Arial" panose="020B0604020202020204" pitchFamily="34" charset="0"/>
              </a:rPr>
              <a:t>Prof. Alberto Tosi</a:t>
            </a:r>
          </a:p>
          <a:p>
            <a:pPr eaLnBrk="1"/>
            <a:r>
              <a:rPr lang="it-IT" altLang="it-IT" sz="2400">
                <a:latin typeface="Arial" panose="020B0604020202020204" pitchFamily="34" charset="0"/>
                <a:cs typeface="Arial" panose="020B0604020202020204" pitchFamily="34" charset="0"/>
                <a:sym typeface="Arial" panose="020B0604020202020204" pitchFamily="34" charset="0"/>
              </a:rPr>
              <a:t>Dr. Federica Villa</a:t>
            </a:r>
          </a:p>
          <a:p>
            <a:pPr eaLnBrk="1"/>
            <a:r>
              <a:rPr lang="it-IT" altLang="it-IT" sz="2400">
                <a:latin typeface="Arial" panose="020B0604020202020204" pitchFamily="34" charset="0"/>
                <a:cs typeface="Arial" panose="020B0604020202020204" pitchFamily="34" charset="0"/>
                <a:sym typeface="Arial" panose="020B0604020202020204" pitchFamily="34" charset="0"/>
              </a:rPr>
              <a:t>Dr. Mauro Buttafava</a:t>
            </a:r>
          </a:p>
        </p:txBody>
      </p:sp>
      <p:pic>
        <p:nvPicPr>
          <p:cNvPr id="101398" name="Picture 39" descr="IIT-v4-logo-nanoscopy-t1.png">
            <a:extLst>
              <a:ext uri="{FF2B5EF4-FFF2-40B4-BE49-F238E27FC236}">
                <a16:creationId xmlns:a16="http://schemas.microsoft.com/office/drawing/2014/main" id="{E318D4FA-7637-44BA-90F1-3DFEB9ADB013}"/>
              </a:ext>
            </a:extLst>
          </p:cNvPr>
          <p:cNvPicPr>
            <a:picLocks noChangeAspect="1"/>
          </p:cNvPicPr>
          <p:nvPr/>
        </p:nvPicPr>
        <p:blipFill>
          <a:blip r:embed="rId15">
            <a:extLst>
              <a:ext uri="{28A0092B-C50C-407E-A947-70E740481C1C}">
                <a14:useLocalDpi xmlns:a14="http://schemas.microsoft.com/office/drawing/2010/main" val="0"/>
              </a:ext>
            </a:extLst>
          </a:blip>
          <a:srcRect l="11768" t="11261" r="22850" b="42218"/>
          <a:stretch>
            <a:fillRect/>
          </a:stretch>
        </p:blipFill>
        <p:spPr bwMode="auto">
          <a:xfrm>
            <a:off x="15860713" y="5056188"/>
            <a:ext cx="2498725"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99" name="Picture 40" descr="pasted-image.png">
            <a:extLst>
              <a:ext uri="{FF2B5EF4-FFF2-40B4-BE49-F238E27FC236}">
                <a16:creationId xmlns:a16="http://schemas.microsoft.com/office/drawing/2014/main" id="{B82DD1B2-402C-4155-943C-40A1617E87D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381788" y="6865938"/>
            <a:ext cx="3175000" cy="1154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400" name="Picture 41" descr="pasted-image.tif">
            <a:extLst>
              <a:ext uri="{FF2B5EF4-FFF2-40B4-BE49-F238E27FC236}">
                <a16:creationId xmlns:a16="http://schemas.microsoft.com/office/drawing/2014/main" id="{847C77C1-5550-44D2-9E12-B6B071F97BEA}"/>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9796125" y="1393825"/>
            <a:ext cx="2344738"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401" name="Text Box 42">
            <a:extLst>
              <a:ext uri="{FF2B5EF4-FFF2-40B4-BE49-F238E27FC236}">
                <a16:creationId xmlns:a16="http://schemas.microsoft.com/office/drawing/2014/main" id="{4C15044D-1272-4510-BDDC-7DEE62C095E2}"/>
              </a:ext>
            </a:extLst>
          </p:cNvPr>
          <p:cNvSpPr txBox="1">
            <a:spLocks/>
          </p:cNvSpPr>
          <p:nvPr/>
        </p:nvSpPr>
        <p:spPr bwMode="auto">
          <a:xfrm>
            <a:off x="19396075" y="3429000"/>
            <a:ext cx="3146425" cy="293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Prof. Stefan W. Hell</a:t>
            </a:r>
            <a:b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br>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Dr. Andeas Schoenle</a:t>
            </a:r>
            <a:b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br>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Dr. Gael Moneron </a:t>
            </a:r>
            <a:br>
              <a:rPr lang="it-IT" altLang="it-IT" sz="2400">
                <a:solidFill>
                  <a:srgbClr val="C82506"/>
                </a:solidFill>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Haisen Ta</a:t>
            </a:r>
          </a:p>
          <a:p>
            <a:pPr eaLnBrk="1"/>
            <a: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t>Prof. Kyu Young Han</a:t>
            </a:r>
            <a:br>
              <a:rPr lang="it-IT" altLang="it-IT" sz="2400" b="1">
                <a:solidFill>
                  <a:srgbClr val="C82506"/>
                </a:solidFill>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Volker Westphal</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Matthias Reuss</a:t>
            </a:r>
            <a:br>
              <a:rPr lang="it-IT" altLang="it-IT" sz="2400">
                <a:latin typeface="Arial" panose="020B0604020202020204" pitchFamily="34" charset="0"/>
                <a:cs typeface="Arial" panose="020B0604020202020204" pitchFamily="34" charset="0"/>
                <a:sym typeface="Arial" panose="020B0604020202020204" pitchFamily="34" charset="0"/>
              </a:rPr>
            </a:br>
            <a:r>
              <a:rPr lang="it-IT" altLang="it-IT" sz="2400">
                <a:latin typeface="Arial" panose="020B0604020202020204" pitchFamily="34" charset="0"/>
                <a:cs typeface="Arial" panose="020B0604020202020204" pitchFamily="34" charset="0"/>
                <a:sym typeface="Arial" panose="020B0604020202020204" pitchFamily="34" charset="0"/>
              </a:rPr>
              <a:t>Dr. Johann Engelhardt</a:t>
            </a:r>
          </a:p>
        </p:txBody>
      </p:sp>
      <p:sp>
        <p:nvSpPr>
          <p:cNvPr id="101402" name="Text Box 43">
            <a:extLst>
              <a:ext uri="{FF2B5EF4-FFF2-40B4-BE49-F238E27FC236}">
                <a16:creationId xmlns:a16="http://schemas.microsoft.com/office/drawing/2014/main" id="{EC284B60-CF7C-4419-911D-866FCE8A60A1}"/>
              </a:ext>
            </a:extLst>
          </p:cNvPr>
          <p:cNvSpPr txBox="1">
            <a:spLocks/>
          </p:cNvSpPr>
          <p:nvPr/>
        </p:nvSpPr>
        <p:spPr bwMode="auto">
          <a:xfrm>
            <a:off x="19175413" y="8315325"/>
            <a:ext cx="3586162"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2400" b="1">
                <a:latin typeface="Arial" panose="020B0604020202020204" pitchFamily="34" charset="0"/>
                <a:cs typeface="Arial" panose="020B0604020202020204" pitchFamily="34" charset="0"/>
                <a:sym typeface="Arial" panose="020B0604020202020204" pitchFamily="34" charset="0"/>
              </a:rPr>
              <a:t>Prof. Christian Eggeling</a:t>
            </a:r>
            <a:endParaRPr lang="it-IT" altLang="it-IT" sz="2400">
              <a:latin typeface="Arial" panose="020B0604020202020204" pitchFamily="34" charset="0"/>
              <a:cs typeface="Arial" panose="020B0604020202020204" pitchFamily="34" charset="0"/>
              <a:sym typeface="Arial" panose="020B0604020202020204" pitchFamily="34" charset="0"/>
            </a:endParaRPr>
          </a:p>
        </p:txBody>
      </p:sp>
      <p:pic>
        <p:nvPicPr>
          <p:cNvPr id="101403" name="Picture 44" descr="pasted-image.tiff">
            <a:extLst>
              <a:ext uri="{FF2B5EF4-FFF2-40B4-BE49-F238E27FC236}">
                <a16:creationId xmlns:a16="http://schemas.microsoft.com/office/drawing/2014/main" id="{305BFE37-D5E6-46A6-9301-0B09C90ABE77}"/>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9172238" y="9064625"/>
            <a:ext cx="3594100" cy="226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23530645-D351-42FE-8D28-5EC5A0BEFBEF}"/>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Barrier</a:t>
            </a:r>
          </a:p>
        </p:txBody>
      </p:sp>
      <p:sp>
        <p:nvSpPr>
          <p:cNvPr id="16386" name="Text Box 2">
            <a:extLst>
              <a:ext uri="{FF2B5EF4-FFF2-40B4-BE49-F238E27FC236}">
                <a16:creationId xmlns:a16="http://schemas.microsoft.com/office/drawing/2014/main" id="{AFD554E6-7439-42EF-BF1D-5130AE9C4AA4}"/>
              </a:ext>
            </a:extLst>
          </p:cNvPr>
          <p:cNvSpPr txBox="1">
            <a:spLocks/>
          </p:cNvSpPr>
          <p:nvPr/>
        </p:nvSpPr>
        <p:spPr bwMode="auto">
          <a:xfrm>
            <a:off x="23879175" y="13144500"/>
            <a:ext cx="29845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8105374B-968F-4D00-8C63-562486CBCF38}" type="slidenum">
              <a:rPr lang="it-IT" altLang="it-IT" sz="2600">
                <a:latin typeface="Arial" panose="020B0604020202020204" pitchFamily="34" charset="0"/>
                <a:cs typeface="Arial" panose="020B0604020202020204" pitchFamily="34" charset="0"/>
                <a:sym typeface="Arial" panose="020B0604020202020204" pitchFamily="34" charset="0"/>
              </a:rPr>
              <a:pPr eaLnBrk="1"/>
              <a:t>8</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16387" name="Picture 3" descr="pasted-image.tiff">
            <a:extLst>
              <a:ext uri="{FF2B5EF4-FFF2-40B4-BE49-F238E27FC236}">
                <a16:creationId xmlns:a16="http://schemas.microsoft.com/office/drawing/2014/main" id="{3E56E141-C9EB-481D-A25C-3D802A7A1B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2162175"/>
            <a:ext cx="22236113" cy="614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a:extLst>
              <a:ext uri="{FF2B5EF4-FFF2-40B4-BE49-F238E27FC236}">
                <a16:creationId xmlns:a16="http://schemas.microsoft.com/office/drawing/2014/main" id="{D47E0258-06F7-4781-8153-4476CA3A9E60}"/>
              </a:ext>
            </a:extLst>
          </p:cNvPr>
          <p:cNvSpPr txBox="1">
            <a:spLocks/>
          </p:cNvSpPr>
          <p:nvPr/>
        </p:nvSpPr>
        <p:spPr bwMode="auto">
          <a:xfrm>
            <a:off x="303213" y="6808788"/>
            <a:ext cx="360680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400" b="1">
                <a:latin typeface="Arial" panose="020B0604020202020204" pitchFamily="34" charset="0"/>
                <a:cs typeface="Arial" panose="020B0604020202020204" pitchFamily="34" charset="0"/>
                <a:sym typeface="Arial" panose="020B0604020202020204" pitchFamily="34" charset="0"/>
              </a:rPr>
              <a:t>Illustration: © Johan Jarnestad </a:t>
            </a:r>
          </a:p>
          <a:p>
            <a:pPr eaLnBrk="1"/>
            <a:r>
              <a:rPr lang="it-IT" altLang="it-IT" sz="1400" b="1">
                <a:latin typeface="Arial" panose="020B0604020202020204" pitchFamily="34" charset="0"/>
                <a:cs typeface="Arial" panose="020B0604020202020204" pitchFamily="34" charset="0"/>
                <a:sym typeface="Arial" panose="020B0604020202020204" pitchFamily="34" charset="0"/>
              </a:rPr>
              <a:t>The Royal Swedish Academy of Sciences</a:t>
            </a:r>
          </a:p>
        </p:txBody>
      </p:sp>
      <p:sp>
        <p:nvSpPr>
          <p:cNvPr id="16389" name="Line 5">
            <a:extLst>
              <a:ext uri="{FF2B5EF4-FFF2-40B4-BE49-F238E27FC236}">
                <a16:creationId xmlns:a16="http://schemas.microsoft.com/office/drawing/2014/main" id="{20694735-58CE-4520-92D0-B686BB373D31}"/>
              </a:ext>
            </a:extLst>
          </p:cNvPr>
          <p:cNvSpPr>
            <a:spLocks noChangeShapeType="1"/>
          </p:cNvSpPr>
          <p:nvPr/>
        </p:nvSpPr>
        <p:spPr bwMode="auto">
          <a:xfrm flipV="1">
            <a:off x="15078075" y="2886075"/>
            <a:ext cx="0" cy="4518025"/>
          </a:xfrm>
          <a:prstGeom prst="line">
            <a:avLst/>
          </a:prstGeom>
          <a:noFill/>
          <a:ln w="1016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6390" name="Line 6">
            <a:extLst>
              <a:ext uri="{FF2B5EF4-FFF2-40B4-BE49-F238E27FC236}">
                <a16:creationId xmlns:a16="http://schemas.microsoft.com/office/drawing/2014/main" id="{E18B9102-231B-41F3-A222-DD582891C6F9}"/>
              </a:ext>
            </a:extLst>
          </p:cNvPr>
          <p:cNvSpPr>
            <a:spLocks noChangeShapeType="1"/>
          </p:cNvSpPr>
          <p:nvPr/>
        </p:nvSpPr>
        <p:spPr bwMode="auto">
          <a:xfrm flipV="1">
            <a:off x="15065375" y="7546975"/>
            <a:ext cx="0" cy="1168400"/>
          </a:xfrm>
          <a:prstGeom prst="line">
            <a:avLst/>
          </a:prstGeom>
          <a:noFill/>
          <a:ln w="762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6391" name="Line 7">
            <a:extLst>
              <a:ext uri="{FF2B5EF4-FFF2-40B4-BE49-F238E27FC236}">
                <a16:creationId xmlns:a16="http://schemas.microsoft.com/office/drawing/2014/main" id="{3953ABCB-10EC-407D-988A-22BEFB64B9D5}"/>
              </a:ext>
            </a:extLst>
          </p:cNvPr>
          <p:cNvSpPr>
            <a:spLocks noChangeShapeType="1"/>
          </p:cNvSpPr>
          <p:nvPr/>
        </p:nvSpPr>
        <p:spPr bwMode="auto">
          <a:xfrm flipV="1">
            <a:off x="14271625" y="3090863"/>
            <a:ext cx="0" cy="9263062"/>
          </a:xfrm>
          <a:prstGeom prst="line">
            <a:avLst/>
          </a:prstGeom>
          <a:noFill/>
          <a:ln w="266700">
            <a:solidFill>
              <a:srgbClr val="C82506">
                <a:alpha val="46274"/>
              </a:srgb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6392" name="Line 8">
            <a:extLst>
              <a:ext uri="{FF2B5EF4-FFF2-40B4-BE49-F238E27FC236}">
                <a16:creationId xmlns:a16="http://schemas.microsoft.com/office/drawing/2014/main" id="{444D5851-0523-4640-ADAF-B0E59D12DA2E}"/>
              </a:ext>
            </a:extLst>
          </p:cNvPr>
          <p:cNvSpPr>
            <a:spLocks noChangeShapeType="1"/>
          </p:cNvSpPr>
          <p:nvPr/>
        </p:nvSpPr>
        <p:spPr bwMode="auto">
          <a:xfrm flipH="1" flipV="1">
            <a:off x="4081463" y="8588375"/>
            <a:ext cx="19173825" cy="0"/>
          </a:xfrm>
          <a:prstGeom prst="line">
            <a:avLst/>
          </a:prstGeom>
          <a:noFill/>
          <a:ln w="762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6393" name="Line 9">
            <a:extLst>
              <a:ext uri="{FF2B5EF4-FFF2-40B4-BE49-F238E27FC236}">
                <a16:creationId xmlns:a16="http://schemas.microsoft.com/office/drawing/2014/main" id="{0F760596-9140-4B7F-BABB-DDDBFC7EFBBC}"/>
              </a:ext>
            </a:extLst>
          </p:cNvPr>
          <p:cNvSpPr>
            <a:spLocks noChangeShapeType="1"/>
          </p:cNvSpPr>
          <p:nvPr/>
        </p:nvSpPr>
        <p:spPr bwMode="auto">
          <a:xfrm flipH="1" flipV="1">
            <a:off x="4081463" y="9634538"/>
            <a:ext cx="10190162" cy="0"/>
          </a:xfrm>
          <a:prstGeom prst="line">
            <a:avLst/>
          </a:prstGeom>
          <a:noFill/>
          <a:ln w="762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6394" name="Text Box 10">
            <a:extLst>
              <a:ext uri="{FF2B5EF4-FFF2-40B4-BE49-F238E27FC236}">
                <a16:creationId xmlns:a16="http://schemas.microsoft.com/office/drawing/2014/main" id="{37B8F5CE-6B5F-4454-83A6-A3771F2239DC}"/>
              </a:ext>
            </a:extLst>
          </p:cNvPr>
          <p:cNvSpPr txBox="1">
            <a:spLocks/>
          </p:cNvSpPr>
          <p:nvPr/>
        </p:nvSpPr>
        <p:spPr bwMode="auto">
          <a:xfrm>
            <a:off x="5626100" y="9634538"/>
            <a:ext cx="743267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t>Fluorescence Microscopy</a:t>
            </a:r>
          </a:p>
        </p:txBody>
      </p:sp>
      <p:sp>
        <p:nvSpPr>
          <p:cNvPr id="16395" name="Line 11">
            <a:extLst>
              <a:ext uri="{FF2B5EF4-FFF2-40B4-BE49-F238E27FC236}">
                <a16:creationId xmlns:a16="http://schemas.microsoft.com/office/drawing/2014/main" id="{14138DFF-4D77-4BB0-B452-9ED6F1AA0BD7}"/>
              </a:ext>
            </a:extLst>
          </p:cNvPr>
          <p:cNvSpPr>
            <a:spLocks noChangeShapeType="1"/>
          </p:cNvSpPr>
          <p:nvPr/>
        </p:nvSpPr>
        <p:spPr bwMode="auto">
          <a:xfrm>
            <a:off x="901700" y="10679113"/>
            <a:ext cx="6016625" cy="0"/>
          </a:xfrm>
          <a:prstGeom prst="line">
            <a:avLst/>
          </a:prstGeom>
          <a:noFill/>
          <a:ln w="762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6396" name="Text Box 12">
            <a:extLst>
              <a:ext uri="{FF2B5EF4-FFF2-40B4-BE49-F238E27FC236}">
                <a16:creationId xmlns:a16="http://schemas.microsoft.com/office/drawing/2014/main" id="{AFC6073D-01B3-4B26-9DCC-44BA90DABA23}"/>
              </a:ext>
            </a:extLst>
          </p:cNvPr>
          <p:cNvSpPr txBox="1">
            <a:spLocks/>
          </p:cNvSpPr>
          <p:nvPr/>
        </p:nvSpPr>
        <p:spPr bwMode="auto">
          <a:xfrm>
            <a:off x="2419350" y="10691813"/>
            <a:ext cx="321945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t>Naked Eye</a:t>
            </a:r>
          </a:p>
        </p:txBody>
      </p:sp>
      <p:sp>
        <p:nvSpPr>
          <p:cNvPr id="16397" name="Text Box 13">
            <a:extLst>
              <a:ext uri="{FF2B5EF4-FFF2-40B4-BE49-F238E27FC236}">
                <a16:creationId xmlns:a16="http://schemas.microsoft.com/office/drawing/2014/main" id="{3735BB8E-0918-4030-B3F7-229447E89164}"/>
              </a:ext>
            </a:extLst>
          </p:cNvPr>
          <p:cNvSpPr txBox="1">
            <a:spLocks/>
          </p:cNvSpPr>
          <p:nvPr/>
        </p:nvSpPr>
        <p:spPr bwMode="auto">
          <a:xfrm>
            <a:off x="10710863" y="8601075"/>
            <a:ext cx="59150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t>Electron Microscopy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25C19376-A5E3-4BD3-BE70-E54AF3B75C56}"/>
              </a:ext>
            </a:extLst>
          </p:cNvPr>
          <p:cNvSpPr>
            <a:spLocks/>
          </p:cNvSpPr>
          <p:nvPr>
            <p:ph type="title"/>
          </p:nvPr>
        </p:nvSpPr>
        <p:spPr/>
        <p:txBody>
          <a:bodyPr/>
          <a:lstStyle/>
          <a:p>
            <a:pPr algn="l" eaLnBrk="1"/>
            <a:r>
              <a:rPr lang="it-IT" altLang="it-IT" sz="6200">
                <a:latin typeface="Arial" panose="020B0604020202020204" pitchFamily="34" charset="0"/>
                <a:cs typeface="Arial" panose="020B0604020202020204" pitchFamily="34" charset="0"/>
                <a:sym typeface="Arial" panose="020B0604020202020204" pitchFamily="34" charset="0"/>
              </a:rPr>
              <a:t>Diffraction Barrier</a:t>
            </a:r>
          </a:p>
        </p:txBody>
      </p:sp>
      <p:sp>
        <p:nvSpPr>
          <p:cNvPr id="17410" name="Text Box 2">
            <a:extLst>
              <a:ext uri="{FF2B5EF4-FFF2-40B4-BE49-F238E27FC236}">
                <a16:creationId xmlns:a16="http://schemas.microsoft.com/office/drawing/2014/main" id="{0AFCCF14-4AD0-48D6-8302-3BE2C7F52CB7}"/>
              </a:ext>
            </a:extLst>
          </p:cNvPr>
          <p:cNvSpPr txBox="1">
            <a:spLocks/>
          </p:cNvSpPr>
          <p:nvPr/>
        </p:nvSpPr>
        <p:spPr bwMode="auto">
          <a:xfrm>
            <a:off x="23879175" y="13144500"/>
            <a:ext cx="29845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fld id="{EAD7A00D-E8F5-465B-9079-1EA2C48CDFC5}" type="slidenum">
              <a:rPr lang="it-IT" altLang="it-IT" sz="2600">
                <a:latin typeface="Arial" panose="020B0604020202020204" pitchFamily="34" charset="0"/>
                <a:cs typeface="Arial" panose="020B0604020202020204" pitchFamily="34" charset="0"/>
                <a:sym typeface="Arial" panose="020B0604020202020204" pitchFamily="34" charset="0"/>
              </a:rPr>
              <a:pPr eaLnBrk="1"/>
              <a:t>9</a:t>
            </a:fld>
            <a:endParaRPr lang="it-IT" altLang="it-IT" sz="2600">
              <a:latin typeface="Arial" panose="020B0604020202020204" pitchFamily="34" charset="0"/>
              <a:cs typeface="Arial" panose="020B0604020202020204" pitchFamily="34" charset="0"/>
              <a:sym typeface="Arial" panose="020B0604020202020204" pitchFamily="34" charset="0"/>
            </a:endParaRPr>
          </a:p>
        </p:txBody>
      </p:sp>
      <p:pic>
        <p:nvPicPr>
          <p:cNvPr id="17411" name="Picture 3" descr="pasted-image.tiff">
            <a:extLst>
              <a:ext uri="{FF2B5EF4-FFF2-40B4-BE49-F238E27FC236}">
                <a16:creationId xmlns:a16="http://schemas.microsoft.com/office/drawing/2014/main" id="{2F8C5E11-E354-4349-BF4C-CBED0042BB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2162175"/>
            <a:ext cx="22236113" cy="614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4">
            <a:extLst>
              <a:ext uri="{FF2B5EF4-FFF2-40B4-BE49-F238E27FC236}">
                <a16:creationId xmlns:a16="http://schemas.microsoft.com/office/drawing/2014/main" id="{04C34A23-F025-4792-B701-2502A4BB1BF5}"/>
              </a:ext>
            </a:extLst>
          </p:cNvPr>
          <p:cNvSpPr txBox="1">
            <a:spLocks/>
          </p:cNvSpPr>
          <p:nvPr/>
        </p:nvSpPr>
        <p:spPr bwMode="auto">
          <a:xfrm>
            <a:off x="303213" y="6808788"/>
            <a:ext cx="360680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defTabSz="457200">
              <a:defRPr sz="5000">
                <a:solidFill>
                  <a:srgbClr val="000000"/>
                </a:solidFill>
                <a:latin typeface="Helvetica Light" charset="0"/>
                <a:ea typeface="Helvetica Light" charset="0"/>
                <a:cs typeface="Helvetica Light" charset="0"/>
                <a:sym typeface="Helvetica Light" charset="0"/>
              </a:defRPr>
            </a:lvl1pPr>
            <a:lvl2pPr marL="742950" indent="-285750" algn="ctr" defTabSz="457200">
              <a:defRPr sz="50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50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50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50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sz="1400" b="1">
                <a:latin typeface="Arial" panose="020B0604020202020204" pitchFamily="34" charset="0"/>
                <a:cs typeface="Arial" panose="020B0604020202020204" pitchFamily="34" charset="0"/>
                <a:sym typeface="Arial" panose="020B0604020202020204" pitchFamily="34" charset="0"/>
              </a:rPr>
              <a:t>Illustration: © Johan Jarnestad </a:t>
            </a:r>
          </a:p>
          <a:p>
            <a:pPr eaLnBrk="1"/>
            <a:r>
              <a:rPr lang="it-IT" altLang="it-IT" sz="1400" b="1">
                <a:latin typeface="Arial" panose="020B0604020202020204" pitchFamily="34" charset="0"/>
                <a:cs typeface="Arial" panose="020B0604020202020204" pitchFamily="34" charset="0"/>
                <a:sym typeface="Arial" panose="020B0604020202020204" pitchFamily="34" charset="0"/>
              </a:rPr>
              <a:t>The Royal Swedish Academy of Sciences</a:t>
            </a:r>
          </a:p>
        </p:txBody>
      </p:sp>
      <p:sp>
        <p:nvSpPr>
          <p:cNvPr id="17413" name="Line 5">
            <a:extLst>
              <a:ext uri="{FF2B5EF4-FFF2-40B4-BE49-F238E27FC236}">
                <a16:creationId xmlns:a16="http://schemas.microsoft.com/office/drawing/2014/main" id="{E3AE7C3B-E359-487C-805B-517C69383336}"/>
              </a:ext>
            </a:extLst>
          </p:cNvPr>
          <p:cNvSpPr>
            <a:spLocks noChangeShapeType="1"/>
          </p:cNvSpPr>
          <p:nvPr/>
        </p:nvSpPr>
        <p:spPr bwMode="auto">
          <a:xfrm flipV="1">
            <a:off x="15078075" y="2886075"/>
            <a:ext cx="0" cy="4518025"/>
          </a:xfrm>
          <a:prstGeom prst="line">
            <a:avLst/>
          </a:prstGeom>
          <a:noFill/>
          <a:ln w="1016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7414" name="Line 6">
            <a:extLst>
              <a:ext uri="{FF2B5EF4-FFF2-40B4-BE49-F238E27FC236}">
                <a16:creationId xmlns:a16="http://schemas.microsoft.com/office/drawing/2014/main" id="{927D9D13-C78B-46E1-9C01-071850E8363D}"/>
              </a:ext>
            </a:extLst>
          </p:cNvPr>
          <p:cNvSpPr>
            <a:spLocks noChangeShapeType="1"/>
          </p:cNvSpPr>
          <p:nvPr/>
        </p:nvSpPr>
        <p:spPr bwMode="auto">
          <a:xfrm flipV="1">
            <a:off x="15065375" y="7546975"/>
            <a:ext cx="0" cy="1168400"/>
          </a:xfrm>
          <a:prstGeom prst="line">
            <a:avLst/>
          </a:prstGeom>
          <a:noFill/>
          <a:ln w="762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7415" name="Text Box 7">
            <a:extLst>
              <a:ext uri="{FF2B5EF4-FFF2-40B4-BE49-F238E27FC236}">
                <a16:creationId xmlns:a16="http://schemas.microsoft.com/office/drawing/2014/main" id="{2762C2C4-385E-4AD3-85F4-CEECC07D380D}"/>
              </a:ext>
            </a:extLst>
          </p:cNvPr>
          <p:cNvSpPr txBox="1">
            <a:spLocks/>
          </p:cNvSpPr>
          <p:nvPr/>
        </p:nvSpPr>
        <p:spPr bwMode="auto">
          <a:xfrm>
            <a:off x="10710863" y="8588375"/>
            <a:ext cx="59150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t>Electron Microscopy</a:t>
            </a:r>
          </a:p>
        </p:txBody>
      </p:sp>
      <p:sp>
        <p:nvSpPr>
          <p:cNvPr id="17416" name="Line 8">
            <a:extLst>
              <a:ext uri="{FF2B5EF4-FFF2-40B4-BE49-F238E27FC236}">
                <a16:creationId xmlns:a16="http://schemas.microsoft.com/office/drawing/2014/main" id="{D054564F-D08B-400B-AC95-B412200C5EE5}"/>
              </a:ext>
            </a:extLst>
          </p:cNvPr>
          <p:cNvSpPr>
            <a:spLocks noChangeShapeType="1"/>
          </p:cNvSpPr>
          <p:nvPr/>
        </p:nvSpPr>
        <p:spPr bwMode="auto">
          <a:xfrm flipH="1" flipV="1">
            <a:off x="4081463" y="8588375"/>
            <a:ext cx="19173825" cy="0"/>
          </a:xfrm>
          <a:prstGeom prst="line">
            <a:avLst/>
          </a:prstGeom>
          <a:noFill/>
          <a:ln w="762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7417" name="Line 9">
            <a:extLst>
              <a:ext uri="{FF2B5EF4-FFF2-40B4-BE49-F238E27FC236}">
                <a16:creationId xmlns:a16="http://schemas.microsoft.com/office/drawing/2014/main" id="{51F79C3E-5F70-43D5-830E-56A3035E9917}"/>
              </a:ext>
            </a:extLst>
          </p:cNvPr>
          <p:cNvSpPr>
            <a:spLocks noChangeShapeType="1"/>
          </p:cNvSpPr>
          <p:nvPr/>
        </p:nvSpPr>
        <p:spPr bwMode="auto">
          <a:xfrm flipV="1">
            <a:off x="14271625" y="3090863"/>
            <a:ext cx="0" cy="9263062"/>
          </a:xfrm>
          <a:prstGeom prst="line">
            <a:avLst/>
          </a:prstGeom>
          <a:noFill/>
          <a:ln w="266700">
            <a:solidFill>
              <a:srgbClr val="C82506">
                <a:alpha val="46274"/>
              </a:srgb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7418" name="Line 10">
            <a:extLst>
              <a:ext uri="{FF2B5EF4-FFF2-40B4-BE49-F238E27FC236}">
                <a16:creationId xmlns:a16="http://schemas.microsoft.com/office/drawing/2014/main" id="{36CD6B4D-C73A-4A3D-AB64-B79DDDA94D2D}"/>
              </a:ext>
            </a:extLst>
          </p:cNvPr>
          <p:cNvSpPr>
            <a:spLocks noChangeShapeType="1"/>
          </p:cNvSpPr>
          <p:nvPr/>
        </p:nvSpPr>
        <p:spPr bwMode="auto">
          <a:xfrm flipH="1" flipV="1">
            <a:off x="4081463" y="9634538"/>
            <a:ext cx="14811375" cy="0"/>
          </a:xfrm>
          <a:prstGeom prst="line">
            <a:avLst/>
          </a:prstGeom>
          <a:noFill/>
          <a:ln w="762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7419" name="Text Box 11">
            <a:extLst>
              <a:ext uri="{FF2B5EF4-FFF2-40B4-BE49-F238E27FC236}">
                <a16:creationId xmlns:a16="http://schemas.microsoft.com/office/drawing/2014/main" id="{B8D7DA0E-7394-4B0E-868D-6A6B6D4D8393}"/>
              </a:ext>
            </a:extLst>
          </p:cNvPr>
          <p:cNvSpPr txBox="1">
            <a:spLocks/>
          </p:cNvSpPr>
          <p:nvPr/>
        </p:nvSpPr>
        <p:spPr bwMode="auto">
          <a:xfrm>
            <a:off x="2114550" y="9644063"/>
            <a:ext cx="167132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t>Super-Resolved Fluorescence Microscopy (or Nanoscopy)</a:t>
            </a:r>
          </a:p>
        </p:txBody>
      </p:sp>
      <p:sp>
        <p:nvSpPr>
          <p:cNvPr id="17420" name="Line 12">
            <a:extLst>
              <a:ext uri="{FF2B5EF4-FFF2-40B4-BE49-F238E27FC236}">
                <a16:creationId xmlns:a16="http://schemas.microsoft.com/office/drawing/2014/main" id="{5D9A5A43-7C77-4B78-8925-60E3CA41441D}"/>
              </a:ext>
            </a:extLst>
          </p:cNvPr>
          <p:cNvSpPr>
            <a:spLocks noChangeShapeType="1"/>
          </p:cNvSpPr>
          <p:nvPr/>
        </p:nvSpPr>
        <p:spPr bwMode="auto">
          <a:xfrm>
            <a:off x="901700" y="10679113"/>
            <a:ext cx="6016625" cy="0"/>
          </a:xfrm>
          <a:prstGeom prst="line">
            <a:avLst/>
          </a:prstGeom>
          <a:noFill/>
          <a:ln w="762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p>
        </p:txBody>
      </p:sp>
      <p:sp>
        <p:nvSpPr>
          <p:cNvPr id="17421" name="Text Box 13">
            <a:extLst>
              <a:ext uri="{FF2B5EF4-FFF2-40B4-BE49-F238E27FC236}">
                <a16:creationId xmlns:a16="http://schemas.microsoft.com/office/drawing/2014/main" id="{057E4052-3A7B-4376-A806-7D1E7C659D97}"/>
              </a:ext>
            </a:extLst>
          </p:cNvPr>
          <p:cNvSpPr txBox="1">
            <a:spLocks/>
          </p:cNvSpPr>
          <p:nvPr/>
        </p:nvSpPr>
        <p:spPr bwMode="auto">
          <a:xfrm>
            <a:off x="2419350" y="10691813"/>
            <a:ext cx="321945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it-IT" altLang="it-IT"/>
              <a:t>Naked Eye</a:t>
            </a:r>
          </a:p>
        </p:txBody>
      </p:sp>
      <p:grpSp>
        <p:nvGrpSpPr>
          <p:cNvPr id="17422" name="Group 14">
            <a:extLst>
              <a:ext uri="{FF2B5EF4-FFF2-40B4-BE49-F238E27FC236}">
                <a16:creationId xmlns:a16="http://schemas.microsoft.com/office/drawing/2014/main" id="{2DE51955-AD85-4EE0-98C1-8D32CCD4BCC4}"/>
              </a:ext>
            </a:extLst>
          </p:cNvPr>
          <p:cNvGrpSpPr>
            <a:grpSpLocks/>
          </p:cNvGrpSpPr>
          <p:nvPr/>
        </p:nvGrpSpPr>
        <p:grpSpPr bwMode="auto">
          <a:xfrm>
            <a:off x="18953163" y="9009063"/>
            <a:ext cx="5214937" cy="4178300"/>
            <a:chOff x="0" y="0"/>
            <a:chExt cx="5215437" cy="4177829"/>
          </a:xfrm>
        </p:grpSpPr>
        <p:pic>
          <p:nvPicPr>
            <p:cNvPr id="17423" name="Picture 15" descr="pasted-image.tif">
              <a:extLst>
                <a:ext uri="{FF2B5EF4-FFF2-40B4-BE49-F238E27FC236}">
                  <a16:creationId xmlns:a16="http://schemas.microsoft.com/office/drawing/2014/main" id="{811D530D-EC34-4EA5-8AD1-715D22123526}"/>
                </a:ext>
              </a:extLst>
            </p:cNvPr>
            <p:cNvPicPr>
              <a:picLocks noChangeAspect="1"/>
            </p:cNvPicPr>
            <p:nvPr/>
          </p:nvPicPr>
          <p:blipFill>
            <a:blip r:embed="rId4">
              <a:extLst>
                <a:ext uri="{28A0092B-C50C-407E-A947-70E740481C1C}">
                  <a14:useLocalDpi xmlns:a14="http://schemas.microsoft.com/office/drawing/2010/main" val="0"/>
                </a:ext>
              </a:extLst>
            </a:blip>
            <a:srcRect t="3232" b="10214"/>
            <a:stretch>
              <a:fillRect/>
            </a:stretch>
          </p:blipFill>
          <p:spPr bwMode="auto">
            <a:xfrm>
              <a:off x="127000" y="88900"/>
              <a:ext cx="4961437" cy="3847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24" name="Picture 16">
              <a:extLst>
                <a:ext uri="{FF2B5EF4-FFF2-40B4-BE49-F238E27FC236}">
                  <a16:creationId xmlns:a16="http://schemas.microsoft.com/office/drawing/2014/main" id="{16F66699-1D40-4E7E-86E2-201480EF59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15437" cy="4177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Blank">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 Blank">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 Blank copy">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 Blank copy">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 Blank copy">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 Blank copy">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5000" b="0" i="0" u="none" strike="noStrike" cap="none" normalizeH="0" baseline="0" smtClean="0">
            <a:ln>
              <a:noFill/>
            </a:ln>
            <a:solidFill>
              <a:srgbClr val="000000"/>
            </a:solidFill>
            <a:effectLst/>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5817</Words>
  <Application>Microsoft Office PowerPoint</Application>
  <PresentationFormat>Custom</PresentationFormat>
  <Paragraphs>972</Paragraphs>
  <Slides>78</Slides>
  <Notes>16</Notes>
  <HiddenSlides>0</HiddenSlides>
  <MMClips>3</MMClips>
  <ScaleCrop>false</ScaleCrop>
  <HeadingPairs>
    <vt:vector size="4" baseType="variant">
      <vt:variant>
        <vt:lpstr>Theme</vt:lpstr>
      </vt:variant>
      <vt:variant>
        <vt:i4>4</vt:i4>
      </vt:variant>
      <vt:variant>
        <vt:lpstr>Slide Titles</vt:lpstr>
      </vt:variant>
      <vt:variant>
        <vt:i4>78</vt:i4>
      </vt:variant>
    </vt:vector>
  </HeadingPairs>
  <TitlesOfParts>
    <vt:vector size="82" baseType="lpstr">
      <vt:lpstr>White</vt:lpstr>
      <vt:lpstr>White - Blank</vt:lpstr>
      <vt:lpstr>White - Blank copy</vt:lpstr>
      <vt:lpstr>White - Blank copy</vt:lpstr>
      <vt:lpstr>Time-Resolved STED Microscopy</vt:lpstr>
      <vt:lpstr>PowerPoint Presentation</vt:lpstr>
      <vt:lpstr>Fluorescence Microscopy</vt:lpstr>
      <vt:lpstr>Fluorescence Microscopy</vt:lpstr>
      <vt:lpstr>Fluorescence Microscopy</vt:lpstr>
      <vt:lpstr>Fluorescence Microscopy</vt:lpstr>
      <vt:lpstr>Fluorescence Microscopy</vt:lpstr>
      <vt:lpstr>Diffraction Barrier</vt:lpstr>
      <vt:lpstr>Diffraction Barrier</vt:lpstr>
      <vt:lpstr>Stimulated Emission Depletion (STED) Microscopy</vt:lpstr>
      <vt:lpstr>PowerPoint Presentation</vt:lpstr>
      <vt:lpstr>Fluorescence</vt:lpstr>
      <vt:lpstr>Fluorescence</vt:lpstr>
      <vt:lpstr>Fluorescence</vt:lpstr>
      <vt:lpstr>Fluorescence</vt:lpstr>
      <vt:lpstr>PowerPoint Presentation</vt:lpstr>
      <vt:lpstr>Diffraction (in a Laser Scanning Microscope)</vt:lpstr>
      <vt:lpstr>Diffraction (in a Laser Scanning Microscope) </vt:lpstr>
      <vt:lpstr>Diffraction (in a Laser Scanning Microscope)</vt:lpstr>
      <vt:lpstr>Diffraction (in a Laser Scanning Microscope)</vt:lpstr>
      <vt:lpstr>Diffraction (in a Laser Scanning Microscope)</vt:lpstr>
      <vt:lpstr>Diffraction (in a Laser Scanning Microscope)</vt:lpstr>
      <vt:lpstr>Diffraction (in a Laser Scanning Microscope)</vt:lpstr>
      <vt:lpstr>STED Microscopy</vt:lpstr>
      <vt:lpstr>STED Microscopy</vt:lpstr>
      <vt:lpstr>STED Microscopy</vt:lpstr>
      <vt:lpstr>STED Microscopy</vt:lpstr>
      <vt:lpstr>STED Microscopy</vt:lpstr>
      <vt:lpstr>STED Conditions</vt:lpstr>
      <vt:lpstr>STED Conditions</vt:lpstr>
      <vt:lpstr>Spectral Conditions</vt:lpstr>
      <vt:lpstr>Spectral Conditions</vt:lpstr>
      <vt:lpstr>Spectral Conditions</vt:lpstr>
      <vt:lpstr>Spectral Conditions</vt:lpstr>
      <vt:lpstr>PowerPoint Presentation</vt:lpstr>
      <vt:lpstr>Synchronous STED</vt:lpstr>
      <vt:lpstr>Synchronous STED</vt:lpstr>
      <vt:lpstr>Anti-Stokes Emission Background Removal</vt:lpstr>
      <vt:lpstr>STED Conditions (Temporal)</vt:lpstr>
      <vt:lpstr>Temporal Conditions</vt:lpstr>
      <vt:lpstr>Temporal Conditions</vt:lpstr>
      <vt:lpstr>Temporal Conditions</vt:lpstr>
      <vt:lpstr>PowerPoint Presentation</vt:lpstr>
      <vt:lpstr>Gated-STED Principle</vt:lpstr>
      <vt:lpstr>Gated-STED Principle</vt:lpstr>
      <vt:lpstr>Gated-STED Principle</vt:lpstr>
      <vt:lpstr>Gated-STED Principle</vt:lpstr>
      <vt:lpstr>Gated CW-STED Microscopy</vt:lpstr>
      <vt:lpstr>Gated CW-STED Microscopy</vt:lpstr>
      <vt:lpstr>Tune Resolution by Time (or Intensity)</vt:lpstr>
      <vt:lpstr>gCW-STED (features)</vt:lpstr>
      <vt:lpstr>gCW-STED (features)</vt:lpstr>
      <vt:lpstr>Temporal Conditions</vt:lpstr>
      <vt:lpstr>Temporal Conditions</vt:lpstr>
      <vt:lpstr>Temporal Conditions</vt:lpstr>
      <vt:lpstr>Gated Pulsed-STED (gP-STED)</vt:lpstr>
      <vt:lpstr>Gated Pulsed-STED (gP-STED)</vt:lpstr>
      <vt:lpstr>Gated Pulsed-STED (gP-STED)</vt:lpstr>
      <vt:lpstr>PowerPoint Presentation</vt:lpstr>
      <vt:lpstr>Time-Resolved STED Principle</vt:lpstr>
      <vt:lpstr>Time-Resolved STED Principle</vt:lpstr>
      <vt:lpstr>Gated (CW) STED Microscopy</vt:lpstr>
      <vt:lpstr>Gated CW-STED Microscopy</vt:lpstr>
      <vt:lpstr>Tune Resolution by Time (or Intensity)</vt:lpstr>
      <vt:lpstr>PowerPoint Presentation</vt:lpstr>
      <vt:lpstr>SPLIT-STED Principle</vt:lpstr>
      <vt:lpstr>SPLIT-STED Principle</vt:lpstr>
      <vt:lpstr>SPLIT-STED Principle</vt:lpstr>
      <vt:lpstr>SPLIT-STED Principle</vt:lpstr>
      <vt:lpstr>SPLIT-STED Principle</vt:lpstr>
      <vt:lpstr>SPLIT-STED Principle</vt:lpstr>
      <vt:lpstr>SPLIT-STED Principle (&amp; Background)</vt:lpstr>
      <vt:lpstr>SPLIT-STED Implementation</vt:lpstr>
      <vt:lpstr>SPLIT-STED</vt:lpstr>
      <vt:lpstr>SPLIT-STED</vt:lpstr>
      <vt:lpstr>SPLIT- Vs Gated-STED</vt:lpstr>
      <vt:lpstr>SPLIT-pSTED</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Time-Resolved STED Microscopy</dc:title>
  <cp:lastModifiedBy>Giuseppe Vicidomini</cp:lastModifiedBy>
  <cp:revision>3</cp:revision>
  <dcterms:modified xsi:type="dcterms:W3CDTF">2019-12-11T22:23:42Z</dcterms:modified>
</cp:coreProperties>
</file>